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y="10287000" cx="18288000"/>
  <p:notesSz cx="7315200" cy="9601200"/>
  <p:embeddedFontLst>
    <p:embeddedFont>
      <p:font typeface="Open Sans"/>
      <p:bold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53" roundtripDataSignature="AMtx7mjVkgX0Wnpp6pJ/AeTafqop7Va3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OpenSans-bold.fntdata"/><Relationship Id="rId50" Type="http://schemas.openxmlformats.org/officeDocument/2006/relationships/slide" Target="slides/slide45.xml"/><Relationship Id="rId53" Type="http://customschemas.google.com/relationships/presentationmetadata" Target="metadata"/><Relationship Id="rId52"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4226560" cy="360045"/>
          </a:xfrm>
          <a:prstGeom prst="rect">
            <a:avLst/>
          </a:prstGeom>
          <a:noFill/>
          <a:ln>
            <a:noFill/>
          </a:ln>
        </p:spPr>
        <p:txBody>
          <a:bodyPr anchorCtr="0" anchor="t" bIns="48325" lIns="96650" spcFirstLastPara="1" rIns="96650" wrap="square" tIns="48325">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525347" y="0"/>
            <a:ext cx="4226560" cy="360045"/>
          </a:xfrm>
          <a:prstGeom prst="rect">
            <a:avLst/>
          </a:prstGeom>
          <a:noFill/>
          <a:ln>
            <a:noFill/>
          </a:ln>
        </p:spPr>
        <p:txBody>
          <a:bodyPr anchorCtr="0" anchor="t" bIns="48325" lIns="96650" spcFirstLastPara="1" rIns="96650" wrap="square" tIns="48325">
            <a:noAutofit/>
          </a:bodyPr>
          <a:lstStyle>
            <a:lvl1pPr lvl="0" marR="0" rtl="0" algn="r">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827520"/>
            <a:ext cx="4226560" cy="358379"/>
          </a:xfrm>
          <a:prstGeom prst="rect">
            <a:avLst/>
          </a:prstGeom>
          <a:noFill/>
          <a:ln>
            <a:noFill/>
          </a:ln>
        </p:spPr>
        <p:txBody>
          <a:bodyPr anchorCtr="0" anchor="b" bIns="48325" lIns="96650" spcFirstLastPara="1" rIns="96650" wrap="square" tIns="48325">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Welcome to Module 1: Understanding Intellectual and Developmental Disabilities (IDD) and Dual Diagnosis. Thank you for joining us in this education series.</a:t>
            </a:r>
            <a:endParaRPr/>
          </a:p>
          <a:p>
            <a:pPr indent="0" lvl="0" marL="0" rtl="0" algn="l">
              <a:spcBef>
                <a:spcPts val="0"/>
              </a:spcBef>
              <a:spcAft>
                <a:spcPts val="0"/>
              </a:spcAft>
              <a:buNone/>
            </a:pPr>
            <a:r>
              <a:t/>
            </a:r>
            <a:endParaRPr/>
          </a:p>
        </p:txBody>
      </p:sp>
      <p:sp>
        <p:nvSpPr>
          <p:cNvPr id="87" name="Google Shape;87;p1: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0: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10: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We now have the opportunity to hear from Felicia our wonderful person with lived experience to explain what the definition of IDD means to her. </a:t>
            </a:r>
            <a:endParaRPr/>
          </a:p>
        </p:txBody>
      </p:sp>
      <p:sp>
        <p:nvSpPr>
          <p:cNvPr id="287" name="Google Shape;287;p10: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1: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11: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In summary, why it’s important to acknowledge these different diagnosis and understand the complexities and depths of what it means is helpful for us to understand that persons with IDD may have complex needs, they may have communication barriers and also have co-occurring mental health conditions which can impact how we consider care planning, and recognized their increased risk for physical and mental health diagnosis and subsequently hospitalizations. </a:t>
            </a:r>
            <a:endParaRPr/>
          </a:p>
        </p:txBody>
      </p:sp>
      <p:sp>
        <p:nvSpPr>
          <p:cNvPr id="295" name="Google Shape;295;p11: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2: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12: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Next we will explore Dual Diagnosis within the developmental sector </a:t>
            </a:r>
            <a:endParaRPr/>
          </a:p>
        </p:txBody>
      </p:sp>
      <p:sp>
        <p:nvSpPr>
          <p:cNvPr id="311" name="Google Shape;311;p12: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3: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13: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Now that we have an understanding of what a Developmental disability is, I would like you to take a minute to pause and think for a moment on what you think of when you hear Dual Diagnosis. </a:t>
            </a:r>
            <a:endParaRPr/>
          </a:p>
        </p:txBody>
      </p:sp>
      <p:sp>
        <p:nvSpPr>
          <p:cNvPr id="323" name="Google Shape;323;p13: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4:notes"/>
          <p:cNvSpPr txBox="1"/>
          <p:nvPr>
            <p:ph idx="2" type="hdr"/>
          </p:nvPr>
        </p:nvSpPr>
        <p:spPr>
          <a:xfrm>
            <a:off x="0" y="0"/>
            <a:ext cx="4226560" cy="36004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35" name="Google Shape;335;p14:notes"/>
          <p:cNvSpPr txBox="1"/>
          <p:nvPr>
            <p:ph idx="10" type="dt"/>
          </p:nvPr>
        </p:nvSpPr>
        <p:spPr>
          <a:xfrm>
            <a:off x="5525347" y="0"/>
            <a:ext cx="4226560" cy="360045"/>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sz="1300">
                <a:solidFill>
                  <a:schemeClr val="dk1"/>
                </a:solidFill>
                <a:latin typeface="Calibri"/>
                <a:ea typeface="Calibri"/>
                <a:cs typeface="Calibri"/>
                <a:sym typeface="Calibri"/>
              </a:rPr>
              <a:t>1.7.2013</a:t>
            </a:r>
            <a:endParaRPr/>
          </a:p>
        </p:txBody>
      </p:sp>
      <p:sp>
        <p:nvSpPr>
          <p:cNvPr id="336" name="Google Shape;336;p14:notes"/>
          <p:cNvSpPr/>
          <p:nvPr>
            <p:ph idx="3"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14: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for the purpose of this education series, we will be utilizing the definition According to the Centre for Addiction and Mental Health: Dual diagnosis refers to: A developmental disability and A co-occurring mental health condition Examples: Autism and anxiety, Intellectual disability and depression. It is important to note that the World Health Organization has a different definition for dual diagnosis and that is a mental health condition and a substance use disorder. So, this can be very relevant as you support persons with a dual diagnosis to ensure consistent messaging so that care planning is done through the same lens and all members of the care team are of the same understanding. </a:t>
            </a:r>
            <a:endParaRPr/>
          </a:p>
        </p:txBody>
      </p:sp>
      <p:sp>
        <p:nvSpPr>
          <p:cNvPr id="338" name="Google Shape;338;p14:notes"/>
          <p:cNvSpPr txBox="1"/>
          <p:nvPr>
            <p:ph idx="11" type="ftr"/>
          </p:nvPr>
        </p:nvSpPr>
        <p:spPr>
          <a:xfrm>
            <a:off x="0" y="6827520"/>
            <a:ext cx="4226560" cy="358379"/>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39" name="Google Shape;339;p14: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r>
              <a:rPr lang="en-US" sz="1300">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5:notes"/>
          <p:cNvSpPr txBox="1"/>
          <p:nvPr>
            <p:ph idx="2" type="hdr"/>
          </p:nvPr>
        </p:nvSpPr>
        <p:spPr>
          <a:xfrm>
            <a:off x="0" y="0"/>
            <a:ext cx="4226560" cy="36004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60" name="Google Shape;360;p15:notes"/>
          <p:cNvSpPr txBox="1"/>
          <p:nvPr>
            <p:ph idx="10" type="dt"/>
          </p:nvPr>
        </p:nvSpPr>
        <p:spPr>
          <a:xfrm>
            <a:off x="5525347" y="0"/>
            <a:ext cx="4226560" cy="360045"/>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sz="1300">
                <a:solidFill>
                  <a:schemeClr val="dk1"/>
                </a:solidFill>
                <a:latin typeface="Calibri"/>
                <a:ea typeface="Calibri"/>
                <a:cs typeface="Calibri"/>
                <a:sym typeface="Calibri"/>
              </a:rPr>
              <a:t>1.7.2013</a:t>
            </a:r>
            <a:endParaRPr/>
          </a:p>
        </p:txBody>
      </p:sp>
      <p:sp>
        <p:nvSpPr>
          <p:cNvPr id="361" name="Google Shape;361;p15:notes"/>
          <p:cNvSpPr/>
          <p:nvPr>
            <p:ph idx="3"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15: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Again, we want to circle back to why it is important to understand and define dual diagnosis and according to a study completed by Friedman and Shedlack in 2011 this is because Individuals with IDD are 4 to 5 times more likely to also have a psychiatric diagnosis than the general population (Friedman &amp; Shedlack, 2011). Which can mean that situations can often be complex, there may sometimes be more than 2 diagnosis and often times quite a few diagnosis, this can create complexities within diagnoses itself, and we may have to identify specialized supports to meet the needs of the complex diagnoses. </a:t>
            </a:r>
            <a:endParaRPr/>
          </a:p>
        </p:txBody>
      </p:sp>
      <p:sp>
        <p:nvSpPr>
          <p:cNvPr id="363" name="Google Shape;363;p15:notes"/>
          <p:cNvSpPr txBox="1"/>
          <p:nvPr>
            <p:ph idx="11" type="ftr"/>
          </p:nvPr>
        </p:nvSpPr>
        <p:spPr>
          <a:xfrm>
            <a:off x="0" y="6827520"/>
            <a:ext cx="4226560" cy="358379"/>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64" name="Google Shape;364;p15: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r>
              <a:rPr lang="en-US" sz="1300">
                <a:solidFill>
                  <a:schemeClr val="dk1"/>
                </a:solidFill>
                <a:latin typeface="Calibri"/>
                <a:ea typeface="Calibri"/>
                <a:cs typeface="Calibri"/>
                <a:sym typeface="Calibri"/>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6: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p16: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As a result of these complexities adults with IDD have worse mental and physical health than adults without these disabilities and their health problems can lead to the use of many medications, some with very serious side effects, lots of doctor visits, as well as visits to the emergency departments and even hospitalizations for some people. There can be an increase risk repeated visits to hospitals, and unnecessarily long hospital admissions.</a:t>
            </a:r>
            <a:endParaRPr/>
          </a:p>
        </p:txBody>
      </p:sp>
      <p:sp>
        <p:nvSpPr>
          <p:cNvPr id="389" name="Google Shape;389;p16: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7:notes"/>
          <p:cNvSpPr txBox="1"/>
          <p:nvPr>
            <p:ph idx="2" type="hdr"/>
          </p:nvPr>
        </p:nvSpPr>
        <p:spPr>
          <a:xfrm>
            <a:off x="0" y="0"/>
            <a:ext cx="4226560" cy="36004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11" name="Google Shape;411;p17:notes"/>
          <p:cNvSpPr txBox="1"/>
          <p:nvPr>
            <p:ph idx="10" type="dt"/>
          </p:nvPr>
        </p:nvSpPr>
        <p:spPr>
          <a:xfrm>
            <a:off x="5525347" y="0"/>
            <a:ext cx="4226560" cy="360045"/>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sz="1300">
                <a:solidFill>
                  <a:schemeClr val="dk1"/>
                </a:solidFill>
                <a:latin typeface="Calibri"/>
                <a:ea typeface="Calibri"/>
                <a:cs typeface="Calibri"/>
                <a:sym typeface="Calibri"/>
              </a:rPr>
              <a:t>1.7.2013</a:t>
            </a:r>
            <a:endParaRPr/>
          </a:p>
        </p:txBody>
      </p:sp>
      <p:sp>
        <p:nvSpPr>
          <p:cNvPr id="412" name="Google Shape;412;p17:notes"/>
          <p:cNvSpPr/>
          <p:nvPr>
            <p:ph idx="3"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17: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There are many things that can be done to improve the health of adults with IDD and direct support professionals can play a very important role. But to make changes, direct support professionals need information about how to manage common health issues, how to talk health issues and health care, and how to navigate the health care system. A toolkit “ the nuts and. bolts of healthcare ” has been prepared by the H-CARDD team in partnership with Vita Community Living Services (CLS). H-CARDD is a research program based in Ontario, Canada, and has been studying health care outcomes of adults with intellectual and developmental disabilities (IDD) has both information for support professionals but also tools that can be helpful for the people they support. You can refer to the resources section on your REAL exchange platform for this module, and I encourage you to take a deep look into this toolkit that has a wealth of knowledge and concrete resources that support a fulsome approach to improve health outcomes for adults with IDD. This is a really great toolkit to share with medical professionals too and use as an advocacy tool when supporting the persons that you work with. </a:t>
            </a:r>
            <a:endParaRPr/>
          </a:p>
        </p:txBody>
      </p:sp>
      <p:sp>
        <p:nvSpPr>
          <p:cNvPr id="414" name="Google Shape;414;p17:notes"/>
          <p:cNvSpPr txBox="1"/>
          <p:nvPr>
            <p:ph idx="11" type="ftr"/>
          </p:nvPr>
        </p:nvSpPr>
        <p:spPr>
          <a:xfrm>
            <a:off x="0" y="6827520"/>
            <a:ext cx="4226560" cy="358379"/>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15" name="Google Shape;415;p17: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r>
              <a:rPr lang="en-US" sz="1300">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8: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18: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Now that we have highlighted the increased risk that persons with an IDD have of having a dual diagnosis as well as being hospitalized and receiving unnecessarily long hospital admissions. We look to identify what Alternate Level of Care is.  Alternate Level of Care (ALC) is a designation for hospital patients who no longer require acute, intensive care but remain in a hospital bed while waiting for a more appropriate setting, such as a long-term care home, rehabilitation facility, or home care supports. For example someone who may have been living in their own apartment and experienced a seizure that cause significant injury resulting in mobility changes and increased support needs, it may no longer be safe for them to return to their apartment as it no longer meets their environmental or support needs and they require additional support  and a change in environment they may be identified as needing a supported living home or long term care. This often signifies a delayed discharge as a result because often these resources are not readily available and long wait lists exist. This can be in relation to a general hospital, a mental health hospital or other health care settings. </a:t>
            </a:r>
            <a:endParaRPr/>
          </a:p>
        </p:txBody>
      </p:sp>
      <p:sp>
        <p:nvSpPr>
          <p:cNvPr id="435" name="Google Shape;435;p18: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9:notes"/>
          <p:cNvSpPr txBox="1"/>
          <p:nvPr>
            <p:ph idx="1" type="body"/>
          </p:nvPr>
        </p:nvSpPr>
        <p:spPr>
          <a:xfrm>
            <a:off x="975360" y="3413760"/>
            <a:ext cx="7802880" cy="3235405"/>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51" name="Google Shape;451;p19: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p2: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I will take a minute now to introduce myself Whitney Faragher as one of the presenters for this module. I am a full time Health Care Clinical Consultant with the Community Network of Specialized Care in Central East. I come from an extensive background in Community Nursing with a focus on advocating and educating in the developmental sector. I would also like to introduce Felicia who I want to thank for joining me in creating this module. Felicia is currently involved as a Community Living Toronto Influencer, and has been a part of the original self-advocates through Community  Living Toronto. She joins us with invaluable lived experience perspectives throughout this module. </a:t>
            </a:r>
            <a:endParaRPr/>
          </a:p>
        </p:txBody>
      </p:sp>
      <p:sp>
        <p:nvSpPr>
          <p:cNvPr id="100" name="Google Shape;100;p2: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0:notes"/>
          <p:cNvSpPr txBox="1"/>
          <p:nvPr>
            <p:ph idx="2" type="hdr"/>
          </p:nvPr>
        </p:nvSpPr>
        <p:spPr>
          <a:xfrm>
            <a:off x="0" y="0"/>
            <a:ext cx="4226560" cy="36004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62" name="Google Shape;462;p20:notes"/>
          <p:cNvSpPr txBox="1"/>
          <p:nvPr>
            <p:ph idx="10" type="dt"/>
          </p:nvPr>
        </p:nvSpPr>
        <p:spPr>
          <a:xfrm>
            <a:off x="5525347" y="0"/>
            <a:ext cx="4226560" cy="360045"/>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sz="1300">
                <a:solidFill>
                  <a:schemeClr val="dk1"/>
                </a:solidFill>
                <a:latin typeface="Calibri"/>
                <a:ea typeface="Calibri"/>
                <a:cs typeface="Calibri"/>
                <a:sym typeface="Calibri"/>
              </a:rPr>
              <a:t>1.7.2013</a:t>
            </a:r>
            <a:endParaRPr/>
          </a:p>
        </p:txBody>
      </p:sp>
      <p:sp>
        <p:nvSpPr>
          <p:cNvPr id="463" name="Google Shape;463;p20:notes"/>
          <p:cNvSpPr/>
          <p:nvPr>
            <p:ph idx="3"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20: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The Ontario Ombudsman report cited below identified that Individuals with developmental disabilities are: 6.5× more likely to be ALC and experience delayed discharge due to lack of supports and housing. </a:t>
            </a:r>
            <a:endParaRPr/>
          </a:p>
        </p:txBody>
      </p:sp>
      <p:sp>
        <p:nvSpPr>
          <p:cNvPr id="465" name="Google Shape;465;p20:notes"/>
          <p:cNvSpPr txBox="1"/>
          <p:nvPr>
            <p:ph idx="11" type="ftr"/>
          </p:nvPr>
        </p:nvSpPr>
        <p:spPr>
          <a:xfrm>
            <a:off x="0" y="6827520"/>
            <a:ext cx="4226560" cy="358379"/>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66" name="Google Shape;466;p20: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r>
              <a:rPr lang="en-US" sz="1300">
                <a:solidFill>
                  <a:schemeClr val="dk1"/>
                </a:solidFill>
                <a:latin typeface="Calibri"/>
                <a:ea typeface="Calibri"/>
                <a:cs typeface="Calibri"/>
                <a:sym typeface="Calibri"/>
              </a:rPr>
              <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21:notes"/>
          <p:cNvSpPr txBox="1"/>
          <p:nvPr>
            <p:ph idx="2" type="hdr"/>
          </p:nvPr>
        </p:nvSpPr>
        <p:spPr>
          <a:xfrm>
            <a:off x="0" y="0"/>
            <a:ext cx="4226560" cy="36004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89" name="Google Shape;489;p21:notes"/>
          <p:cNvSpPr txBox="1"/>
          <p:nvPr>
            <p:ph idx="10" type="dt"/>
          </p:nvPr>
        </p:nvSpPr>
        <p:spPr>
          <a:xfrm>
            <a:off x="5525347" y="0"/>
            <a:ext cx="4226560" cy="360045"/>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sz="1300">
                <a:solidFill>
                  <a:schemeClr val="dk1"/>
                </a:solidFill>
                <a:latin typeface="Calibri"/>
                <a:ea typeface="Calibri"/>
                <a:cs typeface="Calibri"/>
                <a:sym typeface="Calibri"/>
              </a:rPr>
              <a:t>1.7.2013</a:t>
            </a:r>
            <a:endParaRPr/>
          </a:p>
        </p:txBody>
      </p:sp>
      <p:sp>
        <p:nvSpPr>
          <p:cNvPr id="490" name="Google Shape;490;p21:notes"/>
          <p:cNvSpPr/>
          <p:nvPr>
            <p:ph idx="3"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21: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 </a:t>
            </a:r>
            <a:r>
              <a:rPr lang="en-US" sz="1200">
                <a:solidFill>
                  <a:schemeClr val="dk1"/>
                </a:solidFill>
                <a:latin typeface="Calibri"/>
                <a:ea typeface="Calibri"/>
                <a:cs typeface="Calibri"/>
                <a:sym typeface="Calibri"/>
              </a:rPr>
              <a:t>Now that we have learned persons who have IDD are at higher risk of ALC designation</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People with IDD are more likely to become ALC not because of their disability alone, but because systems are not designed to support complex, lifelong needs across health, housing, and social care.</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Taking a look at the research cited below, </a:t>
            </a:r>
            <a:endParaRPr/>
          </a:p>
          <a:p>
            <a:pPr indent="0" lvl="0" marL="0" rtl="0" algn="l">
              <a:spcBef>
                <a:spcPts val="0"/>
              </a:spcBef>
              <a:spcAft>
                <a:spcPts val="0"/>
              </a:spcAft>
              <a:buNone/>
            </a:pPr>
            <a:r>
              <a:rPr lang="en-US" sz="1200" u="none" strike="noStrike">
                <a:solidFill>
                  <a:schemeClr val="dk1"/>
                </a:solidFill>
                <a:latin typeface="Calibri"/>
                <a:ea typeface="Calibri"/>
                <a:cs typeface="Calibri"/>
                <a:sym typeface="Calibri"/>
              </a:rPr>
              <a:t>Of the 1,466 patients in Ontario mental health beds for over a year on September 30, 2023, 322 were people with IDD.</a:t>
            </a:r>
            <a:endParaRPr/>
          </a:p>
          <a:p>
            <a:pPr indent="0" lvl="0" marL="0" rtl="0" algn="l">
              <a:spcBef>
                <a:spcPts val="0"/>
              </a:spcBef>
              <a:spcAft>
                <a:spcPts val="0"/>
              </a:spcAft>
              <a:buNone/>
            </a:pPr>
            <a:r>
              <a:rPr lang="en-US" sz="1200" u="none" strike="noStrike">
                <a:solidFill>
                  <a:schemeClr val="dk1"/>
                </a:solidFill>
                <a:latin typeface="Calibri"/>
                <a:ea typeface="Calibri"/>
                <a:cs typeface="Calibri"/>
                <a:sym typeface="Calibri"/>
              </a:rPr>
              <a:t>Compared with inpatients without IDD, a higher proportion of those with IDD were younger and had a psychotic disorder. Almost 40 per cent of these individuals were autistic.</a:t>
            </a:r>
            <a:endParaRPr/>
          </a:p>
          <a:p>
            <a:pPr indent="0" lvl="0" marL="0" rtl="0" algn="l">
              <a:spcBef>
                <a:spcPts val="0"/>
              </a:spcBef>
              <a:spcAft>
                <a:spcPts val="0"/>
              </a:spcAft>
              <a:buNone/>
            </a:pPr>
            <a:r>
              <a:rPr lang="en-US" sz="1200" u="none" strike="noStrike">
                <a:solidFill>
                  <a:schemeClr val="dk1"/>
                </a:solidFill>
                <a:latin typeface="Calibri"/>
                <a:ea typeface="Calibri"/>
                <a:cs typeface="Calibri"/>
                <a:sym typeface="Calibri"/>
              </a:rPr>
              <a:t>Patients with IDD were more likely to be physically restrained or experience seclusion in hospital, and only five per cent were in specialized units for people with IDD. The remainder were in other psychiatric units where providers were not trained to work with them.</a:t>
            </a:r>
            <a:endParaRPr/>
          </a:p>
          <a:p>
            <a:pPr indent="0" lvl="0" marL="0" rtl="0" algn="l">
              <a:spcBef>
                <a:spcPts val="0"/>
              </a:spcBef>
              <a:spcAft>
                <a:spcPts val="0"/>
              </a:spcAft>
              <a:buNone/>
            </a:pPr>
            <a:r>
              <a:rPr lang="en-US" sz="1200" u="none" strike="noStrike">
                <a:solidFill>
                  <a:schemeClr val="dk1"/>
                </a:solidFill>
                <a:latin typeface="Calibri"/>
                <a:ea typeface="Calibri"/>
                <a:cs typeface="Calibri"/>
                <a:sym typeface="Calibri"/>
              </a:rPr>
              <a:t>More than half of long-stay patients with IDD lacked social or familial connections to support their discharge from hospital.</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~28% of long-stay patients had developmental disabilities</a:t>
            </a:r>
            <a:endParaRPr/>
          </a:p>
          <a:p>
            <a:pPr indent="0" lvl="0" marL="0" rtl="0" algn="l">
              <a:spcBef>
                <a:spcPts val="0"/>
              </a:spcBef>
              <a:spcAft>
                <a:spcPts val="0"/>
              </a:spcAft>
              <a:buNone/>
            </a:pPr>
            <a:r>
              <a:t/>
            </a:r>
            <a:endParaRPr/>
          </a:p>
        </p:txBody>
      </p:sp>
      <p:sp>
        <p:nvSpPr>
          <p:cNvPr id="492" name="Google Shape;492;p21:notes"/>
          <p:cNvSpPr txBox="1"/>
          <p:nvPr>
            <p:ph idx="11" type="ftr"/>
          </p:nvPr>
        </p:nvSpPr>
        <p:spPr>
          <a:xfrm>
            <a:off x="0" y="6827520"/>
            <a:ext cx="4226560" cy="358379"/>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93" name="Google Shape;493;p21: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r>
              <a:rPr lang="en-US" sz="1300">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2:notes"/>
          <p:cNvSpPr txBox="1"/>
          <p:nvPr>
            <p:ph idx="2" type="hdr"/>
          </p:nvPr>
        </p:nvSpPr>
        <p:spPr>
          <a:xfrm>
            <a:off x="0" y="0"/>
            <a:ext cx="4226560" cy="36004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526" name="Google Shape;526;p22:notes"/>
          <p:cNvSpPr txBox="1"/>
          <p:nvPr>
            <p:ph idx="10" type="dt"/>
          </p:nvPr>
        </p:nvSpPr>
        <p:spPr>
          <a:xfrm>
            <a:off x="5525347" y="0"/>
            <a:ext cx="4226560" cy="360045"/>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sz="1300">
                <a:solidFill>
                  <a:schemeClr val="dk1"/>
                </a:solidFill>
                <a:latin typeface="Calibri"/>
                <a:ea typeface="Calibri"/>
                <a:cs typeface="Calibri"/>
                <a:sym typeface="Calibri"/>
              </a:rPr>
              <a:t>1.7.2013</a:t>
            </a:r>
            <a:endParaRPr/>
          </a:p>
        </p:txBody>
      </p:sp>
      <p:sp>
        <p:nvSpPr>
          <p:cNvPr id="527" name="Google Shape;527;p22:notes"/>
          <p:cNvSpPr/>
          <p:nvPr>
            <p:ph idx="3"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p22: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Here we’ve outlined some key considerations to get you thinking about supporting persons with IDD through ALC and discharge planning. This helps us to understand what role we can play when supporting someone in a hospital setting. This may include advocating, we will highlight tools that have been developed to support this, This may also include educating - educating hospital on IDD and different support, communication needs etc.. We might support behaviour strategies and helping them to understand what their support needs look like. This is crucial to support thoughtful care planning. </a:t>
            </a:r>
            <a:endParaRPr/>
          </a:p>
          <a:p>
            <a:pPr indent="0" lvl="0" marL="0" rtl="0" algn="l">
              <a:spcBef>
                <a:spcPts val="0"/>
              </a:spcBef>
              <a:spcAft>
                <a:spcPts val="0"/>
              </a:spcAft>
              <a:buNone/>
            </a:pPr>
            <a:r>
              <a:t/>
            </a:r>
            <a:endParaRPr/>
          </a:p>
        </p:txBody>
      </p:sp>
      <p:sp>
        <p:nvSpPr>
          <p:cNvPr id="529" name="Google Shape;529;p22:notes"/>
          <p:cNvSpPr txBox="1"/>
          <p:nvPr>
            <p:ph idx="11" type="ftr"/>
          </p:nvPr>
        </p:nvSpPr>
        <p:spPr>
          <a:xfrm>
            <a:off x="0" y="6827520"/>
            <a:ext cx="4226560" cy="358379"/>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530" name="Google Shape;530;p22: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r>
              <a:rPr lang="en-US" sz="1300">
                <a:solidFill>
                  <a:schemeClr val="dk1"/>
                </a:solidFill>
                <a:latin typeface="Calibri"/>
                <a:ea typeface="Calibri"/>
                <a:cs typeface="Calibri"/>
                <a:sym typeface="Calibri"/>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23: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p23: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 may now want to refer to your resources DD primary care guidelines; These tools were developed to support persons with IDD in health care systems. These tools are extremely helpful in preparing persons we support to have conversations with health care professionals, to have their specific support needs met and to help advocate and educate with supporting persons with IDD. I encourage you to spend some time looking through this resources, they have been reviewed by Felicia and she reports “they can be really helpful, especially when you don’t know what to say or you have not a lot of time with your doctor”</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Another key component of advocating and educating is to ensure everyone is on the same page and working together towards a common goal. Including regular case conferencing including; the person supported,  health supports and developmental sector supports can be essential to ensure collaboration and person centred approaches are being achieved. </a:t>
            </a:r>
            <a:endParaRPr/>
          </a:p>
          <a:p>
            <a:pPr indent="0" lvl="0" marL="0" rtl="0" algn="l">
              <a:spcBef>
                <a:spcPts val="0"/>
              </a:spcBef>
              <a:spcAft>
                <a:spcPts val="0"/>
              </a:spcAft>
              <a:buNone/>
            </a:pPr>
            <a:r>
              <a:t/>
            </a:r>
            <a:endParaRPr/>
          </a:p>
        </p:txBody>
      </p:sp>
      <p:sp>
        <p:nvSpPr>
          <p:cNvPr id="550" name="Google Shape;550;p23: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24: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p24: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Research from Ontario (CAMH, ICES, and H-CARDD) shows that individuals with intellectual and developmental disabilities are significantly overrepresented among long-stay hospital patients and face substantial barriers to discharge. Delayed discharge is largely driven by a lack of appropriate community placements and coordination across health and developmental service systems, rather than ongoing medical need</a:t>
            </a:r>
            <a:endParaRPr/>
          </a:p>
        </p:txBody>
      </p:sp>
      <p:sp>
        <p:nvSpPr>
          <p:cNvPr id="584" name="Google Shape;584;p24: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25:notes"/>
          <p:cNvSpPr txBox="1"/>
          <p:nvPr>
            <p:ph idx="2" type="hdr"/>
          </p:nvPr>
        </p:nvSpPr>
        <p:spPr>
          <a:xfrm>
            <a:off x="0" y="0"/>
            <a:ext cx="4226560" cy="36004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594" name="Google Shape;594;p25:notes"/>
          <p:cNvSpPr txBox="1"/>
          <p:nvPr>
            <p:ph idx="10" type="dt"/>
          </p:nvPr>
        </p:nvSpPr>
        <p:spPr>
          <a:xfrm>
            <a:off x="5525347" y="0"/>
            <a:ext cx="4226560" cy="360045"/>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sz="1300">
                <a:solidFill>
                  <a:schemeClr val="dk1"/>
                </a:solidFill>
                <a:latin typeface="Calibri"/>
                <a:ea typeface="Calibri"/>
                <a:cs typeface="Calibri"/>
                <a:sym typeface="Calibri"/>
              </a:rPr>
              <a:t>1.7.2013</a:t>
            </a:r>
            <a:endParaRPr/>
          </a:p>
        </p:txBody>
      </p:sp>
      <p:sp>
        <p:nvSpPr>
          <p:cNvPr id="595" name="Google Shape;595;p25:notes"/>
          <p:cNvSpPr/>
          <p:nvPr>
            <p:ph idx="3"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p25: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Alongside the tools located on the DD primary care guidelines you will note the Communicate Care tool also located in the resources section on your real exchange this helpful tip sheet can support person-centered care approaches and can help support staff with communicating the importance of this to health care professionals. Person centered care approaches will include; respecting individual needs, understanding lived experience, communication preferences, supporting independence and involving families and caregivers when requested. The communicate care tip sheet can be printed and shared, and is particularly helpful when you are supporting a person with IDD in a health care setting. </a:t>
            </a:r>
            <a:endParaRPr/>
          </a:p>
        </p:txBody>
      </p:sp>
      <p:sp>
        <p:nvSpPr>
          <p:cNvPr id="597" name="Google Shape;597;p25:notes"/>
          <p:cNvSpPr txBox="1"/>
          <p:nvPr>
            <p:ph idx="11" type="ftr"/>
          </p:nvPr>
        </p:nvSpPr>
        <p:spPr>
          <a:xfrm>
            <a:off x="0" y="6827520"/>
            <a:ext cx="4226560" cy="358379"/>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598" name="Google Shape;598;p25: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r>
              <a:rPr lang="en-US" sz="1300">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26: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p26: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 addition to advocating, educating and using person centred approaches, it can be crucial to understand support strategies. Support Strategies Support strategies are essential tools for fostering a productive and inclusive environment. These strategies typically involve providing resources, guidance, and encouragement to help individuals overcome challenges and achieve their goals. Support strategies are essential for supporting persons with IDD within a hospital setting as well as planning for discharge.</a:t>
            </a:r>
            <a:endParaRPr/>
          </a:p>
          <a:p>
            <a:pPr indent="0" lvl="0" marL="0" rtl="0" algn="l">
              <a:spcBef>
                <a:spcPts val="0"/>
              </a:spcBef>
              <a:spcAft>
                <a:spcPts val="0"/>
              </a:spcAft>
              <a:buNone/>
            </a:pPr>
            <a:r>
              <a:rPr lang="en-US"/>
              <a:t>Felicia has shared a few of her support strategies and this helps to identify that everyone’s support strategies may be different and understanding unique supports will support care planning in a more inclusive way</a:t>
            </a:r>
            <a:endParaRPr/>
          </a:p>
          <a:p>
            <a:pPr indent="0" lvl="0" marL="0" rtl="0" algn="l">
              <a:spcBef>
                <a:spcPts val="0"/>
              </a:spcBef>
              <a:spcAft>
                <a:spcPts val="0"/>
              </a:spcAft>
              <a:buNone/>
            </a:pPr>
            <a:r>
              <a:t/>
            </a:r>
            <a:endParaRPr/>
          </a:p>
        </p:txBody>
      </p:sp>
      <p:sp>
        <p:nvSpPr>
          <p:cNvPr id="636" name="Google Shape;636;p26: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27: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p27: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 line with our learning objectives I will highlight some key resources that are helpful in supporting people with intellectual and developmental disabilities with dual diagnosis and through primary health care supports. </a:t>
            </a:r>
            <a:endParaRPr/>
          </a:p>
        </p:txBody>
      </p:sp>
      <p:sp>
        <p:nvSpPr>
          <p:cNvPr id="658" name="Google Shape;658;p27: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28:notes"/>
          <p:cNvSpPr txBox="1"/>
          <p:nvPr>
            <p:ph idx="2" type="hdr"/>
          </p:nvPr>
        </p:nvSpPr>
        <p:spPr>
          <a:xfrm>
            <a:off x="0" y="0"/>
            <a:ext cx="4226560" cy="36004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678" name="Google Shape;678;p28:notes"/>
          <p:cNvSpPr txBox="1"/>
          <p:nvPr>
            <p:ph idx="10" type="dt"/>
          </p:nvPr>
        </p:nvSpPr>
        <p:spPr>
          <a:xfrm>
            <a:off x="5525347" y="0"/>
            <a:ext cx="4226560" cy="360045"/>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sz="1300">
                <a:solidFill>
                  <a:schemeClr val="dk1"/>
                </a:solidFill>
                <a:latin typeface="Calibri"/>
                <a:ea typeface="Calibri"/>
                <a:cs typeface="Calibri"/>
                <a:sym typeface="Calibri"/>
              </a:rPr>
              <a:t>1.7.2013</a:t>
            </a:r>
            <a:endParaRPr/>
          </a:p>
        </p:txBody>
      </p:sp>
      <p:sp>
        <p:nvSpPr>
          <p:cNvPr id="679" name="Google Shape;679;p28:notes"/>
          <p:cNvSpPr/>
          <p:nvPr>
            <p:ph idx="3"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0" name="Google Shape;680;p28: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681" name="Google Shape;681;p28:notes"/>
          <p:cNvSpPr txBox="1"/>
          <p:nvPr>
            <p:ph idx="11" type="ftr"/>
          </p:nvPr>
        </p:nvSpPr>
        <p:spPr>
          <a:xfrm>
            <a:off x="0" y="6827520"/>
            <a:ext cx="4226560" cy="358379"/>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682" name="Google Shape;682;p28: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r>
              <a:rPr lang="en-US" sz="1300">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29:notes"/>
          <p:cNvSpPr txBox="1"/>
          <p:nvPr>
            <p:ph idx="2" type="hdr"/>
          </p:nvPr>
        </p:nvSpPr>
        <p:spPr>
          <a:xfrm>
            <a:off x="0" y="0"/>
            <a:ext cx="4226560" cy="36004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701" name="Google Shape;701;p29:notes"/>
          <p:cNvSpPr txBox="1"/>
          <p:nvPr>
            <p:ph idx="10" type="dt"/>
          </p:nvPr>
        </p:nvSpPr>
        <p:spPr>
          <a:xfrm>
            <a:off x="5525347" y="0"/>
            <a:ext cx="4226560" cy="360045"/>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sz="1300">
                <a:solidFill>
                  <a:schemeClr val="dk1"/>
                </a:solidFill>
                <a:latin typeface="Calibri"/>
                <a:ea typeface="Calibri"/>
                <a:cs typeface="Calibri"/>
                <a:sym typeface="Calibri"/>
              </a:rPr>
              <a:t>1.7.2013</a:t>
            </a:r>
            <a:endParaRPr/>
          </a:p>
        </p:txBody>
      </p:sp>
      <p:sp>
        <p:nvSpPr>
          <p:cNvPr id="702" name="Google Shape;702;p29:notes"/>
          <p:cNvSpPr/>
          <p:nvPr>
            <p:ph idx="3"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p29: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Felicia referenced this incredible resource in her list of support strategies, and felt it was important to share. Thiis is “listen, include and respect” which is a website accessible through your resources that supports organizations in more inclusive care and support strategies. This is a great resource to learn more about support strategies and broaden your knowledge in supporting persons with IDD in developing their own support strategies and providing care in an inclusive way.</a:t>
            </a:r>
            <a:endParaRPr/>
          </a:p>
          <a:p>
            <a:pPr indent="0" lvl="0" marL="0" rtl="0" algn="l">
              <a:spcBef>
                <a:spcPts val="0"/>
              </a:spcBef>
              <a:spcAft>
                <a:spcPts val="0"/>
              </a:spcAft>
              <a:buNone/>
            </a:pPr>
            <a:r>
              <a:t/>
            </a:r>
            <a:endParaRPr/>
          </a:p>
        </p:txBody>
      </p:sp>
      <p:sp>
        <p:nvSpPr>
          <p:cNvPr id="704" name="Google Shape;704;p29:notes"/>
          <p:cNvSpPr txBox="1"/>
          <p:nvPr>
            <p:ph idx="11" type="ftr"/>
          </p:nvPr>
        </p:nvSpPr>
        <p:spPr>
          <a:xfrm>
            <a:off x="0" y="6827520"/>
            <a:ext cx="4226560" cy="358379"/>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705" name="Google Shape;705;p29: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r>
              <a:rPr lang="en-US" sz="1300">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3: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Before we get started I would like to review some key points that will be helpful in your journey of navigating this module and will support your learning throughout our time together. You may want to find the Module 1 Worksheet that I will refer to which is located on the online platform. This worksheet is intended to encourage learning, reflecting and applying the content to the work that you do each day. You will also notice symbols throughout the module that will be used to identify key components such as definitions, links and important resources. </a:t>
            </a:r>
            <a:endParaRPr/>
          </a:p>
        </p:txBody>
      </p:sp>
      <p:sp>
        <p:nvSpPr>
          <p:cNvPr id="115" name="Google Shape;115;p3: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30: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3" name="Google Shape;723;p30: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In summary, when using a combination of advocacy, education, person-centered care and support strategies we can support persons with an IDD through their health care visits in a more inclusive way and ensure equity as well as thoughtful discharge planning for those who have become ALC in a hospital setting and provide them with the tools to feel empowered and supported through transition from hospital back into a community setting. </a:t>
            </a:r>
            <a:endParaRPr/>
          </a:p>
        </p:txBody>
      </p:sp>
      <p:sp>
        <p:nvSpPr>
          <p:cNvPr id="724" name="Google Shape;724;p30: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31: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0" name="Google Shape;750;p31: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We are now going to apply these strategies in a case study example using a role play to demonstrate how support staff can play a key role in supporting through transitions in a hospital setting. We will review Anna, 34 years old </a:t>
            </a:r>
            <a:endParaRPr/>
          </a:p>
        </p:txBody>
      </p:sp>
      <p:sp>
        <p:nvSpPr>
          <p:cNvPr id="751" name="Google Shape;751;p31: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32: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2" name="Google Shape;762;p32: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Diagnoses of;</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Developmental Disability</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ADHD</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Autism Spectrum Disorder</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Anxiety</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Personality Disorder</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Anna has been in hospital on a mental health in-patient unit for 7 months, she has been Alternate Level of Care for 3 months as the agency she is supported by has been hesitant about her safety in returning with the limited supports she receives through their supported independent living program. She is nervous to return home and doesn’t think she will get enough support that she needs, as she has been used to having nurses available 24/7 to support her when she is having difficulty coping. The nurse is planning to come in to talk to Anna about discharge planning (returning back home). This case study will demonstrate how a developmental support worker can advocate and support a person with IDD in relation to an ALC setting.</a:t>
            </a:r>
            <a:endParaRPr/>
          </a:p>
          <a:p>
            <a:pPr indent="0" lvl="0" marL="0" rtl="0" algn="l">
              <a:spcBef>
                <a:spcPts val="0"/>
              </a:spcBef>
              <a:spcAft>
                <a:spcPts val="0"/>
              </a:spcAft>
              <a:buNone/>
            </a:pPr>
            <a:r>
              <a:t/>
            </a:r>
            <a:endParaRPr/>
          </a:p>
        </p:txBody>
      </p:sp>
      <p:sp>
        <p:nvSpPr>
          <p:cNvPr id="763" name="Google Shape;763;p32: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33: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7" name="Google Shape;777;p33: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Felicia and I have put together a role play scenario to demonstrate advocating and educating using person centred care approaches and individualized support strategies. ROLE PLAY VIDEO</a:t>
            </a:r>
            <a:endParaRPr/>
          </a:p>
        </p:txBody>
      </p:sp>
      <p:sp>
        <p:nvSpPr>
          <p:cNvPr id="778" name="Google Shape;778;p33: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34: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p34: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review care plan developed by Anna and her support worker - this can be a really helpful tool to use across transitions and include in everyone who supports Anna to help better understand her support strategies. </a:t>
            </a:r>
            <a:endParaRPr/>
          </a:p>
        </p:txBody>
      </p:sp>
      <p:sp>
        <p:nvSpPr>
          <p:cNvPr id="795" name="Google Shape;795;p34: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35:notes"/>
          <p:cNvSpPr txBox="1"/>
          <p:nvPr>
            <p:ph idx="1" type="body"/>
          </p:nvPr>
        </p:nvSpPr>
        <p:spPr>
          <a:xfrm>
            <a:off x="975360" y="3413760"/>
            <a:ext cx="7802880" cy="3235405"/>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818" name="Google Shape;818;p35: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36:notes"/>
          <p:cNvSpPr txBox="1"/>
          <p:nvPr>
            <p:ph idx="1" type="body"/>
          </p:nvPr>
        </p:nvSpPr>
        <p:spPr>
          <a:xfrm>
            <a:off x="975360" y="3413760"/>
            <a:ext cx="7802880" cy="3235405"/>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832" name="Google Shape;832;p36: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37:notes"/>
          <p:cNvSpPr txBox="1"/>
          <p:nvPr>
            <p:ph idx="1" type="body"/>
          </p:nvPr>
        </p:nvSpPr>
        <p:spPr>
          <a:xfrm>
            <a:off x="975360" y="3413760"/>
            <a:ext cx="7802880" cy="3235405"/>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846" name="Google Shape;846;p37: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38:notes"/>
          <p:cNvSpPr txBox="1"/>
          <p:nvPr>
            <p:ph idx="1" type="body"/>
          </p:nvPr>
        </p:nvSpPr>
        <p:spPr>
          <a:xfrm>
            <a:off x="975360" y="3413760"/>
            <a:ext cx="7802880" cy="3235405"/>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860" name="Google Shape;860;p38: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39:notes"/>
          <p:cNvSpPr txBox="1"/>
          <p:nvPr>
            <p:ph idx="1" type="body"/>
          </p:nvPr>
        </p:nvSpPr>
        <p:spPr>
          <a:xfrm>
            <a:off x="975360" y="3413760"/>
            <a:ext cx="7802880" cy="3235405"/>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874" name="Google Shape;874;p39: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4: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4: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Looking at our learning outcomes for today, I want to acknowledge that many of you are supporting individuals with a developmental and/or intellectual disability so we will define the diagnostic criteria of a developmental and intellectual disability and keep in mind the information and how we might educate others when advocating for the people we support. I want to also note that throughout the module we may refer to this as IDD. We will also define Alternate Level of Care and Dual Diagnosis and highlight statistics that help us to better identify the increased risk the people we support. Understand why it’s important to learn about this and  the complexities of some of the co-occurring conditions and what this means. In addition, there will be key takeaways, tools and resources provided to support person centred care planning and approaches and to also understand the importance of incorporating support strategies. </a:t>
            </a:r>
            <a:endParaRPr/>
          </a:p>
        </p:txBody>
      </p:sp>
      <p:sp>
        <p:nvSpPr>
          <p:cNvPr id="152" name="Google Shape;152;p4: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40: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8" name="Google Shape;888;p40: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 invite you to take a minute or two to reflect on this case study. Maybe think about things that went well? Parts that could have been improved on? Or can you think of any additional tools that could be helpful in supporting this situation?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We will take a moment to check our knowledge, referring to your worksheet fill in the blanks to check your knowledge for this module and determine if we have met our learning objectives. </a:t>
            </a:r>
            <a:endParaRPr/>
          </a:p>
        </p:txBody>
      </p:sp>
      <p:sp>
        <p:nvSpPr>
          <p:cNvPr id="889" name="Google Shape;889;p40: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41: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p41: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So, for our key takeaways within this module in supporting persons with IDD through ALC transitions. We identified the higher risk that persons with IDD have at becoming ALC, we also reviewed support strategies  and identified that Effective support often requires: Collaboration, Communication, Planning, and Consistency.</a:t>
            </a:r>
            <a:endParaRPr/>
          </a:p>
        </p:txBody>
      </p:sp>
      <p:sp>
        <p:nvSpPr>
          <p:cNvPr id="905" name="Google Shape;905;p41: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42: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0" name="Google Shape;920;p42: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Module 2 is up next Crisis Prevention and De-Escalation in Developmental Services</a:t>
            </a:r>
            <a:endParaRPr/>
          </a:p>
          <a:p>
            <a:pPr indent="0" lvl="0" marL="0" rtl="0" algn="l">
              <a:spcBef>
                <a:spcPts val="0"/>
              </a:spcBef>
              <a:spcAft>
                <a:spcPts val="0"/>
              </a:spcAft>
              <a:buNone/>
            </a:pPr>
            <a:r>
              <a:rPr lang="en-US"/>
              <a:t>This module will focus on proactive and reactive strategies to support individuals before and during crisis situations. Participants will learn how to:</a:t>
            </a:r>
            <a:endParaRPr/>
          </a:p>
          <a:p>
            <a:pPr indent="0" lvl="0" marL="0" rtl="0" algn="l">
              <a:spcBef>
                <a:spcPts val="0"/>
              </a:spcBef>
              <a:spcAft>
                <a:spcPts val="0"/>
              </a:spcAft>
              <a:buNone/>
            </a:pPr>
            <a:r>
              <a:rPr lang="en-US"/>
              <a:t>Identify early warning signs</a:t>
            </a:r>
            <a:endParaRPr/>
          </a:p>
          <a:p>
            <a:pPr indent="0" lvl="0" marL="0" rtl="0" algn="l">
              <a:spcBef>
                <a:spcPts val="0"/>
              </a:spcBef>
              <a:spcAft>
                <a:spcPts val="0"/>
              </a:spcAft>
              <a:buNone/>
            </a:pPr>
            <a:r>
              <a:rPr lang="en-US"/>
              <a:t>Recognize triggers and escalation patterns</a:t>
            </a:r>
            <a:endParaRPr/>
          </a:p>
          <a:p>
            <a:pPr indent="0" lvl="0" marL="0" rtl="0" algn="l">
              <a:spcBef>
                <a:spcPts val="0"/>
              </a:spcBef>
              <a:spcAft>
                <a:spcPts val="0"/>
              </a:spcAft>
              <a:buNone/>
            </a:pPr>
            <a:r>
              <a:rPr lang="en-US"/>
              <a:t>Apply prevention strategies</a:t>
            </a:r>
            <a:endParaRPr/>
          </a:p>
          <a:p>
            <a:pPr indent="0" lvl="0" marL="0" rtl="0" algn="l">
              <a:spcBef>
                <a:spcPts val="0"/>
              </a:spcBef>
              <a:spcAft>
                <a:spcPts val="0"/>
              </a:spcAft>
              <a:buNone/>
            </a:pPr>
            <a:r>
              <a:rPr lang="en-US"/>
              <a:t>Use de-escalation techniques</a:t>
            </a:r>
            <a:endParaRPr/>
          </a:p>
          <a:p>
            <a:pPr indent="0" lvl="0" marL="0" rtl="0" algn="l">
              <a:spcBef>
                <a:spcPts val="0"/>
              </a:spcBef>
              <a:spcAft>
                <a:spcPts val="0"/>
              </a:spcAft>
              <a:buNone/>
            </a:pPr>
            <a:r>
              <a:rPr lang="en-US"/>
              <a:t>Apply trauma-informed approaches to reduce crisis situations</a:t>
            </a:r>
            <a:endParaRPr/>
          </a:p>
          <a:p>
            <a:pPr indent="0" lvl="0" marL="0" rtl="0" algn="l">
              <a:spcBef>
                <a:spcPts val="0"/>
              </a:spcBef>
              <a:spcAft>
                <a:spcPts val="0"/>
              </a:spcAft>
              <a:buNone/>
            </a:pPr>
            <a:r>
              <a:rPr lang="en-US"/>
              <a:t>This module will build on the foundational knowledge from Module 1 and focus on practical strategies for supporting individuals safely and effectively.</a:t>
            </a:r>
            <a:endParaRPr/>
          </a:p>
          <a:p>
            <a:pPr indent="0" lvl="0" marL="0" rtl="0" algn="l">
              <a:spcBef>
                <a:spcPts val="0"/>
              </a:spcBef>
              <a:spcAft>
                <a:spcPts val="0"/>
              </a:spcAft>
              <a:buNone/>
            </a:pPr>
            <a:r>
              <a:t/>
            </a:r>
            <a:endParaRPr/>
          </a:p>
        </p:txBody>
      </p:sp>
      <p:sp>
        <p:nvSpPr>
          <p:cNvPr id="921" name="Google Shape;921;p42: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p43:notes"/>
          <p:cNvSpPr txBox="1"/>
          <p:nvPr>
            <p:ph idx="1" type="body"/>
          </p:nvPr>
        </p:nvSpPr>
        <p:spPr>
          <a:xfrm>
            <a:off x="975360" y="3413760"/>
            <a:ext cx="7802880" cy="3235405"/>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939" name="Google Shape;939;p43: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44: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1" name="Google Shape;951;p44: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Thank you for joining me in this Module 1 of understanding Intellectual and Developmental Disabilities and Dual Diagnosis </a:t>
            </a:r>
            <a:endParaRPr/>
          </a:p>
        </p:txBody>
      </p:sp>
      <p:sp>
        <p:nvSpPr>
          <p:cNvPr id="952" name="Google Shape;952;p44: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45:notes"/>
          <p:cNvSpPr txBox="1"/>
          <p:nvPr>
            <p:ph idx="1" type="body"/>
          </p:nvPr>
        </p:nvSpPr>
        <p:spPr>
          <a:xfrm>
            <a:off x="975360" y="3413760"/>
            <a:ext cx="7802880" cy="3235405"/>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961" name="Google Shape;961;p45: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5: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5: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I will now review the definition of intellectual and developmental disabilities also referred to commonly as IDD. For this module we will review the definitions and look at the diagnostic criteria as well as the importance, Many of you supporting this population may know the definition of the diagnosis already however we felt it was important to incorporate as a tool to help others also understand what a developmental and/or intellectual disability means. We can become champions together. </a:t>
            </a:r>
            <a:endParaRPr/>
          </a:p>
        </p:txBody>
      </p:sp>
      <p:sp>
        <p:nvSpPr>
          <p:cNvPr id="175" name="Google Shape;175;p5: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6:notes"/>
          <p:cNvSpPr txBox="1"/>
          <p:nvPr>
            <p:ph idx="2" type="hdr"/>
          </p:nvPr>
        </p:nvSpPr>
        <p:spPr>
          <a:xfrm>
            <a:off x="0" y="0"/>
            <a:ext cx="4226560" cy="36004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85" name="Google Shape;185;p6:notes"/>
          <p:cNvSpPr txBox="1"/>
          <p:nvPr>
            <p:ph idx="10" type="dt"/>
          </p:nvPr>
        </p:nvSpPr>
        <p:spPr>
          <a:xfrm>
            <a:off x="5525347" y="0"/>
            <a:ext cx="4226560" cy="360045"/>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sz="1300">
                <a:solidFill>
                  <a:schemeClr val="dk1"/>
                </a:solidFill>
                <a:latin typeface="Calibri"/>
                <a:ea typeface="Calibri"/>
                <a:cs typeface="Calibri"/>
                <a:sym typeface="Calibri"/>
              </a:rPr>
              <a:t>1.7.2013</a:t>
            </a:r>
            <a:endParaRPr/>
          </a:p>
        </p:txBody>
      </p:sp>
      <p:sp>
        <p:nvSpPr>
          <p:cNvPr id="186" name="Google Shape;186;p6:notes"/>
          <p:cNvSpPr/>
          <p:nvPr>
            <p:ph idx="3"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6: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Intellectual and Developmental Disabilities (IDD) are lifelong conditions that begin before age 18 and affect:  Intellectual functioning (learning, reasoning, problem-solving) Adaptive functioning (daily living, communication, social skills). If you wish to learn some more in-depth knowledge, please refer to the fact sheet provided below which will give a comprehensive overview of adaptive functioning and communication in adults with IDD particularly related to primary care. This can be a really important resource to use when supporting individuals with an IDD and helping to educate others on what this might mean, especially when they might not have any prior knowledge on the subject or are a primary care practitioner who can benefit from understanding the developmental diagnosis and how this might relate to their care planning. In regard to the importance of reviewing these definitions, I have noted that between 1-3 out of 100 people have been diagnosed with a developmental or intellectual disability so this makes up a significant part of our population. Some diagnoses can also not be identified physically which is important to understand as well. I encourage you to learn more by taking a look at the adaptive functioning fact sheet provided by the DD primary care guidelines through Surrey Place, which can also be a helpful tool in educating and supporting. </a:t>
            </a:r>
            <a:endParaRPr/>
          </a:p>
          <a:p>
            <a:pPr indent="0" lvl="0" marL="0" rtl="0" algn="l">
              <a:spcBef>
                <a:spcPts val="0"/>
              </a:spcBef>
              <a:spcAft>
                <a:spcPts val="0"/>
              </a:spcAft>
              <a:buNone/>
            </a:pPr>
            <a:r>
              <a:t/>
            </a:r>
            <a:endParaRPr/>
          </a:p>
        </p:txBody>
      </p:sp>
      <p:sp>
        <p:nvSpPr>
          <p:cNvPr id="188" name="Google Shape;188;p6:notes"/>
          <p:cNvSpPr txBox="1"/>
          <p:nvPr>
            <p:ph idx="11" type="ftr"/>
          </p:nvPr>
        </p:nvSpPr>
        <p:spPr>
          <a:xfrm>
            <a:off x="0" y="6827520"/>
            <a:ext cx="4226560" cy="358379"/>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89" name="Google Shape;189;p6: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r>
              <a:rPr lang="en-US" sz="1300">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7: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7: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Some examples of developmental disabilities are; Autism Spectrum Disorder, Epilepsy, Intellectual disability, Down syndrome, Fragile X syndrome, Cerebral Palsy, Attention Deficit Hyperactivity Disorder, Fetal Alcohol Syndrome. It is important to note this is by no means an exhaustive list but can give an idea on how diverse the diagnosis can be under the same umbrella. This can help us to understand the diversity and how each diagnosis may mean different support needs. </a:t>
            </a:r>
            <a:endParaRPr/>
          </a:p>
        </p:txBody>
      </p:sp>
      <p:sp>
        <p:nvSpPr>
          <p:cNvPr id="210" name="Google Shape;210;p7: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8:notes"/>
          <p:cNvSpPr/>
          <p:nvPr>
            <p:ph idx="2"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8: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a diagnosis occurs typically with a combination of assessments completed by qualified practitioners comprised of a psychiatrist, psychologist, and developmental pediatricians. They follow standardized frameworks and will include assessment of intellectual functioning for example with a standardized IQ testing, assessment of adaptive functioning using common tools to evaluate how the person functions in daily life. After diagnosis, clinicians assess:</a:t>
            </a:r>
            <a:endParaRPr/>
          </a:p>
          <a:p>
            <a:pPr indent="0" lvl="0" marL="0" rtl="0" algn="l">
              <a:spcBef>
                <a:spcPts val="0"/>
              </a:spcBef>
              <a:spcAft>
                <a:spcPts val="0"/>
              </a:spcAft>
              <a:buNone/>
            </a:pPr>
            <a:r>
              <a:rPr lang="en-US" sz="1200" u="none" strike="noStrike">
                <a:solidFill>
                  <a:schemeClr val="dk1"/>
                </a:solidFill>
                <a:latin typeface="Calibri"/>
                <a:ea typeface="Calibri"/>
                <a:cs typeface="Calibri"/>
                <a:sym typeface="Calibri"/>
              </a:rPr>
              <a:t>Level of support required</a:t>
            </a:r>
            <a:br>
              <a:rPr lang="en-US" sz="1200" u="none" strike="noStrike">
                <a:solidFill>
                  <a:schemeClr val="dk1"/>
                </a:solidFill>
                <a:latin typeface="Calibri"/>
                <a:ea typeface="Calibri"/>
                <a:cs typeface="Calibri"/>
                <a:sym typeface="Calibri"/>
              </a:rPr>
            </a:br>
            <a:endParaRPr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lang="en-US" sz="1200" u="none" strike="noStrike">
                <a:solidFill>
                  <a:schemeClr val="dk1"/>
                </a:solidFill>
                <a:latin typeface="Calibri"/>
                <a:ea typeface="Calibri"/>
                <a:cs typeface="Calibri"/>
                <a:sym typeface="Calibri"/>
              </a:rPr>
              <a:t>Functional limitations</a:t>
            </a:r>
            <a:br>
              <a:rPr lang="en-US" sz="1200" u="none" strike="noStrike">
                <a:solidFill>
                  <a:schemeClr val="dk1"/>
                </a:solidFill>
                <a:latin typeface="Calibri"/>
                <a:ea typeface="Calibri"/>
                <a:cs typeface="Calibri"/>
                <a:sym typeface="Calibri"/>
              </a:rPr>
            </a:br>
            <a:endParaRPr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lang="en-US" sz="1200" u="none" strike="noStrike">
                <a:solidFill>
                  <a:schemeClr val="dk1"/>
                </a:solidFill>
                <a:latin typeface="Calibri"/>
                <a:ea typeface="Calibri"/>
                <a:cs typeface="Calibri"/>
                <a:sym typeface="Calibri"/>
              </a:rPr>
              <a:t>Environmental needs</a:t>
            </a:r>
            <a:br>
              <a:rPr lang="en-US" sz="1200" u="none" strike="noStrike">
                <a:solidFill>
                  <a:schemeClr val="dk1"/>
                </a:solidFill>
                <a:latin typeface="Calibri"/>
                <a:ea typeface="Calibri"/>
                <a:cs typeface="Calibri"/>
                <a:sym typeface="Calibri"/>
              </a:rPr>
            </a:br>
            <a:endParaRPr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In Ontario, this feeds into eligibility for services through Developmental Services Ontario (DSO), based on legislation (SIPDDA).</a:t>
            </a:r>
            <a:endParaRPr/>
          </a:p>
          <a:p>
            <a:pPr indent="0" lvl="0" marL="0" rtl="0" algn="l">
              <a:spcBef>
                <a:spcPts val="0"/>
              </a:spcBef>
              <a:spcAft>
                <a:spcPts val="0"/>
              </a:spcAft>
              <a:buNone/>
            </a:pPr>
            <a:r>
              <a:t/>
            </a:r>
            <a:endParaRPr/>
          </a:p>
        </p:txBody>
      </p:sp>
      <p:sp>
        <p:nvSpPr>
          <p:cNvPr id="223" name="Google Shape;223;p8: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9:notes"/>
          <p:cNvSpPr txBox="1"/>
          <p:nvPr>
            <p:ph idx="2" type="hdr"/>
          </p:nvPr>
        </p:nvSpPr>
        <p:spPr>
          <a:xfrm>
            <a:off x="0" y="0"/>
            <a:ext cx="4226560" cy="360045"/>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52" name="Google Shape;252;p9:notes"/>
          <p:cNvSpPr txBox="1"/>
          <p:nvPr>
            <p:ph idx="10" type="dt"/>
          </p:nvPr>
        </p:nvSpPr>
        <p:spPr>
          <a:xfrm>
            <a:off x="5525347" y="0"/>
            <a:ext cx="4226560" cy="360045"/>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sz="1300">
                <a:solidFill>
                  <a:schemeClr val="dk1"/>
                </a:solidFill>
                <a:latin typeface="Calibri"/>
                <a:ea typeface="Calibri"/>
                <a:cs typeface="Calibri"/>
                <a:sym typeface="Calibri"/>
              </a:rPr>
              <a:t>1.7.2013</a:t>
            </a:r>
            <a:endParaRPr/>
          </a:p>
        </p:txBody>
      </p:sp>
      <p:sp>
        <p:nvSpPr>
          <p:cNvPr id="253" name="Google Shape;253;p9:notes"/>
          <p:cNvSpPr/>
          <p:nvPr>
            <p:ph idx="3" type="sldImg"/>
          </p:nvPr>
        </p:nvSpPr>
        <p:spPr>
          <a:xfrm>
            <a:off x="2481263" y="538163"/>
            <a:ext cx="4791075" cy="269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9:notes"/>
          <p:cNvSpPr txBox="1"/>
          <p:nvPr>
            <p:ph idx="1" type="body"/>
          </p:nvPr>
        </p:nvSpPr>
        <p:spPr>
          <a:xfrm>
            <a:off x="975360" y="3413760"/>
            <a:ext cx="7802880" cy="3235405"/>
          </a:xfrm>
          <a:prstGeom prst="rect">
            <a:avLst/>
          </a:prstGeom>
          <a:noFill/>
          <a:ln>
            <a:noFill/>
          </a:ln>
        </p:spPr>
        <p:txBody>
          <a:bodyPr anchorCtr="0" anchor="t" bIns="48325" lIns="96650" spcFirstLastPara="1" rIns="96650" wrap="square" tIns="48325">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 person with a developmental and/or intellectual disability may need support with: Cooking, hygiene, or managing money. They may have: Communication differences (verbal or non-verbal), they may also prefer to receive information in certain ways for example written, or with a support person present, with pictures, are just some examples. They may require: Structured routines and consistent environment Often benefits from: Trained staff or supportive housing. This list can be different for each unique individual, sometimes individuals with IDD may have all the support needs listed, some may have none, and some may have some. Which is why individualized support can be so crucial. </a:t>
            </a:r>
            <a:endParaRPr/>
          </a:p>
          <a:p>
            <a:pPr indent="0" lvl="0" marL="0" rtl="0" algn="l">
              <a:spcBef>
                <a:spcPts val="0"/>
              </a:spcBef>
              <a:spcAft>
                <a:spcPts val="0"/>
              </a:spcAft>
              <a:buNone/>
            </a:pPr>
            <a:r>
              <a:t/>
            </a:r>
            <a:endParaRPr/>
          </a:p>
        </p:txBody>
      </p:sp>
      <p:sp>
        <p:nvSpPr>
          <p:cNvPr id="255" name="Google Shape;255;p9:notes"/>
          <p:cNvSpPr txBox="1"/>
          <p:nvPr>
            <p:ph idx="11" type="ftr"/>
          </p:nvPr>
        </p:nvSpPr>
        <p:spPr>
          <a:xfrm>
            <a:off x="0" y="6827520"/>
            <a:ext cx="4226560" cy="358379"/>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56" name="Google Shape;256;p9:notes"/>
          <p:cNvSpPr txBox="1"/>
          <p:nvPr>
            <p:ph idx="12" type="sldNum"/>
          </p:nvPr>
        </p:nvSpPr>
        <p:spPr>
          <a:xfrm>
            <a:off x="5525347" y="6827520"/>
            <a:ext cx="4226560" cy="358379"/>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r>
              <a:rPr lang="en-US" sz="1300">
                <a:solidFill>
                  <a:schemeClr val="dk1"/>
                </a:solidFill>
                <a:latin typeface="Calibri"/>
                <a:ea typeface="Calibri"/>
                <a:cs typeface="Calibri"/>
                <a:sym typeface="Calibri"/>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56"/>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5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5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7"/>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57"/>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5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4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4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4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5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5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5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51"/>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5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5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5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5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5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5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5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5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5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5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5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5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5"/>
          <p:cNvSpPr/>
          <p:nvPr>
            <p:ph idx="2" type="pic"/>
          </p:nvPr>
        </p:nvSpPr>
        <p:spPr>
          <a:xfrm>
            <a:off x="1792288" y="612775"/>
            <a:ext cx="5486400" cy="4114800"/>
          </a:xfrm>
          <a:prstGeom prst="rect">
            <a:avLst/>
          </a:prstGeom>
          <a:noFill/>
          <a:ln>
            <a:noFill/>
          </a:ln>
        </p:spPr>
      </p:sp>
      <p:sp>
        <p:nvSpPr>
          <p:cNvPr id="68" name="Google Shape;68;p5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5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4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jpg"/><Relationship Id="rId5" Type="http://schemas.openxmlformats.org/officeDocument/2006/relationships/image" Target="../media/image6.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9.jpg"/><Relationship Id="rId5"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5.jp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9.jpg"/><Relationship Id="rId5"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jpg"/><Relationship Id="rId4" Type="http://schemas.openxmlformats.org/officeDocument/2006/relationships/image" Target="../media/image29.pn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29.png"/><Relationship Id="rId5" Type="http://schemas.openxmlformats.org/officeDocument/2006/relationships/hyperlink" Target="https://ddprimarycare.surreyplace.ca/tools-2/general-health/"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9.jpg"/><Relationship Id="rId5"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image" Target="../media/image17.jpg"/><Relationship Id="rId5" Type="http://schemas.openxmlformats.org/officeDocument/2006/relationships/image" Target="../media/image22.jpg"/><Relationship Id="rId6" Type="http://schemas.openxmlformats.org/officeDocument/2006/relationships/image" Target="../media/image1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9.jpg"/><Relationship Id="rId4" Type="http://schemas.openxmlformats.org/officeDocument/2006/relationships/image" Target="../media/image5.png"/><Relationship Id="rId5" Type="http://schemas.openxmlformats.org/officeDocument/2006/relationships/hyperlink" Target="https://ddprimarycare.surreyplace.ca/guideline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2.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43.png"/><Relationship Id="rId5" Type="http://schemas.openxmlformats.org/officeDocument/2006/relationships/image" Target="../media/image24.png"/><Relationship Id="rId6"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0.png"/><Relationship Id="rId4" Type="http://schemas.openxmlformats.org/officeDocument/2006/relationships/image" Target="../media/image9.jpg"/><Relationship Id="rId5" Type="http://schemas.openxmlformats.org/officeDocument/2006/relationships/image" Target="../media/image27.png"/><Relationship Id="rId6"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image" Target="../media/image31.jpg"/><Relationship Id="rId5" Type="http://schemas.openxmlformats.org/officeDocument/2006/relationships/image" Target="../media/image36.png"/><Relationship Id="rId6"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9.jpg"/><Relationship Id="rId6" Type="http://schemas.openxmlformats.org/officeDocument/2006/relationships/image" Target="../media/image27.png"/><Relationship Id="rId7"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image" Target="../media/image9.jpg"/><Relationship Id="rId5" Type="http://schemas.openxmlformats.org/officeDocument/2006/relationships/image" Target="../media/image27.png"/><Relationship Id="rId6"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9.jpg"/><Relationship Id="rId5" Type="http://schemas.openxmlformats.org/officeDocument/2006/relationships/image" Target="../media/image27.png"/><Relationship Id="rId6"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image" Target="../media/image9.jpg"/><Relationship Id="rId5" Type="http://schemas.openxmlformats.org/officeDocument/2006/relationships/image" Target="../media/image27.png"/><Relationship Id="rId6"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png"/><Relationship Id="rId4" Type="http://schemas.openxmlformats.org/officeDocument/2006/relationships/image" Target="../media/image9.jpg"/><Relationship Id="rId5" Type="http://schemas.openxmlformats.org/officeDocument/2006/relationships/image" Target="../media/image27.png"/><Relationship Id="rId6"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png"/><Relationship Id="rId4" Type="http://schemas.openxmlformats.org/officeDocument/2006/relationships/image" Target="../media/image9.jpg"/><Relationship Id="rId5" Type="http://schemas.openxmlformats.org/officeDocument/2006/relationships/image" Target="../media/image27.png"/><Relationship Id="rId6"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3.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png"/><Relationship Id="rId4" Type="http://schemas.openxmlformats.org/officeDocument/2006/relationships/image" Target="../media/image39.jpg"/><Relationship Id="rId5" Type="http://schemas.openxmlformats.org/officeDocument/2006/relationships/image" Target="../media/image41.png"/><Relationship Id="rId6"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png"/><Relationship Id="rId4" Type="http://schemas.openxmlformats.org/officeDocument/2006/relationships/image" Target="../media/image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88" name="Shape 88"/>
        <p:cNvGrpSpPr/>
        <p:nvPr/>
      </p:nvGrpSpPr>
      <p:grpSpPr>
        <a:xfrm>
          <a:off x="0" y="0"/>
          <a:ext cx="0" cy="0"/>
          <a:chOff x="0" y="0"/>
          <a:chExt cx="0" cy="0"/>
        </a:xfrm>
      </p:grpSpPr>
      <p:sp>
        <p:nvSpPr>
          <p:cNvPr id="89" name="Google Shape;89;p1"/>
          <p:cNvSpPr/>
          <p:nvPr/>
        </p:nvSpPr>
        <p:spPr>
          <a:xfrm>
            <a:off x="14045357" y="7149212"/>
            <a:ext cx="4242643" cy="3137788"/>
          </a:xfrm>
          <a:custGeom>
            <a:rect b="b" l="l" r="r" t="t"/>
            <a:pathLst>
              <a:path extrusionOk="0" h="3137788" w="4242643">
                <a:moveTo>
                  <a:pt x="0" y="0"/>
                </a:moveTo>
                <a:lnTo>
                  <a:pt x="4242643" y="0"/>
                </a:lnTo>
                <a:lnTo>
                  <a:pt x="4242643"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1"/>
          <p:cNvSpPr/>
          <p:nvPr/>
        </p:nvSpPr>
        <p:spPr>
          <a:xfrm>
            <a:off x="384532" y="456147"/>
            <a:ext cx="7480414" cy="1867953"/>
          </a:xfrm>
          <a:custGeom>
            <a:rect b="b" l="l" r="r" t="t"/>
            <a:pathLst>
              <a:path extrusionOk="0" h="1867953" w="7480414">
                <a:moveTo>
                  <a:pt x="0" y="0"/>
                </a:moveTo>
                <a:lnTo>
                  <a:pt x="7480414" y="0"/>
                </a:lnTo>
                <a:lnTo>
                  <a:pt x="7480414" y="1867953"/>
                </a:lnTo>
                <a:lnTo>
                  <a:pt x="0" y="1867953"/>
                </a:lnTo>
                <a:lnTo>
                  <a:pt x="0" y="0"/>
                </a:lnTo>
                <a:close/>
              </a:path>
            </a:pathLst>
          </a:custGeom>
          <a:blipFill rotWithShape="1">
            <a:blip r:embed="rId3">
              <a:alphaModFix/>
            </a:blip>
            <a:stretch>
              <a:fillRect b="-340567" l="0" r="-95584" t="0"/>
            </a:stretch>
          </a:blipFill>
          <a:ln cap="sq" cmpd="sng" w="952500">
            <a:solidFill>
              <a:srgbClr val="FDFDF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1"/>
          <p:cNvSpPr/>
          <p:nvPr/>
        </p:nvSpPr>
        <p:spPr>
          <a:xfrm>
            <a:off x="515169" y="382958"/>
            <a:ext cx="7219141" cy="1867953"/>
          </a:xfrm>
          <a:custGeom>
            <a:rect b="b" l="l" r="r" t="t"/>
            <a:pathLst>
              <a:path extrusionOk="0" h="1867953" w="7219141">
                <a:moveTo>
                  <a:pt x="0" y="0"/>
                </a:moveTo>
                <a:lnTo>
                  <a:pt x="7219140" y="0"/>
                </a:lnTo>
                <a:lnTo>
                  <a:pt x="7219140" y="1867953"/>
                </a:lnTo>
                <a:lnTo>
                  <a:pt x="0" y="186795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1"/>
          <p:cNvSpPr/>
          <p:nvPr/>
        </p:nvSpPr>
        <p:spPr>
          <a:xfrm>
            <a:off x="10072844" y="232237"/>
            <a:ext cx="6794976" cy="6794976"/>
          </a:xfrm>
          <a:custGeom>
            <a:rect b="b" l="l" r="r" t="t"/>
            <a:pathLst>
              <a:path extrusionOk="0" h="6794976" w="6794976">
                <a:moveTo>
                  <a:pt x="0" y="0"/>
                </a:moveTo>
                <a:lnTo>
                  <a:pt x="6794975" y="0"/>
                </a:lnTo>
                <a:lnTo>
                  <a:pt x="6794975" y="6794976"/>
                </a:lnTo>
                <a:lnTo>
                  <a:pt x="0" y="679497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1"/>
          <p:cNvSpPr txBox="1"/>
          <p:nvPr/>
        </p:nvSpPr>
        <p:spPr>
          <a:xfrm>
            <a:off x="1329538" y="5086703"/>
            <a:ext cx="7428850" cy="504825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lang="en-US" sz="6000">
                <a:solidFill>
                  <a:srgbClr val="FDFDFD"/>
                </a:solidFill>
                <a:latin typeface="Open Sans"/>
                <a:ea typeface="Open Sans"/>
                <a:cs typeface="Open Sans"/>
                <a:sym typeface="Open Sans"/>
              </a:rPr>
              <a:t>Understanding Intellectual and Developmental Disabilities (IDD) and Dual Diagnosis</a:t>
            </a:r>
            <a:endParaRPr/>
          </a:p>
          <a:p>
            <a:pPr indent="0" lvl="0" marL="0" marR="0" rtl="0" algn="l">
              <a:lnSpc>
                <a:spcPct val="110000"/>
              </a:lnSpc>
              <a:spcBef>
                <a:spcPts val="0"/>
              </a:spcBef>
              <a:spcAft>
                <a:spcPts val="0"/>
              </a:spcAft>
              <a:buNone/>
            </a:pPr>
            <a:r>
              <a:t/>
            </a:r>
            <a:endParaRPr b="1" sz="6000">
              <a:solidFill>
                <a:srgbClr val="FDFDFD"/>
              </a:solidFill>
              <a:latin typeface="Open Sans"/>
              <a:ea typeface="Open Sans"/>
              <a:cs typeface="Open Sans"/>
              <a:sym typeface="Open Sans"/>
            </a:endParaRPr>
          </a:p>
        </p:txBody>
      </p:sp>
      <p:sp>
        <p:nvSpPr>
          <p:cNvPr id="94" name="Google Shape;94;p1"/>
          <p:cNvSpPr txBox="1"/>
          <p:nvPr/>
        </p:nvSpPr>
        <p:spPr>
          <a:xfrm>
            <a:off x="1329538" y="4396120"/>
            <a:ext cx="2328062" cy="43243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2400">
                <a:solidFill>
                  <a:srgbClr val="FEFEFE"/>
                </a:solidFill>
                <a:latin typeface="Open Sans"/>
                <a:ea typeface="Open Sans"/>
                <a:cs typeface="Open Sans"/>
                <a:sym typeface="Open Sans"/>
              </a:rPr>
              <a:t>Module 1 of 4</a:t>
            </a:r>
            <a:endParaRPr/>
          </a:p>
        </p:txBody>
      </p:sp>
      <p:sp>
        <p:nvSpPr>
          <p:cNvPr id="95" name="Google Shape;95;p1"/>
          <p:cNvSpPr/>
          <p:nvPr/>
        </p:nvSpPr>
        <p:spPr>
          <a:xfrm>
            <a:off x="9144000" y="573245"/>
            <a:ext cx="8144861" cy="8144861"/>
          </a:xfrm>
          <a:custGeom>
            <a:rect b="b" l="l" r="r" t="t"/>
            <a:pathLst>
              <a:path extrusionOk="0" h="8144861" w="8144861">
                <a:moveTo>
                  <a:pt x="0" y="0"/>
                </a:moveTo>
                <a:lnTo>
                  <a:pt x="8144861" y="0"/>
                </a:lnTo>
                <a:lnTo>
                  <a:pt x="8144861" y="8144861"/>
                </a:lnTo>
                <a:lnTo>
                  <a:pt x="0" y="814486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1"/>
          <p:cNvSpPr/>
          <p:nvPr/>
        </p:nvSpPr>
        <p:spPr>
          <a:xfrm>
            <a:off x="9406517" y="835762"/>
            <a:ext cx="7619827" cy="7619827"/>
          </a:xfrm>
          <a:custGeom>
            <a:rect b="b" l="l" r="r" t="t"/>
            <a:pathLst>
              <a:path extrusionOk="0" h="7619827" w="7619827">
                <a:moveTo>
                  <a:pt x="0" y="0"/>
                </a:moveTo>
                <a:lnTo>
                  <a:pt x="7619827" y="0"/>
                </a:lnTo>
                <a:lnTo>
                  <a:pt x="7619827" y="7619827"/>
                </a:lnTo>
                <a:lnTo>
                  <a:pt x="0" y="761982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288" name="Shape 288"/>
        <p:cNvGrpSpPr/>
        <p:nvPr/>
      </p:nvGrpSpPr>
      <p:grpSpPr>
        <a:xfrm>
          <a:off x="0" y="0"/>
          <a:ext cx="0" cy="0"/>
          <a:chOff x="0" y="0"/>
          <a:chExt cx="0" cy="0"/>
        </a:xfrm>
      </p:grpSpPr>
      <p:sp>
        <p:nvSpPr>
          <p:cNvPr id="289" name="Google Shape;289;p10"/>
          <p:cNvSpPr/>
          <p:nvPr/>
        </p:nvSpPr>
        <p:spPr>
          <a:xfrm>
            <a:off x="14793296" y="7723493"/>
            <a:ext cx="3466150" cy="2563507"/>
          </a:xfrm>
          <a:custGeom>
            <a:rect b="b" l="l" r="r" t="t"/>
            <a:pathLst>
              <a:path extrusionOk="0" h="2563507" w="3466150">
                <a:moveTo>
                  <a:pt x="0" y="0"/>
                </a:moveTo>
                <a:lnTo>
                  <a:pt x="3466150" y="0"/>
                </a:lnTo>
                <a:lnTo>
                  <a:pt x="3466150" y="2563507"/>
                </a:lnTo>
                <a:lnTo>
                  <a:pt x="0" y="2563507"/>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0" name="Google Shape;290;p10"/>
          <p:cNvSpPr txBox="1"/>
          <p:nvPr/>
        </p:nvSpPr>
        <p:spPr>
          <a:xfrm>
            <a:off x="-690911" y="-152400"/>
            <a:ext cx="18950357" cy="129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7500">
                <a:solidFill>
                  <a:srgbClr val="FFFFFF"/>
                </a:solidFill>
                <a:latin typeface="Arial"/>
                <a:ea typeface="Arial"/>
                <a:cs typeface="Arial"/>
                <a:sym typeface="Arial"/>
              </a:rPr>
              <a:t>Let’s Now Hear Felicia’s Perspective</a:t>
            </a:r>
            <a:r>
              <a:rPr b="1" lang="en-US" sz="7500">
                <a:solidFill>
                  <a:srgbClr val="000000"/>
                </a:solidFill>
                <a:latin typeface="Arial"/>
                <a:ea typeface="Arial"/>
                <a:cs typeface="Arial"/>
                <a:sym typeface="Arial"/>
              </a:rPr>
              <a:t> </a:t>
            </a:r>
            <a:endParaRPr/>
          </a:p>
        </p:txBody>
      </p:sp>
      <p:pic>
        <p:nvPicPr>
          <p:cNvPr id="291" name="Google Shape;291;p10"/>
          <p:cNvPicPr preferRelativeResize="0"/>
          <p:nvPr/>
        </p:nvPicPr>
        <p:blipFill rotWithShape="1">
          <a:blip r:embed="rId3">
            <a:alphaModFix/>
          </a:blip>
          <a:srcRect b="0" l="0" r="0" t="0"/>
          <a:stretch/>
        </p:blipFill>
        <p:spPr>
          <a:xfrm>
            <a:off x="1884541" y="1489587"/>
            <a:ext cx="14641830" cy="8229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296" name="Shape 296"/>
        <p:cNvGrpSpPr/>
        <p:nvPr/>
      </p:nvGrpSpPr>
      <p:grpSpPr>
        <a:xfrm>
          <a:off x="0" y="0"/>
          <a:ext cx="0" cy="0"/>
          <a:chOff x="0" y="0"/>
          <a:chExt cx="0" cy="0"/>
        </a:xfrm>
      </p:grpSpPr>
      <p:cxnSp>
        <p:nvCxnSpPr>
          <p:cNvPr id="297" name="Google Shape;297;p11"/>
          <p:cNvCxnSpPr/>
          <p:nvPr/>
        </p:nvCxnSpPr>
        <p:spPr>
          <a:xfrm>
            <a:off x="2452900" y="5143500"/>
            <a:ext cx="15431878" cy="46729"/>
          </a:xfrm>
          <a:prstGeom prst="straightConnector1">
            <a:avLst/>
          </a:prstGeom>
          <a:noFill/>
          <a:ln cap="flat" cmpd="sng" w="190500">
            <a:solidFill>
              <a:srgbClr val="67395C"/>
            </a:solidFill>
            <a:prstDash val="solid"/>
            <a:round/>
            <a:headEnd len="sm" w="sm" type="none"/>
            <a:tailEnd len="sm" w="sm" type="none"/>
          </a:ln>
        </p:spPr>
      </p:cxnSp>
      <p:sp>
        <p:nvSpPr>
          <p:cNvPr id="298" name="Google Shape;298;p11"/>
          <p:cNvSpPr/>
          <p:nvPr/>
        </p:nvSpPr>
        <p:spPr>
          <a:xfrm>
            <a:off x="6299777" y="3453436"/>
            <a:ext cx="5273134" cy="4186395"/>
          </a:xfrm>
          <a:custGeom>
            <a:rect b="b" l="l" r="r" t="t"/>
            <a:pathLst>
              <a:path extrusionOk="0" h="4186395" w="5273134">
                <a:moveTo>
                  <a:pt x="0" y="0"/>
                </a:moveTo>
                <a:lnTo>
                  <a:pt x="5273134" y="0"/>
                </a:lnTo>
                <a:lnTo>
                  <a:pt x="5273134" y="4186395"/>
                </a:lnTo>
                <a:lnTo>
                  <a:pt x="0" y="4186395"/>
                </a:lnTo>
                <a:lnTo>
                  <a:pt x="0" y="0"/>
                </a:lnTo>
                <a:close/>
              </a:path>
            </a:pathLst>
          </a:custGeom>
          <a:blipFill rotWithShape="1">
            <a:blip r:embed="rId3">
              <a:alphaModFix/>
            </a:blip>
            <a:stretch>
              <a:fillRect b="-58046" l="-14844" r="-24888" t="-1795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11"/>
          <p:cNvSpPr/>
          <p:nvPr/>
        </p:nvSpPr>
        <p:spPr>
          <a:xfrm rot="5400000">
            <a:off x="-4874302" y="3581162"/>
            <a:ext cx="10287000" cy="3124676"/>
          </a:xfrm>
          <a:custGeom>
            <a:rect b="b" l="l" r="r" t="t"/>
            <a:pathLst>
              <a:path extrusionOk="0" h="3124676" w="10287000">
                <a:moveTo>
                  <a:pt x="0" y="0"/>
                </a:moveTo>
                <a:lnTo>
                  <a:pt x="10287000" y="0"/>
                </a:lnTo>
                <a:lnTo>
                  <a:pt x="10287000" y="3124676"/>
                </a:lnTo>
                <a:lnTo>
                  <a:pt x="0" y="3124676"/>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0" name="Google Shape;300;p11"/>
          <p:cNvSpPr/>
          <p:nvPr/>
        </p:nvSpPr>
        <p:spPr>
          <a:xfrm>
            <a:off x="1909674" y="1690672"/>
            <a:ext cx="14468652" cy="126601"/>
          </a:xfrm>
          <a:custGeom>
            <a:rect b="b" l="l" r="r" t="t"/>
            <a:pathLst>
              <a:path extrusionOk="0" h="126601" w="14468652">
                <a:moveTo>
                  <a:pt x="0" y="0"/>
                </a:moveTo>
                <a:lnTo>
                  <a:pt x="14468652" y="0"/>
                </a:lnTo>
                <a:lnTo>
                  <a:pt x="14468652" y="126601"/>
                </a:lnTo>
                <a:lnTo>
                  <a:pt x="0" y="126601"/>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1" name="Google Shape;301;p11"/>
          <p:cNvSpPr/>
          <p:nvPr/>
        </p:nvSpPr>
        <p:spPr>
          <a:xfrm rot="5400000">
            <a:off x="-4303126" y="4349854"/>
            <a:ext cx="10287000" cy="1680749"/>
          </a:xfrm>
          <a:custGeom>
            <a:rect b="b" l="l" r="r" t="t"/>
            <a:pathLst>
              <a:path extrusionOk="0" h="2430304" w="10287000">
                <a:moveTo>
                  <a:pt x="0" y="0"/>
                </a:moveTo>
                <a:lnTo>
                  <a:pt x="10287000" y="0"/>
                </a:lnTo>
                <a:lnTo>
                  <a:pt x="10287000" y="2430304"/>
                </a:lnTo>
                <a:lnTo>
                  <a:pt x="0" y="2430304"/>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11"/>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11"/>
          <p:cNvSpPr/>
          <p:nvPr/>
        </p:nvSpPr>
        <p:spPr>
          <a:xfrm>
            <a:off x="12206297" y="3406707"/>
            <a:ext cx="5678481" cy="4279852"/>
          </a:xfrm>
          <a:custGeom>
            <a:rect b="b" l="l" r="r" t="t"/>
            <a:pathLst>
              <a:path extrusionOk="0" h="4279852" w="5678481">
                <a:moveTo>
                  <a:pt x="0" y="0"/>
                </a:moveTo>
                <a:lnTo>
                  <a:pt x="5678481" y="0"/>
                </a:lnTo>
                <a:lnTo>
                  <a:pt x="5678481" y="4279852"/>
                </a:lnTo>
                <a:lnTo>
                  <a:pt x="0" y="4279852"/>
                </a:lnTo>
                <a:lnTo>
                  <a:pt x="0" y="0"/>
                </a:lnTo>
                <a:close/>
              </a:path>
            </a:pathLst>
          </a:custGeom>
          <a:blipFill rotWithShape="1">
            <a:blip r:embed="rId3">
              <a:alphaModFix/>
            </a:blip>
            <a:stretch>
              <a:fillRect b="-98495" l="-5793" r="-57166" t="-1771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11"/>
          <p:cNvSpPr/>
          <p:nvPr/>
        </p:nvSpPr>
        <p:spPr>
          <a:xfrm>
            <a:off x="2195796" y="3453436"/>
            <a:ext cx="3526720" cy="4186395"/>
          </a:xfrm>
          <a:custGeom>
            <a:rect b="b" l="l" r="r" t="t"/>
            <a:pathLst>
              <a:path extrusionOk="0" h="4186395" w="3526720">
                <a:moveTo>
                  <a:pt x="0" y="0"/>
                </a:moveTo>
                <a:lnTo>
                  <a:pt x="3526720" y="0"/>
                </a:lnTo>
                <a:lnTo>
                  <a:pt x="3526720" y="4186395"/>
                </a:lnTo>
                <a:lnTo>
                  <a:pt x="0" y="418639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11"/>
          <p:cNvSpPr txBox="1"/>
          <p:nvPr/>
        </p:nvSpPr>
        <p:spPr>
          <a:xfrm>
            <a:off x="6569257" y="4118121"/>
            <a:ext cx="5003655" cy="3521710"/>
          </a:xfrm>
          <a:prstGeom prst="rect">
            <a:avLst/>
          </a:prstGeom>
          <a:noFill/>
          <a:ln>
            <a:noFill/>
          </a:ln>
        </p:spPr>
        <p:txBody>
          <a:bodyPr anchorCtr="0" anchor="t" bIns="0" lIns="0" spcFirstLastPara="1" rIns="0" wrap="square" tIns="0">
            <a:spAutoFit/>
          </a:bodyPr>
          <a:lstStyle/>
          <a:p>
            <a:pPr indent="0" lvl="0" marL="0" marR="0" rtl="0" algn="l">
              <a:lnSpc>
                <a:spcPct val="110003"/>
              </a:lnSpc>
              <a:spcBef>
                <a:spcPts val="0"/>
              </a:spcBef>
              <a:spcAft>
                <a:spcPts val="0"/>
              </a:spcAft>
              <a:buNone/>
            </a:pPr>
            <a:r>
              <a:rPr b="1" lang="en-US" sz="2799">
                <a:solidFill>
                  <a:srgbClr val="67395C"/>
                </a:solidFill>
                <a:latin typeface="Open Sans"/>
                <a:ea typeface="Open Sans"/>
                <a:cs typeface="Open Sans"/>
                <a:sym typeface="Open Sans"/>
              </a:rPr>
              <a:t>People with IDD may have:</a:t>
            </a:r>
            <a:endParaRPr/>
          </a:p>
          <a:p>
            <a:pPr indent="-302260" lvl="1" marL="604519" marR="0" rtl="0" algn="l">
              <a:lnSpc>
                <a:spcPct val="110003"/>
              </a:lnSpc>
              <a:spcBef>
                <a:spcPts val="0"/>
              </a:spcBef>
              <a:spcAft>
                <a:spcPts val="0"/>
              </a:spcAft>
              <a:buClr>
                <a:srgbClr val="67395C"/>
              </a:buClr>
              <a:buSzPts val="2799"/>
              <a:buFont typeface="Arial"/>
              <a:buChar char="•"/>
            </a:pPr>
            <a:r>
              <a:rPr b="0" i="0" lang="en-US" sz="2799" u="none" cap="none" strike="noStrike">
                <a:solidFill>
                  <a:srgbClr val="67395C"/>
                </a:solidFill>
                <a:latin typeface="Open Sans"/>
                <a:ea typeface="Open Sans"/>
                <a:cs typeface="Open Sans"/>
                <a:sym typeface="Open Sans"/>
              </a:rPr>
              <a:t>Complex needs</a:t>
            </a:r>
            <a:endParaRPr/>
          </a:p>
          <a:p>
            <a:pPr indent="-302260" lvl="1" marL="604519" marR="0" rtl="0" algn="l">
              <a:lnSpc>
                <a:spcPct val="110003"/>
              </a:lnSpc>
              <a:spcBef>
                <a:spcPts val="0"/>
              </a:spcBef>
              <a:spcAft>
                <a:spcPts val="0"/>
              </a:spcAft>
              <a:buClr>
                <a:srgbClr val="67395C"/>
              </a:buClr>
              <a:buSzPts val="2799"/>
              <a:buFont typeface="Arial"/>
              <a:buChar char="•"/>
            </a:pPr>
            <a:r>
              <a:rPr b="0" i="0" lang="en-US" sz="2799" u="none" cap="none" strike="noStrike">
                <a:solidFill>
                  <a:srgbClr val="67395C"/>
                </a:solidFill>
                <a:latin typeface="Open Sans"/>
                <a:ea typeface="Open Sans"/>
                <a:cs typeface="Open Sans"/>
                <a:sym typeface="Open Sans"/>
              </a:rPr>
              <a:t>Communication barriers</a:t>
            </a:r>
            <a:endParaRPr/>
          </a:p>
          <a:p>
            <a:pPr indent="-302260" lvl="1" marL="604519" marR="0" rtl="0" algn="l">
              <a:lnSpc>
                <a:spcPct val="110003"/>
              </a:lnSpc>
              <a:spcBef>
                <a:spcPts val="0"/>
              </a:spcBef>
              <a:spcAft>
                <a:spcPts val="0"/>
              </a:spcAft>
              <a:buClr>
                <a:srgbClr val="67395C"/>
              </a:buClr>
              <a:buSzPts val="2799"/>
              <a:buFont typeface="Arial"/>
              <a:buChar char="•"/>
            </a:pPr>
            <a:r>
              <a:rPr b="0" i="0" lang="en-US" sz="2799" u="none" cap="none" strike="noStrike">
                <a:solidFill>
                  <a:srgbClr val="67395C"/>
                </a:solidFill>
                <a:latin typeface="Open Sans"/>
                <a:ea typeface="Open Sans"/>
                <a:cs typeface="Open Sans"/>
                <a:sym typeface="Open Sans"/>
              </a:rPr>
              <a:t>Co-occurring mental health conditions</a:t>
            </a:r>
            <a:endParaRPr/>
          </a:p>
          <a:p>
            <a:pPr indent="0" lvl="0" marL="0" marR="0" rtl="0" algn="l">
              <a:lnSpc>
                <a:spcPct val="110003"/>
              </a:lnSpc>
              <a:spcBef>
                <a:spcPts val="0"/>
              </a:spcBef>
              <a:spcAft>
                <a:spcPts val="0"/>
              </a:spcAft>
              <a:buNone/>
            </a:pPr>
            <a:r>
              <a:t/>
            </a:r>
            <a:endParaRPr sz="2799">
              <a:solidFill>
                <a:srgbClr val="67395C"/>
              </a:solidFill>
              <a:latin typeface="Open Sans"/>
              <a:ea typeface="Open Sans"/>
              <a:cs typeface="Open Sans"/>
              <a:sym typeface="Open Sans"/>
            </a:endParaRPr>
          </a:p>
          <a:p>
            <a:pPr indent="0" lvl="0" marL="0" marR="0" rtl="0" algn="l">
              <a:lnSpc>
                <a:spcPct val="110003"/>
              </a:lnSpc>
              <a:spcBef>
                <a:spcPts val="0"/>
              </a:spcBef>
              <a:spcAft>
                <a:spcPts val="0"/>
              </a:spcAft>
              <a:buNone/>
            </a:pPr>
            <a:r>
              <a:t/>
            </a:r>
            <a:endParaRPr sz="2799">
              <a:solidFill>
                <a:srgbClr val="67395C"/>
              </a:solidFill>
              <a:latin typeface="Open Sans"/>
              <a:ea typeface="Open Sans"/>
              <a:cs typeface="Open Sans"/>
              <a:sym typeface="Open Sans"/>
            </a:endParaRPr>
          </a:p>
          <a:p>
            <a:pPr indent="0" lvl="0" marL="0" marR="0" rtl="0" algn="l">
              <a:lnSpc>
                <a:spcPct val="110003"/>
              </a:lnSpc>
              <a:spcBef>
                <a:spcPts val="0"/>
              </a:spcBef>
              <a:spcAft>
                <a:spcPts val="0"/>
              </a:spcAft>
              <a:buNone/>
            </a:pPr>
            <a:r>
              <a:t/>
            </a:r>
            <a:endParaRPr sz="2799">
              <a:solidFill>
                <a:srgbClr val="67395C"/>
              </a:solidFill>
              <a:latin typeface="Open Sans"/>
              <a:ea typeface="Open Sans"/>
              <a:cs typeface="Open Sans"/>
              <a:sym typeface="Open Sans"/>
            </a:endParaRPr>
          </a:p>
          <a:p>
            <a:pPr indent="0" lvl="0" marL="0" marR="0" rtl="0" algn="l">
              <a:lnSpc>
                <a:spcPct val="110003"/>
              </a:lnSpc>
              <a:spcBef>
                <a:spcPts val="0"/>
              </a:spcBef>
              <a:spcAft>
                <a:spcPts val="0"/>
              </a:spcAft>
              <a:buNone/>
            </a:pPr>
            <a:r>
              <a:t/>
            </a:r>
            <a:endParaRPr sz="2799">
              <a:solidFill>
                <a:srgbClr val="67395C"/>
              </a:solidFill>
              <a:latin typeface="Open Sans"/>
              <a:ea typeface="Open Sans"/>
              <a:cs typeface="Open Sans"/>
              <a:sym typeface="Open Sans"/>
            </a:endParaRPr>
          </a:p>
        </p:txBody>
      </p:sp>
      <p:sp>
        <p:nvSpPr>
          <p:cNvPr id="306" name="Google Shape;306;p11"/>
          <p:cNvSpPr txBox="1"/>
          <p:nvPr/>
        </p:nvSpPr>
        <p:spPr>
          <a:xfrm>
            <a:off x="2073106" y="528638"/>
            <a:ext cx="16837825" cy="10668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lang="en-US" sz="7499">
                <a:solidFill>
                  <a:srgbClr val="FFFFFF"/>
                </a:solidFill>
                <a:latin typeface="Open Sans"/>
                <a:ea typeface="Open Sans"/>
                <a:cs typeface="Open Sans"/>
                <a:sym typeface="Open Sans"/>
              </a:rPr>
              <a:t>In Summary</a:t>
            </a:r>
            <a:endParaRPr/>
          </a:p>
        </p:txBody>
      </p:sp>
      <p:sp>
        <p:nvSpPr>
          <p:cNvPr id="307" name="Google Shape;307;p11"/>
          <p:cNvSpPr txBox="1"/>
          <p:nvPr/>
        </p:nvSpPr>
        <p:spPr>
          <a:xfrm>
            <a:off x="12407557" y="4118121"/>
            <a:ext cx="5275962" cy="1569085"/>
          </a:xfrm>
          <a:prstGeom prst="rect">
            <a:avLst/>
          </a:prstGeom>
          <a:noFill/>
          <a:ln>
            <a:noFill/>
          </a:ln>
        </p:spPr>
        <p:txBody>
          <a:bodyPr anchorCtr="0" anchor="t" bIns="0" lIns="0" spcFirstLastPara="1" rIns="0" wrap="square" tIns="0">
            <a:spAutoFit/>
          </a:bodyPr>
          <a:lstStyle/>
          <a:p>
            <a:pPr indent="0" lvl="0" marL="0" marR="0" rtl="0" algn="l">
              <a:lnSpc>
                <a:spcPct val="110003"/>
              </a:lnSpc>
              <a:spcBef>
                <a:spcPts val="0"/>
              </a:spcBef>
              <a:spcAft>
                <a:spcPts val="0"/>
              </a:spcAft>
              <a:buNone/>
            </a:pPr>
            <a:r>
              <a:rPr b="1" lang="en-US" sz="2799">
                <a:solidFill>
                  <a:srgbClr val="67395C"/>
                </a:solidFill>
                <a:latin typeface="Open Sans"/>
                <a:ea typeface="Open Sans"/>
                <a:cs typeface="Open Sans"/>
                <a:sym typeface="Open Sans"/>
              </a:rPr>
              <a:t>These factors can impact:</a:t>
            </a:r>
            <a:endParaRPr/>
          </a:p>
          <a:p>
            <a:pPr indent="-302260" lvl="1" marL="604519" marR="0" rtl="0" algn="l">
              <a:lnSpc>
                <a:spcPct val="110003"/>
              </a:lnSpc>
              <a:spcBef>
                <a:spcPts val="0"/>
              </a:spcBef>
              <a:spcAft>
                <a:spcPts val="0"/>
              </a:spcAft>
              <a:buClr>
                <a:srgbClr val="67395C"/>
              </a:buClr>
              <a:buSzPts val="2799"/>
              <a:buFont typeface="Arial"/>
              <a:buChar char="•"/>
            </a:pPr>
            <a:r>
              <a:rPr b="0" i="0" lang="en-US" sz="2799" u="none" cap="none" strike="noStrike">
                <a:solidFill>
                  <a:srgbClr val="67395C"/>
                </a:solidFill>
                <a:latin typeface="Open Sans"/>
                <a:ea typeface="Open Sans"/>
                <a:cs typeface="Open Sans"/>
                <a:sym typeface="Open Sans"/>
              </a:rPr>
              <a:t>Care planning</a:t>
            </a:r>
            <a:endParaRPr/>
          </a:p>
          <a:p>
            <a:pPr indent="-302260" lvl="1" marL="604519" marR="0" rtl="0" algn="l">
              <a:lnSpc>
                <a:spcPct val="110003"/>
              </a:lnSpc>
              <a:spcBef>
                <a:spcPts val="0"/>
              </a:spcBef>
              <a:spcAft>
                <a:spcPts val="0"/>
              </a:spcAft>
              <a:buClr>
                <a:srgbClr val="67395C"/>
              </a:buClr>
              <a:buSzPts val="2799"/>
              <a:buFont typeface="Arial"/>
              <a:buChar char="•"/>
            </a:pPr>
            <a:r>
              <a:rPr b="0" i="0" lang="en-US" sz="2799" u="none" cap="none" strike="noStrike">
                <a:solidFill>
                  <a:srgbClr val="67395C"/>
                </a:solidFill>
                <a:latin typeface="Open Sans"/>
                <a:ea typeface="Open Sans"/>
                <a:cs typeface="Open Sans"/>
                <a:sym typeface="Open Sans"/>
              </a:rPr>
              <a:t>Discharge readiness</a:t>
            </a:r>
            <a:endParaRPr/>
          </a:p>
          <a:p>
            <a:pPr indent="-302260" lvl="1" marL="604519" marR="0" rtl="0" algn="l">
              <a:lnSpc>
                <a:spcPct val="110003"/>
              </a:lnSpc>
              <a:spcBef>
                <a:spcPts val="0"/>
              </a:spcBef>
              <a:spcAft>
                <a:spcPts val="0"/>
              </a:spcAft>
              <a:buClr>
                <a:srgbClr val="67395C"/>
              </a:buClr>
              <a:buSzPts val="2799"/>
              <a:buFont typeface="Arial"/>
              <a:buChar char="•"/>
            </a:pPr>
            <a:r>
              <a:rPr b="0" i="0" lang="en-US" sz="2799" u="none" cap="none" strike="noStrike">
                <a:solidFill>
                  <a:srgbClr val="67395C"/>
                </a:solidFill>
                <a:latin typeface="Open Sans"/>
                <a:ea typeface="Open Sans"/>
                <a:cs typeface="Open Sans"/>
                <a:sym typeface="Open Sans"/>
              </a:rPr>
              <a:t>Risk of hospitalization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12"/>
          <p:cNvSpPr/>
          <p:nvPr/>
        </p:nvSpPr>
        <p:spPr>
          <a:xfrm>
            <a:off x="17152782" y="9130888"/>
            <a:ext cx="1135218" cy="1156112"/>
          </a:xfrm>
          <a:custGeom>
            <a:rect b="b" l="l" r="r" t="t"/>
            <a:pathLst>
              <a:path extrusionOk="0" h="1156112" w="1135218">
                <a:moveTo>
                  <a:pt x="0" y="0"/>
                </a:moveTo>
                <a:lnTo>
                  <a:pt x="1135218" y="0"/>
                </a:lnTo>
                <a:lnTo>
                  <a:pt x="1135218" y="1156112"/>
                </a:lnTo>
                <a:lnTo>
                  <a:pt x="0" y="115611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4" name="Google Shape;314;p12"/>
          <p:cNvSpPr/>
          <p:nvPr/>
        </p:nvSpPr>
        <p:spPr>
          <a:xfrm>
            <a:off x="22643" y="0"/>
            <a:ext cx="18265357" cy="6689687"/>
          </a:xfrm>
          <a:custGeom>
            <a:rect b="b" l="l" r="r" t="t"/>
            <a:pathLst>
              <a:path extrusionOk="0" h="6689687" w="18265357">
                <a:moveTo>
                  <a:pt x="0" y="0"/>
                </a:moveTo>
                <a:lnTo>
                  <a:pt x="18265357" y="0"/>
                </a:lnTo>
                <a:lnTo>
                  <a:pt x="18265357" y="6689687"/>
                </a:lnTo>
                <a:lnTo>
                  <a:pt x="0" y="6689687"/>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15" name="Google Shape;315;p12"/>
          <p:cNvGrpSpPr/>
          <p:nvPr/>
        </p:nvGrpSpPr>
        <p:grpSpPr>
          <a:xfrm>
            <a:off x="7648903" y="6894322"/>
            <a:ext cx="6452626" cy="2996621"/>
            <a:chOff x="0" y="0"/>
            <a:chExt cx="8603501" cy="3995494"/>
          </a:xfrm>
        </p:grpSpPr>
        <p:sp>
          <p:nvSpPr>
            <p:cNvPr id="316" name="Google Shape;316;p12"/>
            <p:cNvSpPr/>
            <p:nvPr/>
          </p:nvSpPr>
          <p:spPr>
            <a:xfrm>
              <a:off x="5237600" y="0"/>
              <a:ext cx="3365901" cy="3995494"/>
            </a:xfrm>
            <a:custGeom>
              <a:rect b="b" l="l" r="r" t="t"/>
              <a:pathLst>
                <a:path extrusionOk="0" h="3995494" w="3365901">
                  <a:moveTo>
                    <a:pt x="0" y="0"/>
                  </a:moveTo>
                  <a:lnTo>
                    <a:pt x="3365901" y="0"/>
                  </a:lnTo>
                  <a:lnTo>
                    <a:pt x="3365901" y="3995494"/>
                  </a:lnTo>
                  <a:lnTo>
                    <a:pt x="0" y="399549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12"/>
            <p:cNvSpPr/>
            <p:nvPr/>
          </p:nvSpPr>
          <p:spPr>
            <a:xfrm>
              <a:off x="0" y="181430"/>
              <a:ext cx="3410136" cy="3632635"/>
            </a:xfrm>
            <a:custGeom>
              <a:rect b="b" l="l" r="r" t="t"/>
              <a:pathLst>
                <a:path extrusionOk="0" h="3632635" w="3410136">
                  <a:moveTo>
                    <a:pt x="0" y="0"/>
                  </a:moveTo>
                  <a:lnTo>
                    <a:pt x="3410136" y="0"/>
                  </a:lnTo>
                  <a:lnTo>
                    <a:pt x="3410136" y="3632635"/>
                  </a:lnTo>
                  <a:lnTo>
                    <a:pt x="0" y="363263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18" name="Google Shape;318;p12"/>
          <p:cNvSpPr/>
          <p:nvPr/>
        </p:nvSpPr>
        <p:spPr>
          <a:xfrm>
            <a:off x="4186471" y="7346715"/>
            <a:ext cx="2091834" cy="2091834"/>
          </a:xfrm>
          <a:custGeom>
            <a:rect b="b" l="l" r="r" t="t"/>
            <a:pathLst>
              <a:path extrusionOk="0" h="2091834" w="2091834">
                <a:moveTo>
                  <a:pt x="0" y="0"/>
                </a:moveTo>
                <a:lnTo>
                  <a:pt x="2091834" y="0"/>
                </a:lnTo>
                <a:lnTo>
                  <a:pt x="2091834" y="2091834"/>
                </a:lnTo>
                <a:lnTo>
                  <a:pt x="0" y="2091834"/>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9" name="Google Shape;319;p12"/>
          <p:cNvSpPr txBox="1"/>
          <p:nvPr/>
        </p:nvSpPr>
        <p:spPr>
          <a:xfrm>
            <a:off x="636175" y="1750575"/>
            <a:ext cx="16268129" cy="260032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lang="en-US" sz="7499">
                <a:solidFill>
                  <a:srgbClr val="000000"/>
                </a:solidFill>
                <a:latin typeface="Open Sans"/>
                <a:ea typeface="Open Sans"/>
                <a:cs typeface="Open Sans"/>
                <a:sym typeface="Open Sans"/>
              </a:rPr>
              <a:t>Dual Diagnosis in the Developmental Services Sector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324" name="Shape 324"/>
        <p:cNvGrpSpPr/>
        <p:nvPr/>
      </p:nvGrpSpPr>
      <p:grpSpPr>
        <a:xfrm>
          <a:off x="0" y="0"/>
          <a:ext cx="0" cy="0"/>
          <a:chOff x="0" y="0"/>
          <a:chExt cx="0" cy="0"/>
        </a:xfrm>
      </p:grpSpPr>
      <p:grpSp>
        <p:nvGrpSpPr>
          <p:cNvPr id="325" name="Google Shape;325;p13"/>
          <p:cNvGrpSpPr/>
          <p:nvPr/>
        </p:nvGrpSpPr>
        <p:grpSpPr>
          <a:xfrm>
            <a:off x="17817" y="-244115"/>
            <a:ext cx="18288000" cy="2161276"/>
            <a:chOff x="0" y="-38100"/>
            <a:chExt cx="2854277" cy="337319"/>
          </a:xfrm>
        </p:grpSpPr>
        <p:sp>
          <p:nvSpPr>
            <p:cNvPr id="326" name="Google Shape;326;p13"/>
            <p:cNvSpPr/>
            <p:nvPr/>
          </p:nvSpPr>
          <p:spPr>
            <a:xfrm>
              <a:off x="0" y="0"/>
              <a:ext cx="2854277" cy="299219"/>
            </a:xfrm>
            <a:custGeom>
              <a:rect b="b" l="l" r="r" t="t"/>
              <a:pathLst>
                <a:path extrusionOk="0" h="299219" w="2854277">
                  <a:moveTo>
                    <a:pt x="0" y="0"/>
                  </a:moveTo>
                  <a:lnTo>
                    <a:pt x="2854277" y="0"/>
                  </a:lnTo>
                  <a:lnTo>
                    <a:pt x="2854277" y="299219"/>
                  </a:lnTo>
                  <a:lnTo>
                    <a:pt x="0" y="299219"/>
                  </a:lnTo>
                  <a:close/>
                </a:path>
              </a:pathLst>
            </a:custGeom>
            <a:solidFill>
              <a:srgbClr val="A6A6A6">
                <a:alpha val="3294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13"/>
            <p:cNvSpPr txBox="1"/>
            <p:nvPr/>
          </p:nvSpPr>
          <p:spPr>
            <a:xfrm>
              <a:off x="0" y="-38100"/>
              <a:ext cx="2854277" cy="3373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8" name="Google Shape;328;p13"/>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9" name="Google Shape;329;p13"/>
          <p:cNvSpPr/>
          <p:nvPr/>
        </p:nvSpPr>
        <p:spPr>
          <a:xfrm rot="-5400000">
            <a:off x="14597784" y="552428"/>
            <a:ext cx="4242643" cy="3137788"/>
          </a:xfrm>
          <a:custGeom>
            <a:rect b="b" l="l" r="r" t="t"/>
            <a:pathLst>
              <a:path extrusionOk="0" h="3137788" w="4242643">
                <a:moveTo>
                  <a:pt x="0" y="0"/>
                </a:moveTo>
                <a:lnTo>
                  <a:pt x="4242644" y="0"/>
                </a:lnTo>
                <a:lnTo>
                  <a:pt x="4242644"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13"/>
          <p:cNvSpPr/>
          <p:nvPr/>
        </p:nvSpPr>
        <p:spPr>
          <a:xfrm>
            <a:off x="14210553" y="3284057"/>
            <a:ext cx="2689802" cy="5248393"/>
          </a:xfrm>
          <a:custGeom>
            <a:rect b="b" l="l" r="r" t="t"/>
            <a:pathLst>
              <a:path extrusionOk="0" h="5248393" w="2689802">
                <a:moveTo>
                  <a:pt x="0" y="0"/>
                </a:moveTo>
                <a:lnTo>
                  <a:pt x="2689802" y="0"/>
                </a:lnTo>
                <a:lnTo>
                  <a:pt x="2689802" y="5248393"/>
                </a:lnTo>
                <a:lnTo>
                  <a:pt x="0" y="524839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1" name="Google Shape;331;p13"/>
          <p:cNvSpPr txBox="1"/>
          <p:nvPr/>
        </p:nvSpPr>
        <p:spPr>
          <a:xfrm>
            <a:off x="558580" y="458518"/>
            <a:ext cx="8794688" cy="10668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lang="en-US" sz="7499">
                <a:solidFill>
                  <a:srgbClr val="FEFEFE"/>
                </a:solidFill>
                <a:latin typeface="Open Sans"/>
                <a:ea typeface="Open Sans"/>
                <a:cs typeface="Open Sans"/>
                <a:sym typeface="Open Sans"/>
              </a:rPr>
              <a:t>Reflection</a:t>
            </a:r>
            <a:endParaRPr/>
          </a:p>
        </p:txBody>
      </p:sp>
      <p:sp>
        <p:nvSpPr>
          <p:cNvPr id="332" name="Google Shape;332;p13"/>
          <p:cNvSpPr txBox="1"/>
          <p:nvPr/>
        </p:nvSpPr>
        <p:spPr>
          <a:xfrm>
            <a:off x="722662" y="3506439"/>
            <a:ext cx="13824327" cy="513296"/>
          </a:xfrm>
          <a:prstGeom prst="rect">
            <a:avLst/>
          </a:prstGeom>
          <a:noFill/>
          <a:ln>
            <a:noFill/>
          </a:ln>
        </p:spPr>
        <p:txBody>
          <a:bodyPr anchorCtr="0" anchor="t" bIns="0" lIns="0" spcFirstLastPara="1" rIns="0" wrap="square" tIns="0">
            <a:spAutoFit/>
          </a:bodyPr>
          <a:lstStyle/>
          <a:p>
            <a:pPr indent="0" lvl="0" marL="0" marR="0" rtl="0" algn="l">
              <a:lnSpc>
                <a:spcPct val="110010"/>
              </a:lnSpc>
              <a:spcBef>
                <a:spcPts val="0"/>
              </a:spcBef>
              <a:spcAft>
                <a:spcPts val="0"/>
              </a:spcAft>
              <a:buNone/>
            </a:pPr>
            <a:r>
              <a:rPr lang="en-US" sz="3666">
                <a:solidFill>
                  <a:srgbClr val="FEFEFE"/>
                </a:solidFill>
                <a:latin typeface="Open Sans"/>
                <a:ea typeface="Open Sans"/>
                <a:cs typeface="Open Sans"/>
                <a:sym typeface="Open Sans"/>
              </a:rPr>
              <a:t>What do you think of when you hear dual diagnosis?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340" name="Shape 340"/>
        <p:cNvGrpSpPr/>
        <p:nvPr/>
      </p:nvGrpSpPr>
      <p:grpSpPr>
        <a:xfrm>
          <a:off x="0" y="0"/>
          <a:ext cx="0" cy="0"/>
          <a:chOff x="0" y="0"/>
          <a:chExt cx="0" cy="0"/>
        </a:xfrm>
      </p:grpSpPr>
      <p:sp>
        <p:nvSpPr>
          <p:cNvPr id="341" name="Google Shape;341;p14"/>
          <p:cNvSpPr/>
          <p:nvPr/>
        </p:nvSpPr>
        <p:spPr>
          <a:xfrm>
            <a:off x="16893682" y="8914948"/>
            <a:ext cx="1208963" cy="1231214"/>
          </a:xfrm>
          <a:custGeom>
            <a:rect b="b" l="l" r="r" t="t"/>
            <a:pathLst>
              <a:path extrusionOk="0" h="1231214" w="1208963">
                <a:moveTo>
                  <a:pt x="0" y="0"/>
                </a:moveTo>
                <a:lnTo>
                  <a:pt x="1208963" y="0"/>
                </a:lnTo>
                <a:lnTo>
                  <a:pt x="1208963" y="1231213"/>
                </a:lnTo>
                <a:lnTo>
                  <a:pt x="0" y="12312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42" name="Google Shape;342;p14"/>
          <p:cNvGrpSpPr/>
          <p:nvPr/>
        </p:nvGrpSpPr>
        <p:grpSpPr>
          <a:xfrm>
            <a:off x="17817" y="-244115"/>
            <a:ext cx="18288000" cy="2161276"/>
            <a:chOff x="0" y="-38100"/>
            <a:chExt cx="2854277" cy="337319"/>
          </a:xfrm>
        </p:grpSpPr>
        <p:sp>
          <p:nvSpPr>
            <p:cNvPr id="343" name="Google Shape;343;p14"/>
            <p:cNvSpPr/>
            <p:nvPr/>
          </p:nvSpPr>
          <p:spPr>
            <a:xfrm>
              <a:off x="0" y="0"/>
              <a:ext cx="2854277" cy="299219"/>
            </a:xfrm>
            <a:custGeom>
              <a:rect b="b" l="l" r="r" t="t"/>
              <a:pathLst>
                <a:path extrusionOk="0" h="299219" w="2854277">
                  <a:moveTo>
                    <a:pt x="0" y="0"/>
                  </a:moveTo>
                  <a:lnTo>
                    <a:pt x="2854277" y="0"/>
                  </a:lnTo>
                  <a:lnTo>
                    <a:pt x="2854277" y="299219"/>
                  </a:lnTo>
                  <a:lnTo>
                    <a:pt x="0" y="299219"/>
                  </a:lnTo>
                  <a:close/>
                </a:path>
              </a:pathLst>
            </a:custGeom>
            <a:solidFill>
              <a:srgbClr val="A6A6A6">
                <a:alpha val="3294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14"/>
            <p:cNvSpPr txBox="1"/>
            <p:nvPr/>
          </p:nvSpPr>
          <p:spPr>
            <a:xfrm>
              <a:off x="0" y="-38100"/>
              <a:ext cx="2854277" cy="3373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5" name="Google Shape;345;p14"/>
          <p:cNvSpPr/>
          <p:nvPr/>
        </p:nvSpPr>
        <p:spPr>
          <a:xfrm>
            <a:off x="1552144" y="3249527"/>
            <a:ext cx="15219347" cy="2704259"/>
          </a:xfrm>
          <a:custGeom>
            <a:rect b="b" l="l" r="r" t="t"/>
            <a:pathLst>
              <a:path extrusionOk="0" h="2704259" w="15219347">
                <a:moveTo>
                  <a:pt x="0" y="0"/>
                </a:moveTo>
                <a:lnTo>
                  <a:pt x="15219347" y="0"/>
                </a:lnTo>
                <a:lnTo>
                  <a:pt x="15219347" y="2704258"/>
                </a:lnTo>
                <a:lnTo>
                  <a:pt x="0" y="2704258"/>
                </a:lnTo>
                <a:lnTo>
                  <a:pt x="0" y="0"/>
                </a:lnTo>
                <a:close/>
              </a:path>
            </a:pathLst>
          </a:custGeom>
          <a:blipFill rotWithShape="1">
            <a:blip r:embed="rId4">
              <a:alphaModFix/>
            </a:blip>
            <a:stretch>
              <a:fillRect b="-403624" l="-13103" r="-10257" t="-190675"/>
            </a:stretch>
          </a:blipFill>
          <a:ln cap="rnd" cmpd="sng" w="47625">
            <a:solidFill>
              <a:srgbClr val="67395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6" name="Google Shape;346;p14"/>
          <p:cNvSpPr txBox="1"/>
          <p:nvPr/>
        </p:nvSpPr>
        <p:spPr>
          <a:xfrm>
            <a:off x="2042980" y="3688599"/>
            <a:ext cx="14676126" cy="2350136"/>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lang="en-US" sz="2800">
                <a:solidFill>
                  <a:srgbClr val="67395C"/>
                </a:solidFill>
                <a:latin typeface="Open Sans"/>
                <a:ea typeface="Open Sans"/>
                <a:cs typeface="Open Sans"/>
                <a:sym typeface="Open Sans"/>
              </a:rPr>
              <a:t>According to the Centre for Addiction and Mental Health, Dual Diagnosis refers to:</a:t>
            </a:r>
            <a:endParaRPr/>
          </a:p>
          <a:p>
            <a:pPr indent="0" lvl="0" marL="0" marR="0" rtl="0" algn="l">
              <a:lnSpc>
                <a:spcPct val="110000"/>
              </a:lnSpc>
              <a:spcBef>
                <a:spcPts val="0"/>
              </a:spcBef>
              <a:spcAft>
                <a:spcPts val="0"/>
              </a:spcAft>
              <a:buNone/>
            </a:pPr>
            <a:r>
              <a:t/>
            </a:r>
            <a:endParaRPr b="1" sz="2800">
              <a:solidFill>
                <a:srgbClr val="67395C"/>
              </a:solidFill>
              <a:latin typeface="Open Sans"/>
              <a:ea typeface="Open Sans"/>
              <a:cs typeface="Open Sans"/>
              <a:sym typeface="Open Sans"/>
            </a:endParaRPr>
          </a:p>
          <a:p>
            <a:pPr indent="0" lvl="0" marL="0" marR="0" rtl="0" algn="l">
              <a:lnSpc>
                <a:spcPct val="110000"/>
              </a:lnSpc>
              <a:spcBef>
                <a:spcPts val="0"/>
              </a:spcBef>
              <a:spcAft>
                <a:spcPts val="0"/>
              </a:spcAft>
              <a:buNone/>
            </a:pPr>
            <a:r>
              <a:rPr b="1" lang="en-US" sz="2800">
                <a:solidFill>
                  <a:srgbClr val="67395C"/>
                </a:solidFill>
                <a:latin typeface="Open Sans"/>
                <a:ea typeface="Open Sans"/>
                <a:cs typeface="Open Sans"/>
                <a:sym typeface="Open Sans"/>
              </a:rPr>
              <a:t>A developmental disability</a:t>
            </a:r>
            <a:r>
              <a:rPr lang="en-US" sz="2800">
                <a:solidFill>
                  <a:srgbClr val="67395C"/>
                </a:solidFill>
                <a:latin typeface="Open Sans"/>
                <a:ea typeface="Open Sans"/>
                <a:cs typeface="Open Sans"/>
                <a:sym typeface="Open Sans"/>
              </a:rPr>
              <a:t>          </a:t>
            </a:r>
            <a:r>
              <a:rPr b="1" lang="en-US" sz="2800">
                <a:solidFill>
                  <a:srgbClr val="67395C"/>
                </a:solidFill>
                <a:latin typeface="Open Sans"/>
                <a:ea typeface="Open Sans"/>
                <a:cs typeface="Open Sans"/>
                <a:sym typeface="Open Sans"/>
              </a:rPr>
              <a:t>A co-occurring mental health condition</a:t>
            </a:r>
            <a:endParaRPr/>
          </a:p>
          <a:p>
            <a:pPr indent="0" lvl="0" marL="0" marR="0" rtl="0" algn="l">
              <a:lnSpc>
                <a:spcPct val="110000"/>
              </a:lnSpc>
              <a:spcBef>
                <a:spcPts val="0"/>
              </a:spcBef>
              <a:spcAft>
                <a:spcPts val="0"/>
              </a:spcAft>
              <a:buNone/>
            </a:pPr>
            <a:r>
              <a:t/>
            </a:r>
            <a:endParaRPr b="1" sz="2800">
              <a:solidFill>
                <a:srgbClr val="67395C"/>
              </a:solidFill>
              <a:latin typeface="Open Sans"/>
              <a:ea typeface="Open Sans"/>
              <a:cs typeface="Open Sans"/>
              <a:sym typeface="Open Sans"/>
            </a:endParaRPr>
          </a:p>
          <a:p>
            <a:pPr indent="0" lvl="0" marL="0" marR="0" rtl="0" algn="l">
              <a:lnSpc>
                <a:spcPct val="110000"/>
              </a:lnSpc>
              <a:spcBef>
                <a:spcPts val="0"/>
              </a:spcBef>
              <a:spcAft>
                <a:spcPts val="0"/>
              </a:spcAft>
              <a:buNone/>
            </a:pPr>
            <a:r>
              <a:t/>
            </a:r>
            <a:endParaRPr b="1" sz="2800">
              <a:solidFill>
                <a:srgbClr val="67395C"/>
              </a:solidFill>
              <a:latin typeface="Open Sans"/>
              <a:ea typeface="Open Sans"/>
              <a:cs typeface="Open Sans"/>
              <a:sym typeface="Open Sans"/>
            </a:endParaRPr>
          </a:p>
          <a:p>
            <a:pPr indent="0" lvl="0" marL="0" marR="0" rtl="0" algn="l">
              <a:lnSpc>
                <a:spcPct val="110000"/>
              </a:lnSpc>
              <a:spcBef>
                <a:spcPts val="0"/>
              </a:spcBef>
              <a:spcAft>
                <a:spcPts val="0"/>
              </a:spcAft>
              <a:buNone/>
            </a:pPr>
            <a:r>
              <a:t/>
            </a:r>
            <a:endParaRPr b="1" sz="2800">
              <a:solidFill>
                <a:srgbClr val="67395C"/>
              </a:solidFill>
              <a:latin typeface="Open Sans"/>
              <a:ea typeface="Open Sans"/>
              <a:cs typeface="Open Sans"/>
              <a:sym typeface="Open Sans"/>
            </a:endParaRPr>
          </a:p>
        </p:txBody>
      </p:sp>
      <p:sp>
        <p:nvSpPr>
          <p:cNvPr id="347" name="Google Shape;347;p14"/>
          <p:cNvSpPr/>
          <p:nvPr/>
        </p:nvSpPr>
        <p:spPr>
          <a:xfrm rot="-5400000">
            <a:off x="14597784" y="552428"/>
            <a:ext cx="4242643" cy="3137788"/>
          </a:xfrm>
          <a:custGeom>
            <a:rect b="b" l="l" r="r" t="t"/>
            <a:pathLst>
              <a:path extrusionOk="0" h="3137788" w="4242643">
                <a:moveTo>
                  <a:pt x="0" y="0"/>
                </a:moveTo>
                <a:lnTo>
                  <a:pt x="4242644" y="0"/>
                </a:lnTo>
                <a:lnTo>
                  <a:pt x="4242644"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8" name="Google Shape;348;p14"/>
          <p:cNvSpPr/>
          <p:nvPr/>
        </p:nvSpPr>
        <p:spPr>
          <a:xfrm>
            <a:off x="6990737" y="4367265"/>
            <a:ext cx="468782" cy="468782"/>
          </a:xfrm>
          <a:custGeom>
            <a:rect b="b" l="l" r="r" t="t"/>
            <a:pathLst>
              <a:path extrusionOk="0" h="468782" w="468782">
                <a:moveTo>
                  <a:pt x="0" y="0"/>
                </a:moveTo>
                <a:lnTo>
                  <a:pt x="468782" y="0"/>
                </a:lnTo>
                <a:lnTo>
                  <a:pt x="468782" y="468782"/>
                </a:lnTo>
                <a:lnTo>
                  <a:pt x="0" y="468782"/>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9" name="Google Shape;349;p14"/>
          <p:cNvSpPr txBox="1"/>
          <p:nvPr/>
        </p:nvSpPr>
        <p:spPr>
          <a:xfrm>
            <a:off x="558580" y="458518"/>
            <a:ext cx="13333097" cy="10668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lang="en-US" sz="7499">
                <a:solidFill>
                  <a:srgbClr val="FEFEFE"/>
                </a:solidFill>
                <a:latin typeface="Open Sans"/>
                <a:ea typeface="Open Sans"/>
                <a:cs typeface="Open Sans"/>
                <a:sym typeface="Open Sans"/>
              </a:rPr>
              <a:t>What is a Dual Diagnosis?</a:t>
            </a:r>
            <a:endParaRPr/>
          </a:p>
        </p:txBody>
      </p:sp>
      <p:grpSp>
        <p:nvGrpSpPr>
          <p:cNvPr id="350" name="Google Shape;350;p14"/>
          <p:cNvGrpSpPr/>
          <p:nvPr/>
        </p:nvGrpSpPr>
        <p:grpSpPr>
          <a:xfrm>
            <a:off x="3975807" y="6787260"/>
            <a:ext cx="10810472" cy="1781467"/>
            <a:chOff x="0" y="0"/>
            <a:chExt cx="14413962" cy="2375290"/>
          </a:xfrm>
        </p:grpSpPr>
        <p:sp>
          <p:nvSpPr>
            <p:cNvPr id="351" name="Google Shape;351;p14"/>
            <p:cNvSpPr/>
            <p:nvPr/>
          </p:nvSpPr>
          <p:spPr>
            <a:xfrm>
              <a:off x="0" y="0"/>
              <a:ext cx="6731459" cy="2375290"/>
            </a:xfrm>
            <a:custGeom>
              <a:rect b="b" l="l" r="r" t="t"/>
              <a:pathLst>
                <a:path extrusionOk="0" h="2375290" w="6731459">
                  <a:moveTo>
                    <a:pt x="0" y="0"/>
                  </a:moveTo>
                  <a:lnTo>
                    <a:pt x="6731459" y="0"/>
                  </a:lnTo>
                  <a:lnTo>
                    <a:pt x="6731459" y="2375290"/>
                  </a:lnTo>
                  <a:lnTo>
                    <a:pt x="0" y="2375290"/>
                  </a:lnTo>
                  <a:lnTo>
                    <a:pt x="0" y="0"/>
                  </a:lnTo>
                  <a:close/>
                </a:path>
              </a:pathLst>
            </a:custGeom>
            <a:blipFill rotWithShape="1">
              <a:blip r:embed="rId4">
                <a:alphaModFix/>
              </a:blip>
              <a:stretch>
                <a:fillRect b="-575847" l="-42114" r="-196341" t="-283386"/>
              </a:stretch>
            </a:blipFill>
            <a:ln cap="rnd" cmpd="sng" w="47625">
              <a:solidFill>
                <a:srgbClr val="67395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2" name="Google Shape;352;p14"/>
            <p:cNvSpPr/>
            <p:nvPr/>
          </p:nvSpPr>
          <p:spPr>
            <a:xfrm>
              <a:off x="7682503" y="0"/>
              <a:ext cx="6731459" cy="2375290"/>
            </a:xfrm>
            <a:custGeom>
              <a:rect b="b" l="l" r="r" t="t"/>
              <a:pathLst>
                <a:path extrusionOk="0" h="2375290" w="6731459">
                  <a:moveTo>
                    <a:pt x="0" y="0"/>
                  </a:moveTo>
                  <a:lnTo>
                    <a:pt x="6731459" y="0"/>
                  </a:lnTo>
                  <a:lnTo>
                    <a:pt x="6731459" y="2375290"/>
                  </a:lnTo>
                  <a:lnTo>
                    <a:pt x="0" y="2375290"/>
                  </a:lnTo>
                  <a:lnTo>
                    <a:pt x="0" y="0"/>
                  </a:lnTo>
                  <a:close/>
                </a:path>
              </a:pathLst>
            </a:custGeom>
            <a:blipFill rotWithShape="1">
              <a:blip r:embed="rId4">
                <a:alphaModFix/>
              </a:blip>
              <a:stretch>
                <a:fillRect b="-575847" l="-42114" r="-196341" t="-283386"/>
              </a:stretch>
            </a:blipFill>
            <a:ln cap="rnd" cmpd="sng" w="47625">
              <a:solidFill>
                <a:srgbClr val="67395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3" name="Google Shape;353;p14"/>
          <p:cNvSpPr txBox="1"/>
          <p:nvPr/>
        </p:nvSpPr>
        <p:spPr>
          <a:xfrm>
            <a:off x="4602395" y="7506360"/>
            <a:ext cx="3564489" cy="397510"/>
          </a:xfrm>
          <a:prstGeom prst="rect">
            <a:avLst/>
          </a:prstGeom>
          <a:noFill/>
          <a:ln>
            <a:noFill/>
          </a:ln>
        </p:spPr>
        <p:txBody>
          <a:bodyPr anchorCtr="0" anchor="t" bIns="0" lIns="0" spcFirstLastPara="1" rIns="0" wrap="square" tIns="0">
            <a:spAutoFit/>
          </a:bodyPr>
          <a:lstStyle/>
          <a:p>
            <a:pPr indent="0" lvl="0" marL="0" marR="0" rtl="0" algn="l">
              <a:lnSpc>
                <a:spcPct val="110003"/>
              </a:lnSpc>
              <a:spcBef>
                <a:spcPts val="0"/>
              </a:spcBef>
              <a:spcAft>
                <a:spcPts val="0"/>
              </a:spcAft>
              <a:buNone/>
            </a:pPr>
            <a:r>
              <a:rPr b="1" lang="en-US" sz="2799">
                <a:solidFill>
                  <a:srgbClr val="67395C"/>
                </a:solidFill>
                <a:latin typeface="Open Sans"/>
                <a:ea typeface="Open Sans"/>
                <a:cs typeface="Open Sans"/>
                <a:sym typeface="Open Sans"/>
              </a:rPr>
              <a:t>Autism</a:t>
            </a:r>
            <a:r>
              <a:rPr lang="en-US" sz="2799">
                <a:solidFill>
                  <a:srgbClr val="67395C"/>
                </a:solidFill>
                <a:latin typeface="Open Sans"/>
                <a:ea typeface="Open Sans"/>
                <a:cs typeface="Open Sans"/>
                <a:sym typeface="Open Sans"/>
              </a:rPr>
              <a:t>        </a:t>
            </a:r>
            <a:r>
              <a:rPr b="1" lang="en-US" sz="2799">
                <a:solidFill>
                  <a:srgbClr val="67395C"/>
                </a:solidFill>
                <a:latin typeface="Open Sans"/>
                <a:ea typeface="Open Sans"/>
                <a:cs typeface="Open Sans"/>
                <a:sym typeface="Open Sans"/>
              </a:rPr>
              <a:t>Anxiety</a:t>
            </a:r>
            <a:endParaRPr/>
          </a:p>
        </p:txBody>
      </p:sp>
      <p:sp>
        <p:nvSpPr>
          <p:cNvPr id="354" name="Google Shape;354;p14"/>
          <p:cNvSpPr txBox="1"/>
          <p:nvPr/>
        </p:nvSpPr>
        <p:spPr>
          <a:xfrm>
            <a:off x="10215917" y="7298264"/>
            <a:ext cx="4026355" cy="788035"/>
          </a:xfrm>
          <a:prstGeom prst="rect">
            <a:avLst/>
          </a:prstGeom>
          <a:noFill/>
          <a:ln>
            <a:noFill/>
          </a:ln>
        </p:spPr>
        <p:txBody>
          <a:bodyPr anchorCtr="0" anchor="t" bIns="0" lIns="0" spcFirstLastPara="1" rIns="0" wrap="square" tIns="0">
            <a:spAutoFit/>
          </a:bodyPr>
          <a:lstStyle/>
          <a:p>
            <a:pPr indent="0" lvl="0" marL="0" marR="0" rtl="0" algn="l">
              <a:lnSpc>
                <a:spcPct val="110003"/>
              </a:lnSpc>
              <a:spcBef>
                <a:spcPts val="0"/>
              </a:spcBef>
              <a:spcAft>
                <a:spcPts val="0"/>
              </a:spcAft>
              <a:buNone/>
            </a:pPr>
            <a:r>
              <a:rPr b="1" lang="en-US" sz="2799">
                <a:solidFill>
                  <a:srgbClr val="67395C"/>
                </a:solidFill>
                <a:latin typeface="Open Sans"/>
                <a:ea typeface="Open Sans"/>
                <a:cs typeface="Open Sans"/>
                <a:sym typeface="Open Sans"/>
              </a:rPr>
              <a:t>Intellectual Disability  </a:t>
            </a:r>
            <a:endParaRPr/>
          </a:p>
          <a:p>
            <a:pPr indent="0" lvl="0" marL="0" marR="0" rtl="0" algn="l">
              <a:lnSpc>
                <a:spcPct val="110003"/>
              </a:lnSpc>
              <a:spcBef>
                <a:spcPts val="0"/>
              </a:spcBef>
              <a:spcAft>
                <a:spcPts val="0"/>
              </a:spcAft>
              <a:buNone/>
            </a:pPr>
            <a:r>
              <a:rPr b="1" lang="en-US" sz="2799">
                <a:solidFill>
                  <a:srgbClr val="67395C"/>
                </a:solidFill>
                <a:latin typeface="Open Sans"/>
                <a:ea typeface="Open Sans"/>
                <a:cs typeface="Open Sans"/>
                <a:sym typeface="Open Sans"/>
              </a:rPr>
              <a:t>                Depression</a:t>
            </a:r>
            <a:endParaRPr/>
          </a:p>
        </p:txBody>
      </p:sp>
      <p:sp>
        <p:nvSpPr>
          <p:cNvPr id="355" name="Google Shape;355;p14"/>
          <p:cNvSpPr/>
          <p:nvPr/>
        </p:nvSpPr>
        <p:spPr>
          <a:xfrm>
            <a:off x="11171420" y="7677994"/>
            <a:ext cx="408305" cy="408305"/>
          </a:xfrm>
          <a:custGeom>
            <a:rect b="b" l="l" r="r" t="t"/>
            <a:pathLst>
              <a:path extrusionOk="0" h="408305" w="408305">
                <a:moveTo>
                  <a:pt x="0" y="0"/>
                </a:moveTo>
                <a:lnTo>
                  <a:pt x="408305" y="0"/>
                </a:lnTo>
                <a:lnTo>
                  <a:pt x="408305" y="408305"/>
                </a:lnTo>
                <a:lnTo>
                  <a:pt x="0" y="408305"/>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6" name="Google Shape;356;p14"/>
          <p:cNvSpPr/>
          <p:nvPr/>
        </p:nvSpPr>
        <p:spPr>
          <a:xfrm>
            <a:off x="6046246" y="7477785"/>
            <a:ext cx="438919" cy="438919"/>
          </a:xfrm>
          <a:custGeom>
            <a:rect b="b" l="l" r="r" t="t"/>
            <a:pathLst>
              <a:path extrusionOk="0" h="438919" w="438919">
                <a:moveTo>
                  <a:pt x="0" y="0"/>
                </a:moveTo>
                <a:lnTo>
                  <a:pt x="438919" y="0"/>
                </a:lnTo>
                <a:lnTo>
                  <a:pt x="438919" y="438919"/>
                </a:lnTo>
                <a:lnTo>
                  <a:pt x="0" y="438919"/>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7" name="Google Shape;357;p14"/>
          <p:cNvSpPr/>
          <p:nvPr/>
        </p:nvSpPr>
        <p:spPr>
          <a:xfrm>
            <a:off x="203836" y="2001584"/>
            <a:ext cx="1470499" cy="1150666"/>
          </a:xfrm>
          <a:custGeom>
            <a:rect b="b" l="l" r="r" t="t"/>
            <a:pathLst>
              <a:path extrusionOk="0" h="1150666" w="1470499">
                <a:moveTo>
                  <a:pt x="0" y="0"/>
                </a:moveTo>
                <a:lnTo>
                  <a:pt x="1470499" y="0"/>
                </a:lnTo>
                <a:lnTo>
                  <a:pt x="1470499" y="1150666"/>
                </a:lnTo>
                <a:lnTo>
                  <a:pt x="0" y="1150666"/>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365" name="Shape 365"/>
        <p:cNvGrpSpPr/>
        <p:nvPr/>
      </p:nvGrpSpPr>
      <p:grpSpPr>
        <a:xfrm>
          <a:off x="0" y="0"/>
          <a:ext cx="0" cy="0"/>
          <a:chOff x="0" y="0"/>
          <a:chExt cx="0" cy="0"/>
        </a:xfrm>
      </p:grpSpPr>
      <p:grpSp>
        <p:nvGrpSpPr>
          <p:cNvPr id="366" name="Google Shape;366;p15"/>
          <p:cNvGrpSpPr/>
          <p:nvPr/>
        </p:nvGrpSpPr>
        <p:grpSpPr>
          <a:xfrm>
            <a:off x="17817" y="-244115"/>
            <a:ext cx="18288000" cy="2161276"/>
            <a:chOff x="0" y="-38100"/>
            <a:chExt cx="2854277" cy="337319"/>
          </a:xfrm>
        </p:grpSpPr>
        <p:sp>
          <p:nvSpPr>
            <p:cNvPr id="367" name="Google Shape;367;p15"/>
            <p:cNvSpPr/>
            <p:nvPr/>
          </p:nvSpPr>
          <p:spPr>
            <a:xfrm>
              <a:off x="0" y="0"/>
              <a:ext cx="2854277" cy="299219"/>
            </a:xfrm>
            <a:custGeom>
              <a:rect b="b" l="l" r="r" t="t"/>
              <a:pathLst>
                <a:path extrusionOk="0" h="299219" w="2854277">
                  <a:moveTo>
                    <a:pt x="0" y="0"/>
                  </a:moveTo>
                  <a:lnTo>
                    <a:pt x="2854277" y="0"/>
                  </a:lnTo>
                  <a:lnTo>
                    <a:pt x="2854277" y="299219"/>
                  </a:lnTo>
                  <a:lnTo>
                    <a:pt x="0" y="299219"/>
                  </a:lnTo>
                  <a:close/>
                </a:path>
              </a:pathLst>
            </a:custGeom>
            <a:solidFill>
              <a:srgbClr val="A6A6A6">
                <a:alpha val="3294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8" name="Google Shape;368;p15"/>
            <p:cNvSpPr txBox="1"/>
            <p:nvPr/>
          </p:nvSpPr>
          <p:spPr>
            <a:xfrm>
              <a:off x="0" y="-38100"/>
              <a:ext cx="2854277" cy="3373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9" name="Google Shape;369;p15"/>
          <p:cNvGrpSpPr/>
          <p:nvPr/>
        </p:nvGrpSpPr>
        <p:grpSpPr>
          <a:xfrm>
            <a:off x="1028802" y="2665846"/>
            <a:ext cx="5941065" cy="6389940"/>
            <a:chOff x="0" y="-38100"/>
            <a:chExt cx="927244" cy="997302"/>
          </a:xfrm>
        </p:grpSpPr>
        <p:sp>
          <p:nvSpPr>
            <p:cNvPr id="370" name="Google Shape;370;p15"/>
            <p:cNvSpPr/>
            <p:nvPr/>
          </p:nvSpPr>
          <p:spPr>
            <a:xfrm>
              <a:off x="0" y="0"/>
              <a:ext cx="927244" cy="959202"/>
            </a:xfrm>
            <a:custGeom>
              <a:rect b="b" l="l" r="r" t="t"/>
              <a:pathLst>
                <a:path extrusionOk="0" h="959202" w="927244">
                  <a:moveTo>
                    <a:pt x="36487" y="0"/>
                  </a:moveTo>
                  <a:lnTo>
                    <a:pt x="890757" y="0"/>
                  </a:lnTo>
                  <a:cubicBezTo>
                    <a:pt x="910909" y="0"/>
                    <a:pt x="927244" y="16336"/>
                    <a:pt x="927244" y="36487"/>
                  </a:cubicBezTo>
                  <a:lnTo>
                    <a:pt x="927244" y="922715"/>
                  </a:lnTo>
                  <a:cubicBezTo>
                    <a:pt x="927244" y="942866"/>
                    <a:pt x="910909" y="959202"/>
                    <a:pt x="890757" y="959202"/>
                  </a:cubicBezTo>
                  <a:lnTo>
                    <a:pt x="36487" y="959202"/>
                  </a:lnTo>
                  <a:cubicBezTo>
                    <a:pt x="16336" y="959202"/>
                    <a:pt x="0" y="942866"/>
                    <a:pt x="0" y="922715"/>
                  </a:cubicBezTo>
                  <a:lnTo>
                    <a:pt x="0" y="36487"/>
                  </a:lnTo>
                  <a:cubicBezTo>
                    <a:pt x="0" y="16336"/>
                    <a:pt x="16336" y="0"/>
                    <a:pt x="36487" y="0"/>
                  </a:cubicBezTo>
                  <a:close/>
                </a:path>
              </a:pathLst>
            </a:custGeom>
            <a:solidFill>
              <a:srgbClr val="C4EFEB"/>
            </a:solidFill>
            <a:ln cap="rnd" cmpd="sng" w="38100">
              <a:solidFill>
                <a:srgbClr val="67395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1" name="Google Shape;371;p15"/>
            <p:cNvSpPr txBox="1"/>
            <p:nvPr/>
          </p:nvSpPr>
          <p:spPr>
            <a:xfrm>
              <a:off x="0" y="-38100"/>
              <a:ext cx="927244" cy="9973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2" name="Google Shape;372;p15"/>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3" name="Google Shape;373;p15"/>
          <p:cNvSpPr txBox="1"/>
          <p:nvPr/>
        </p:nvSpPr>
        <p:spPr>
          <a:xfrm>
            <a:off x="558580" y="458518"/>
            <a:ext cx="14678887" cy="2105025"/>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lang="en-US" sz="7499">
                <a:solidFill>
                  <a:srgbClr val="FEFEFE"/>
                </a:solidFill>
                <a:latin typeface="Open Sans"/>
                <a:ea typeface="Open Sans"/>
                <a:cs typeface="Open Sans"/>
                <a:sym typeface="Open Sans"/>
              </a:rPr>
              <a:t>Key Considerations</a:t>
            </a:r>
            <a:endParaRPr/>
          </a:p>
          <a:p>
            <a:pPr indent="0" lvl="0" marL="0" marR="0" rtl="0" algn="l">
              <a:lnSpc>
                <a:spcPct val="110001"/>
              </a:lnSpc>
              <a:spcBef>
                <a:spcPts val="0"/>
              </a:spcBef>
              <a:spcAft>
                <a:spcPts val="0"/>
              </a:spcAft>
              <a:buNone/>
            </a:pPr>
            <a:r>
              <a:t/>
            </a:r>
            <a:endParaRPr b="1" sz="7499">
              <a:solidFill>
                <a:srgbClr val="FEFEFE"/>
              </a:solidFill>
              <a:latin typeface="Open Sans"/>
              <a:ea typeface="Open Sans"/>
              <a:cs typeface="Open Sans"/>
              <a:sym typeface="Open Sans"/>
            </a:endParaRPr>
          </a:p>
        </p:txBody>
      </p:sp>
      <p:grpSp>
        <p:nvGrpSpPr>
          <p:cNvPr id="374" name="Google Shape;374;p15"/>
          <p:cNvGrpSpPr/>
          <p:nvPr/>
        </p:nvGrpSpPr>
        <p:grpSpPr>
          <a:xfrm>
            <a:off x="8614521" y="4152278"/>
            <a:ext cx="7876307" cy="3055778"/>
            <a:chOff x="0" y="-38100"/>
            <a:chExt cx="1229285" cy="476927"/>
          </a:xfrm>
        </p:grpSpPr>
        <p:sp>
          <p:nvSpPr>
            <p:cNvPr id="375" name="Google Shape;375;p15"/>
            <p:cNvSpPr/>
            <p:nvPr/>
          </p:nvSpPr>
          <p:spPr>
            <a:xfrm>
              <a:off x="0" y="0"/>
              <a:ext cx="1229285" cy="438827"/>
            </a:xfrm>
            <a:custGeom>
              <a:rect b="b" l="l" r="r" t="t"/>
              <a:pathLst>
                <a:path extrusionOk="0" h="438827" w="1229285">
                  <a:moveTo>
                    <a:pt x="27522" y="0"/>
                  </a:moveTo>
                  <a:lnTo>
                    <a:pt x="1201763" y="0"/>
                  </a:lnTo>
                  <a:cubicBezTo>
                    <a:pt x="1216963" y="0"/>
                    <a:pt x="1229285" y="12322"/>
                    <a:pt x="1229285" y="27522"/>
                  </a:cubicBezTo>
                  <a:lnTo>
                    <a:pt x="1229285" y="411305"/>
                  </a:lnTo>
                  <a:cubicBezTo>
                    <a:pt x="1229285" y="426505"/>
                    <a:pt x="1216963" y="438827"/>
                    <a:pt x="1201763" y="438827"/>
                  </a:cubicBezTo>
                  <a:lnTo>
                    <a:pt x="27522" y="438827"/>
                  </a:lnTo>
                  <a:cubicBezTo>
                    <a:pt x="12322" y="438827"/>
                    <a:pt x="0" y="426505"/>
                    <a:pt x="0" y="411305"/>
                  </a:cubicBezTo>
                  <a:lnTo>
                    <a:pt x="0" y="27522"/>
                  </a:lnTo>
                  <a:cubicBezTo>
                    <a:pt x="0" y="12322"/>
                    <a:pt x="12322" y="0"/>
                    <a:pt x="27522" y="0"/>
                  </a:cubicBezTo>
                  <a:close/>
                </a:path>
              </a:pathLst>
            </a:custGeom>
            <a:solidFill>
              <a:srgbClr val="C4EFEB"/>
            </a:solidFill>
            <a:ln cap="rnd" cmpd="sng" w="38100">
              <a:solidFill>
                <a:srgbClr val="67395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6" name="Google Shape;376;p15"/>
            <p:cNvSpPr txBox="1"/>
            <p:nvPr/>
          </p:nvSpPr>
          <p:spPr>
            <a:xfrm>
              <a:off x="0" y="-38100"/>
              <a:ext cx="1229285" cy="47692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7" name="Google Shape;377;p15"/>
          <p:cNvSpPr/>
          <p:nvPr/>
        </p:nvSpPr>
        <p:spPr>
          <a:xfrm rot="-5400000">
            <a:off x="14597784" y="552428"/>
            <a:ext cx="4242643" cy="3137788"/>
          </a:xfrm>
          <a:custGeom>
            <a:rect b="b" l="l" r="r" t="t"/>
            <a:pathLst>
              <a:path extrusionOk="0" h="3137788" w="4242643">
                <a:moveTo>
                  <a:pt x="0" y="0"/>
                </a:moveTo>
                <a:lnTo>
                  <a:pt x="4242644" y="0"/>
                </a:lnTo>
                <a:lnTo>
                  <a:pt x="4242644"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8" name="Google Shape;378;p15"/>
          <p:cNvSpPr/>
          <p:nvPr/>
        </p:nvSpPr>
        <p:spPr>
          <a:xfrm rot="10800000">
            <a:off x="7137301" y="3725243"/>
            <a:ext cx="1309888" cy="3566527"/>
          </a:xfrm>
          <a:custGeom>
            <a:rect b="b" l="l" r="r" t="t"/>
            <a:pathLst>
              <a:path extrusionOk="0" h="3566527" w="1309888">
                <a:moveTo>
                  <a:pt x="0" y="0"/>
                </a:moveTo>
                <a:lnTo>
                  <a:pt x="1309888" y="0"/>
                </a:lnTo>
                <a:lnTo>
                  <a:pt x="1309888" y="3566527"/>
                </a:lnTo>
                <a:lnTo>
                  <a:pt x="0" y="3566527"/>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9" name="Google Shape;379;p15"/>
          <p:cNvSpPr/>
          <p:nvPr/>
        </p:nvSpPr>
        <p:spPr>
          <a:xfrm>
            <a:off x="2969016" y="7091745"/>
            <a:ext cx="1928689" cy="1687603"/>
          </a:xfrm>
          <a:custGeom>
            <a:rect b="b" l="l" r="r" t="t"/>
            <a:pathLst>
              <a:path extrusionOk="0" h="1687603" w="1928689">
                <a:moveTo>
                  <a:pt x="0" y="0"/>
                </a:moveTo>
                <a:lnTo>
                  <a:pt x="1928689" y="0"/>
                </a:lnTo>
                <a:lnTo>
                  <a:pt x="1928689" y="1687603"/>
                </a:lnTo>
                <a:lnTo>
                  <a:pt x="0" y="1687603"/>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15"/>
          <p:cNvSpPr txBox="1"/>
          <p:nvPr/>
        </p:nvSpPr>
        <p:spPr>
          <a:xfrm>
            <a:off x="1243694" y="5324540"/>
            <a:ext cx="5511282" cy="147193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lang="en-US" sz="2799">
                <a:solidFill>
                  <a:srgbClr val="67395C"/>
                </a:solidFill>
                <a:latin typeface="Open Sans"/>
                <a:ea typeface="Open Sans"/>
                <a:cs typeface="Open Sans"/>
                <a:sym typeface="Open Sans"/>
              </a:rPr>
              <a:t>A</a:t>
            </a:r>
            <a:r>
              <a:rPr lang="en-US" sz="2799" u="none" strike="noStrike">
                <a:solidFill>
                  <a:srgbClr val="67395C"/>
                </a:solidFill>
                <a:latin typeface="Open Sans"/>
                <a:ea typeface="Open Sans"/>
                <a:cs typeface="Open Sans"/>
                <a:sym typeface="Open Sans"/>
              </a:rPr>
              <a:t>dults with IDD are at greater risk of developing psychiatric disorders</a:t>
            </a:r>
            <a:endParaRPr/>
          </a:p>
        </p:txBody>
      </p:sp>
      <p:sp>
        <p:nvSpPr>
          <p:cNvPr id="381" name="Google Shape;381;p15"/>
          <p:cNvSpPr txBox="1"/>
          <p:nvPr/>
        </p:nvSpPr>
        <p:spPr>
          <a:xfrm>
            <a:off x="1148140" y="2939671"/>
            <a:ext cx="5643230" cy="1226587"/>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1" lang="en-US" sz="7173">
                <a:solidFill>
                  <a:srgbClr val="67395C"/>
                </a:solidFill>
                <a:latin typeface="Open Sans"/>
                <a:ea typeface="Open Sans"/>
                <a:cs typeface="Open Sans"/>
                <a:sym typeface="Open Sans"/>
              </a:rPr>
              <a:t>Greater Risk</a:t>
            </a:r>
            <a:endParaRPr/>
          </a:p>
        </p:txBody>
      </p:sp>
      <p:sp>
        <p:nvSpPr>
          <p:cNvPr id="382" name="Google Shape;382;p15"/>
          <p:cNvSpPr txBox="1"/>
          <p:nvPr/>
        </p:nvSpPr>
        <p:spPr>
          <a:xfrm>
            <a:off x="8614521" y="4903234"/>
            <a:ext cx="7193273" cy="1471930"/>
          </a:xfrm>
          <a:prstGeom prst="rect">
            <a:avLst/>
          </a:prstGeom>
          <a:noFill/>
          <a:ln>
            <a:noFill/>
          </a:ln>
        </p:spPr>
        <p:txBody>
          <a:bodyPr anchorCtr="0" anchor="t" bIns="0" lIns="0" spcFirstLastPara="1" rIns="0" wrap="square" tIns="0">
            <a:spAutoFit/>
          </a:bodyPr>
          <a:lstStyle/>
          <a:p>
            <a:pPr indent="-302260" lvl="1" marL="604519" marR="0" rtl="0" algn="l">
              <a:lnSpc>
                <a:spcPct val="140014"/>
              </a:lnSpc>
              <a:spcBef>
                <a:spcPts val="0"/>
              </a:spcBef>
              <a:spcAft>
                <a:spcPts val="0"/>
              </a:spcAft>
              <a:buClr>
                <a:srgbClr val="67395C"/>
              </a:buClr>
              <a:buSzPts val="2799"/>
              <a:buFont typeface="Arial"/>
              <a:buChar char="•"/>
            </a:pPr>
            <a:r>
              <a:rPr b="0" i="0" lang="en-US" sz="2799" u="none" cap="none" strike="noStrike">
                <a:solidFill>
                  <a:srgbClr val="67395C"/>
                </a:solidFill>
                <a:latin typeface="Open Sans"/>
                <a:ea typeface="Open Sans"/>
                <a:cs typeface="Open Sans"/>
                <a:sym typeface="Open Sans"/>
              </a:rPr>
              <a:t>Conditions are often interconnected</a:t>
            </a:r>
            <a:endParaRPr/>
          </a:p>
          <a:p>
            <a:pPr indent="-302260" lvl="1" marL="604519" marR="0" rtl="0" algn="l">
              <a:lnSpc>
                <a:spcPct val="140014"/>
              </a:lnSpc>
              <a:spcBef>
                <a:spcPts val="0"/>
              </a:spcBef>
              <a:spcAft>
                <a:spcPts val="0"/>
              </a:spcAft>
              <a:buClr>
                <a:srgbClr val="67395C"/>
              </a:buClr>
              <a:buSzPts val="2799"/>
              <a:buFont typeface="Arial"/>
              <a:buChar char="•"/>
            </a:pPr>
            <a:r>
              <a:rPr b="0" i="0" lang="en-US" sz="2799" u="none" cap="none" strike="noStrike">
                <a:solidFill>
                  <a:srgbClr val="67395C"/>
                </a:solidFill>
                <a:latin typeface="Open Sans"/>
                <a:ea typeface="Open Sans"/>
                <a:cs typeface="Open Sans"/>
                <a:sym typeface="Open Sans"/>
              </a:rPr>
              <a:t>Diagnosis may be complex</a:t>
            </a:r>
            <a:endParaRPr/>
          </a:p>
          <a:p>
            <a:pPr indent="-302260" lvl="1" marL="604519" marR="0" rtl="0" algn="l">
              <a:lnSpc>
                <a:spcPct val="140014"/>
              </a:lnSpc>
              <a:spcBef>
                <a:spcPts val="0"/>
              </a:spcBef>
              <a:spcAft>
                <a:spcPts val="0"/>
              </a:spcAft>
              <a:buClr>
                <a:srgbClr val="67395C"/>
              </a:buClr>
              <a:buSzPts val="2799"/>
              <a:buFont typeface="Arial"/>
              <a:buChar char="•"/>
            </a:pPr>
            <a:r>
              <a:rPr b="0" i="0" lang="en-US" sz="2799" u="none" cap="none" strike="noStrike">
                <a:solidFill>
                  <a:srgbClr val="67395C"/>
                </a:solidFill>
                <a:latin typeface="Open Sans"/>
                <a:ea typeface="Open Sans"/>
                <a:cs typeface="Open Sans"/>
                <a:sym typeface="Open Sans"/>
              </a:rPr>
              <a:t>Specialized supports are often required</a:t>
            </a:r>
            <a:endParaRPr/>
          </a:p>
        </p:txBody>
      </p:sp>
      <p:sp>
        <p:nvSpPr>
          <p:cNvPr id="383" name="Google Shape;383;p15"/>
          <p:cNvSpPr txBox="1"/>
          <p:nvPr/>
        </p:nvSpPr>
        <p:spPr>
          <a:xfrm>
            <a:off x="8210108" y="4193744"/>
            <a:ext cx="9525" cy="1066800"/>
          </a:xfrm>
          <a:prstGeom prst="rect">
            <a:avLst/>
          </a:prstGeom>
          <a:noFill/>
          <a:ln>
            <a:noFill/>
          </a:ln>
        </p:spPr>
        <p:txBody>
          <a:bodyPr anchorCtr="0" anchor="t" bIns="0" lIns="0" spcFirstLastPara="1" rIns="0" wrap="square" tIns="0">
            <a:spAutoFit/>
          </a:bodyPr>
          <a:lstStyle/>
          <a:p>
            <a:pPr indent="0" lvl="0" marL="0" marR="0" rtl="0" algn="ctr">
              <a:lnSpc>
                <a:spcPct val="458277"/>
              </a:lnSpc>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15"/>
          <p:cNvSpPr txBox="1"/>
          <p:nvPr/>
        </p:nvSpPr>
        <p:spPr>
          <a:xfrm>
            <a:off x="2281436" y="9715030"/>
            <a:ext cx="14524428" cy="292662"/>
          </a:xfrm>
          <a:prstGeom prst="rect">
            <a:avLst/>
          </a:prstGeom>
          <a:noFill/>
          <a:ln>
            <a:noFill/>
          </a:ln>
        </p:spPr>
        <p:txBody>
          <a:bodyPr anchorCtr="0" anchor="t" bIns="0" lIns="0" spcFirstLastPara="1" rIns="0" wrap="square" tIns="0">
            <a:spAutoFit/>
          </a:bodyPr>
          <a:lstStyle/>
          <a:p>
            <a:pPr indent="0" lvl="0" marL="0" marR="0" rtl="0" algn="r">
              <a:lnSpc>
                <a:spcPct val="109980"/>
              </a:lnSpc>
              <a:spcBef>
                <a:spcPts val="0"/>
              </a:spcBef>
              <a:spcAft>
                <a:spcPts val="0"/>
              </a:spcAft>
              <a:buNone/>
            </a:pPr>
            <a:r>
              <a:rPr i="1" lang="en-US" sz="2044">
                <a:solidFill>
                  <a:srgbClr val="FFFFFF"/>
                </a:solidFill>
                <a:latin typeface="Open Sans"/>
                <a:ea typeface="Open Sans"/>
                <a:cs typeface="Open Sans"/>
                <a:sym typeface="Open Sans"/>
              </a:rPr>
              <a:t>Centre for Addiction and Mental Health. (n.d.). Diagnosing psychiatric disorders in people with IDD.</a:t>
            </a:r>
            <a:endParaRPr/>
          </a:p>
        </p:txBody>
      </p:sp>
      <p:cxnSp>
        <p:nvCxnSpPr>
          <p:cNvPr id="385" name="Google Shape;385;p15"/>
          <p:cNvCxnSpPr/>
          <p:nvPr/>
        </p:nvCxnSpPr>
        <p:spPr>
          <a:xfrm>
            <a:off x="1028802" y="5272441"/>
            <a:ext cx="5941065" cy="0"/>
          </a:xfrm>
          <a:prstGeom prst="straightConnector1">
            <a:avLst/>
          </a:prstGeom>
          <a:noFill/>
          <a:ln cap="flat" cmpd="sng" w="38100">
            <a:solidFill>
              <a:srgbClr val="67395C"/>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390" name="Shape 390"/>
        <p:cNvGrpSpPr/>
        <p:nvPr/>
      </p:nvGrpSpPr>
      <p:grpSpPr>
        <a:xfrm>
          <a:off x="0" y="0"/>
          <a:ext cx="0" cy="0"/>
          <a:chOff x="0" y="0"/>
          <a:chExt cx="0" cy="0"/>
        </a:xfrm>
      </p:grpSpPr>
      <p:sp>
        <p:nvSpPr>
          <p:cNvPr id="391" name="Google Shape;391;p16"/>
          <p:cNvSpPr/>
          <p:nvPr/>
        </p:nvSpPr>
        <p:spPr>
          <a:xfrm rot="5400000">
            <a:off x="-4874302" y="3581162"/>
            <a:ext cx="10287000" cy="3124676"/>
          </a:xfrm>
          <a:custGeom>
            <a:rect b="b" l="l" r="r" t="t"/>
            <a:pathLst>
              <a:path extrusionOk="0" h="3124676" w="10287000">
                <a:moveTo>
                  <a:pt x="0" y="0"/>
                </a:moveTo>
                <a:lnTo>
                  <a:pt x="10287000" y="0"/>
                </a:lnTo>
                <a:lnTo>
                  <a:pt x="10287000" y="3124676"/>
                </a:lnTo>
                <a:lnTo>
                  <a:pt x="0" y="3124676"/>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2" name="Google Shape;392;p16"/>
          <p:cNvSpPr/>
          <p:nvPr/>
        </p:nvSpPr>
        <p:spPr>
          <a:xfrm>
            <a:off x="1909674" y="1690672"/>
            <a:ext cx="14468652" cy="126601"/>
          </a:xfrm>
          <a:custGeom>
            <a:rect b="b" l="l" r="r" t="t"/>
            <a:pathLst>
              <a:path extrusionOk="0" h="126601" w="14468652">
                <a:moveTo>
                  <a:pt x="0" y="0"/>
                </a:moveTo>
                <a:lnTo>
                  <a:pt x="14468652" y="0"/>
                </a:lnTo>
                <a:lnTo>
                  <a:pt x="14468652" y="126601"/>
                </a:lnTo>
                <a:lnTo>
                  <a:pt x="0" y="126601"/>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3" name="Google Shape;393;p16"/>
          <p:cNvSpPr/>
          <p:nvPr/>
        </p:nvSpPr>
        <p:spPr>
          <a:xfrm rot="5400000">
            <a:off x="-4227732" y="4227731"/>
            <a:ext cx="10287000" cy="1831537"/>
          </a:xfrm>
          <a:custGeom>
            <a:rect b="b" l="l" r="r" t="t"/>
            <a:pathLst>
              <a:path extrusionOk="0" h="2430304" w="10287000">
                <a:moveTo>
                  <a:pt x="0" y="0"/>
                </a:moveTo>
                <a:lnTo>
                  <a:pt x="10287000" y="0"/>
                </a:lnTo>
                <a:lnTo>
                  <a:pt x="10287000" y="2430304"/>
                </a:lnTo>
                <a:lnTo>
                  <a:pt x="0" y="2430304"/>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4" name="Google Shape;394;p16"/>
          <p:cNvSpPr txBox="1"/>
          <p:nvPr/>
        </p:nvSpPr>
        <p:spPr>
          <a:xfrm>
            <a:off x="2264116" y="182080"/>
            <a:ext cx="6257806" cy="2105025"/>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1" lang="en-US" sz="7499">
                <a:solidFill>
                  <a:srgbClr val="FFFFFF"/>
                </a:solidFill>
                <a:latin typeface="Open Sans"/>
                <a:ea typeface="Open Sans"/>
                <a:cs typeface="Open Sans"/>
                <a:sym typeface="Open Sans"/>
              </a:rPr>
              <a:t>As a Result... </a:t>
            </a:r>
            <a:endParaRPr/>
          </a:p>
          <a:p>
            <a:pPr indent="0" lvl="0" marL="0" marR="0" rtl="0" algn="ctr">
              <a:lnSpc>
                <a:spcPct val="110001"/>
              </a:lnSpc>
              <a:spcBef>
                <a:spcPts val="0"/>
              </a:spcBef>
              <a:spcAft>
                <a:spcPts val="0"/>
              </a:spcAft>
              <a:buNone/>
            </a:pPr>
            <a:r>
              <a:t/>
            </a:r>
            <a:endParaRPr b="1" sz="7499">
              <a:solidFill>
                <a:srgbClr val="FFFFFF"/>
              </a:solidFill>
              <a:latin typeface="Open Sans"/>
              <a:ea typeface="Open Sans"/>
              <a:cs typeface="Open Sans"/>
              <a:sym typeface="Open Sans"/>
            </a:endParaRPr>
          </a:p>
        </p:txBody>
      </p:sp>
      <p:sp>
        <p:nvSpPr>
          <p:cNvPr id="395" name="Google Shape;395;p16"/>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96" name="Google Shape;396;p16"/>
          <p:cNvGrpSpPr/>
          <p:nvPr/>
        </p:nvGrpSpPr>
        <p:grpSpPr>
          <a:xfrm>
            <a:off x="3021705" y="3605171"/>
            <a:ext cx="12867163" cy="1438911"/>
            <a:chOff x="0" y="0"/>
            <a:chExt cx="3388882" cy="378972"/>
          </a:xfrm>
        </p:grpSpPr>
        <p:sp>
          <p:nvSpPr>
            <p:cNvPr id="397" name="Google Shape;397;p16"/>
            <p:cNvSpPr/>
            <p:nvPr/>
          </p:nvSpPr>
          <p:spPr>
            <a:xfrm>
              <a:off x="0" y="0"/>
              <a:ext cx="3388882" cy="378972"/>
            </a:xfrm>
            <a:custGeom>
              <a:rect b="b" l="l" r="r" t="t"/>
              <a:pathLst>
                <a:path extrusionOk="0" h="378972" w="3388882">
                  <a:moveTo>
                    <a:pt x="16847" y="0"/>
                  </a:moveTo>
                  <a:lnTo>
                    <a:pt x="3372035" y="0"/>
                  </a:lnTo>
                  <a:cubicBezTo>
                    <a:pt x="3381340" y="0"/>
                    <a:pt x="3388882" y="7543"/>
                    <a:pt x="3388882" y="16847"/>
                  </a:cubicBezTo>
                  <a:lnTo>
                    <a:pt x="3388882" y="362125"/>
                  </a:lnTo>
                  <a:cubicBezTo>
                    <a:pt x="3388882" y="371430"/>
                    <a:pt x="3381340" y="378972"/>
                    <a:pt x="3372035" y="378972"/>
                  </a:cubicBezTo>
                  <a:lnTo>
                    <a:pt x="16847" y="378972"/>
                  </a:lnTo>
                  <a:cubicBezTo>
                    <a:pt x="7543" y="378972"/>
                    <a:pt x="0" y="371430"/>
                    <a:pt x="0" y="362125"/>
                  </a:cubicBezTo>
                  <a:lnTo>
                    <a:pt x="0" y="16847"/>
                  </a:lnTo>
                  <a:cubicBezTo>
                    <a:pt x="0" y="7543"/>
                    <a:pt x="7543" y="0"/>
                    <a:pt x="16847" y="0"/>
                  </a:cubicBezTo>
                  <a:close/>
                </a:path>
              </a:pathLst>
            </a:custGeom>
            <a:solidFill>
              <a:srgbClr val="C4EFEB"/>
            </a:solidFill>
            <a:ln cap="rnd" cmpd="sng" w="38100">
              <a:solidFill>
                <a:srgbClr val="C4EFE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8" name="Google Shape;398;p16"/>
            <p:cNvSpPr txBox="1"/>
            <p:nvPr/>
          </p:nvSpPr>
          <p:spPr>
            <a:xfrm>
              <a:off x="0" y="9525"/>
              <a:ext cx="3388882" cy="369447"/>
            </a:xfrm>
            <a:prstGeom prst="rect">
              <a:avLst/>
            </a:prstGeom>
            <a:noFill/>
            <a:ln>
              <a:noFill/>
            </a:ln>
          </p:spPr>
          <p:txBody>
            <a:bodyPr anchorCtr="0" anchor="ctr" bIns="50800" lIns="50800" spcFirstLastPara="1" rIns="50800" wrap="square" tIns="50800">
              <a:noAutofit/>
            </a:bodyPr>
            <a:lstStyle/>
            <a:p>
              <a:pPr indent="0" lvl="0" marL="0" marR="0" rtl="0" algn="ctr">
                <a:lnSpc>
                  <a:spcPct val="14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99" name="Google Shape;399;p16"/>
          <p:cNvSpPr txBox="1"/>
          <p:nvPr/>
        </p:nvSpPr>
        <p:spPr>
          <a:xfrm>
            <a:off x="3590906" y="3944896"/>
            <a:ext cx="11728762" cy="788035"/>
          </a:xfrm>
          <a:prstGeom prst="rect">
            <a:avLst/>
          </a:prstGeom>
          <a:noFill/>
          <a:ln>
            <a:noFill/>
          </a:ln>
        </p:spPr>
        <p:txBody>
          <a:bodyPr anchorCtr="0" anchor="t" bIns="0" lIns="0" spcFirstLastPara="1" rIns="0" wrap="square" tIns="0">
            <a:spAutoFit/>
          </a:bodyPr>
          <a:lstStyle/>
          <a:p>
            <a:pPr indent="0" lvl="0" marL="0" marR="0" rtl="0" algn="l">
              <a:lnSpc>
                <a:spcPct val="110003"/>
              </a:lnSpc>
              <a:spcBef>
                <a:spcPts val="0"/>
              </a:spcBef>
              <a:spcAft>
                <a:spcPts val="0"/>
              </a:spcAft>
              <a:buNone/>
            </a:pPr>
            <a:r>
              <a:rPr lang="en-US" sz="2799">
                <a:solidFill>
                  <a:srgbClr val="67395C"/>
                </a:solidFill>
                <a:latin typeface="Open Sans"/>
                <a:ea typeface="Open Sans"/>
                <a:cs typeface="Open Sans"/>
                <a:sym typeface="Open Sans"/>
              </a:rPr>
              <a:t>Worse mental and physical health than adults without these disabilities</a:t>
            </a:r>
            <a:endParaRPr/>
          </a:p>
        </p:txBody>
      </p:sp>
      <p:grpSp>
        <p:nvGrpSpPr>
          <p:cNvPr id="400" name="Google Shape;400;p16"/>
          <p:cNvGrpSpPr/>
          <p:nvPr/>
        </p:nvGrpSpPr>
        <p:grpSpPr>
          <a:xfrm>
            <a:off x="3021705" y="5463759"/>
            <a:ext cx="12867163" cy="1901239"/>
            <a:chOff x="0" y="0"/>
            <a:chExt cx="3309049" cy="488942"/>
          </a:xfrm>
        </p:grpSpPr>
        <p:sp>
          <p:nvSpPr>
            <p:cNvPr id="401" name="Google Shape;401;p16"/>
            <p:cNvSpPr/>
            <p:nvPr/>
          </p:nvSpPr>
          <p:spPr>
            <a:xfrm>
              <a:off x="0" y="0"/>
              <a:ext cx="3309049" cy="488942"/>
            </a:xfrm>
            <a:custGeom>
              <a:rect b="b" l="l" r="r" t="t"/>
              <a:pathLst>
                <a:path extrusionOk="0" h="488942" w="3309049">
                  <a:moveTo>
                    <a:pt x="16847" y="0"/>
                  </a:moveTo>
                  <a:lnTo>
                    <a:pt x="3292202" y="0"/>
                  </a:lnTo>
                  <a:cubicBezTo>
                    <a:pt x="3301506" y="0"/>
                    <a:pt x="3309049" y="7543"/>
                    <a:pt x="3309049" y="16847"/>
                  </a:cubicBezTo>
                  <a:lnTo>
                    <a:pt x="3309049" y="472095"/>
                  </a:lnTo>
                  <a:cubicBezTo>
                    <a:pt x="3309049" y="481399"/>
                    <a:pt x="3301506" y="488942"/>
                    <a:pt x="3292202" y="488942"/>
                  </a:cubicBezTo>
                  <a:lnTo>
                    <a:pt x="16847" y="488942"/>
                  </a:lnTo>
                  <a:cubicBezTo>
                    <a:pt x="7543" y="488942"/>
                    <a:pt x="0" y="481399"/>
                    <a:pt x="0" y="472095"/>
                  </a:cubicBezTo>
                  <a:lnTo>
                    <a:pt x="0" y="16847"/>
                  </a:lnTo>
                  <a:cubicBezTo>
                    <a:pt x="0" y="7543"/>
                    <a:pt x="7543" y="0"/>
                    <a:pt x="16847" y="0"/>
                  </a:cubicBezTo>
                  <a:close/>
                </a:path>
              </a:pathLst>
            </a:custGeom>
            <a:solidFill>
              <a:srgbClr val="C4EFEB"/>
            </a:solidFill>
            <a:ln cap="rnd" cmpd="sng" w="38100">
              <a:solidFill>
                <a:srgbClr val="C4EFE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16"/>
            <p:cNvSpPr txBox="1"/>
            <p:nvPr/>
          </p:nvSpPr>
          <p:spPr>
            <a:xfrm>
              <a:off x="0" y="9525"/>
              <a:ext cx="3309049" cy="479417"/>
            </a:xfrm>
            <a:prstGeom prst="rect">
              <a:avLst/>
            </a:prstGeom>
            <a:noFill/>
            <a:ln>
              <a:noFill/>
            </a:ln>
          </p:spPr>
          <p:txBody>
            <a:bodyPr anchorCtr="0" anchor="ctr" bIns="52025" lIns="52025" spcFirstLastPara="1" rIns="52025" wrap="square" tIns="52025">
              <a:noAutofit/>
            </a:bodyPr>
            <a:lstStyle/>
            <a:p>
              <a:pPr indent="0" lvl="0" marL="0" marR="0" rtl="0" algn="ctr">
                <a:lnSpc>
                  <a:spcPct val="14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3" name="Google Shape;403;p16"/>
          <p:cNvGrpSpPr/>
          <p:nvPr/>
        </p:nvGrpSpPr>
        <p:grpSpPr>
          <a:xfrm>
            <a:off x="3021705" y="7784674"/>
            <a:ext cx="12867163" cy="1473626"/>
            <a:chOff x="0" y="0"/>
            <a:chExt cx="3309049" cy="378972"/>
          </a:xfrm>
        </p:grpSpPr>
        <p:sp>
          <p:nvSpPr>
            <p:cNvPr id="404" name="Google Shape;404;p16"/>
            <p:cNvSpPr/>
            <p:nvPr/>
          </p:nvSpPr>
          <p:spPr>
            <a:xfrm>
              <a:off x="0" y="0"/>
              <a:ext cx="3309049" cy="378972"/>
            </a:xfrm>
            <a:custGeom>
              <a:rect b="b" l="l" r="r" t="t"/>
              <a:pathLst>
                <a:path extrusionOk="0" h="378972" w="3309049">
                  <a:moveTo>
                    <a:pt x="16847" y="0"/>
                  </a:moveTo>
                  <a:lnTo>
                    <a:pt x="3292202" y="0"/>
                  </a:lnTo>
                  <a:cubicBezTo>
                    <a:pt x="3301506" y="0"/>
                    <a:pt x="3309049" y="7543"/>
                    <a:pt x="3309049" y="16847"/>
                  </a:cubicBezTo>
                  <a:lnTo>
                    <a:pt x="3309049" y="362125"/>
                  </a:lnTo>
                  <a:cubicBezTo>
                    <a:pt x="3309049" y="371430"/>
                    <a:pt x="3301506" y="378972"/>
                    <a:pt x="3292202" y="378972"/>
                  </a:cubicBezTo>
                  <a:lnTo>
                    <a:pt x="16847" y="378972"/>
                  </a:lnTo>
                  <a:cubicBezTo>
                    <a:pt x="7543" y="378972"/>
                    <a:pt x="0" y="371430"/>
                    <a:pt x="0" y="362125"/>
                  </a:cubicBezTo>
                  <a:lnTo>
                    <a:pt x="0" y="16847"/>
                  </a:lnTo>
                  <a:cubicBezTo>
                    <a:pt x="0" y="7543"/>
                    <a:pt x="7543" y="0"/>
                    <a:pt x="16847" y="0"/>
                  </a:cubicBezTo>
                  <a:close/>
                </a:path>
              </a:pathLst>
            </a:custGeom>
            <a:solidFill>
              <a:srgbClr val="C4EFEB"/>
            </a:solidFill>
            <a:ln cap="rnd" cmpd="sng" w="38100">
              <a:solidFill>
                <a:srgbClr val="C4EFE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5" name="Google Shape;405;p16"/>
            <p:cNvSpPr txBox="1"/>
            <p:nvPr/>
          </p:nvSpPr>
          <p:spPr>
            <a:xfrm>
              <a:off x="0" y="9525"/>
              <a:ext cx="3309049" cy="369447"/>
            </a:xfrm>
            <a:prstGeom prst="rect">
              <a:avLst/>
            </a:prstGeom>
            <a:noFill/>
            <a:ln>
              <a:noFill/>
            </a:ln>
          </p:spPr>
          <p:txBody>
            <a:bodyPr anchorCtr="0" anchor="ctr" bIns="52025" lIns="52025" spcFirstLastPara="1" rIns="52025" wrap="square" tIns="52025">
              <a:noAutofit/>
            </a:bodyPr>
            <a:lstStyle/>
            <a:p>
              <a:pPr indent="0" lvl="0" marL="0" marR="0" rtl="0" algn="ctr">
                <a:lnSpc>
                  <a:spcPct val="14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6" name="Google Shape;406;p16"/>
          <p:cNvSpPr txBox="1"/>
          <p:nvPr/>
        </p:nvSpPr>
        <p:spPr>
          <a:xfrm>
            <a:off x="3450471" y="8156217"/>
            <a:ext cx="12009631" cy="788035"/>
          </a:xfrm>
          <a:prstGeom prst="rect">
            <a:avLst/>
          </a:prstGeom>
          <a:noFill/>
          <a:ln>
            <a:noFill/>
          </a:ln>
        </p:spPr>
        <p:txBody>
          <a:bodyPr anchorCtr="0" anchor="t" bIns="0" lIns="0" spcFirstLastPara="1" rIns="0" wrap="square" tIns="0">
            <a:spAutoFit/>
          </a:bodyPr>
          <a:lstStyle/>
          <a:p>
            <a:pPr indent="0" lvl="0" marL="0" marR="0" rtl="0" algn="l">
              <a:lnSpc>
                <a:spcPct val="110003"/>
              </a:lnSpc>
              <a:spcBef>
                <a:spcPts val="0"/>
              </a:spcBef>
              <a:spcAft>
                <a:spcPts val="0"/>
              </a:spcAft>
              <a:buNone/>
            </a:pPr>
            <a:r>
              <a:rPr lang="en-US" sz="2799">
                <a:solidFill>
                  <a:srgbClr val="67395C"/>
                </a:solidFill>
                <a:latin typeface="Open Sans"/>
                <a:ea typeface="Open Sans"/>
                <a:cs typeface="Open Sans"/>
                <a:sym typeface="Open Sans"/>
              </a:rPr>
              <a:t>Potential repeated visits to hospitals, and unnecessarily long hospital admissions.</a:t>
            </a:r>
            <a:endParaRPr/>
          </a:p>
        </p:txBody>
      </p:sp>
      <p:sp>
        <p:nvSpPr>
          <p:cNvPr id="407" name="Google Shape;407;p16"/>
          <p:cNvSpPr txBox="1"/>
          <p:nvPr/>
        </p:nvSpPr>
        <p:spPr>
          <a:xfrm>
            <a:off x="3450471" y="5691782"/>
            <a:ext cx="12290500" cy="1959610"/>
          </a:xfrm>
          <a:prstGeom prst="rect">
            <a:avLst/>
          </a:prstGeom>
          <a:noFill/>
          <a:ln>
            <a:noFill/>
          </a:ln>
        </p:spPr>
        <p:txBody>
          <a:bodyPr anchorCtr="0" anchor="t" bIns="0" lIns="0" spcFirstLastPara="1" rIns="0" wrap="square" tIns="0">
            <a:spAutoFit/>
          </a:bodyPr>
          <a:lstStyle/>
          <a:p>
            <a:pPr indent="0" lvl="0" marL="0" marR="0" rtl="0" algn="l">
              <a:lnSpc>
                <a:spcPct val="110003"/>
              </a:lnSpc>
              <a:spcBef>
                <a:spcPts val="0"/>
              </a:spcBef>
              <a:spcAft>
                <a:spcPts val="0"/>
              </a:spcAft>
              <a:buNone/>
            </a:pPr>
            <a:r>
              <a:rPr lang="en-US" sz="2799">
                <a:solidFill>
                  <a:srgbClr val="67395C"/>
                </a:solidFill>
                <a:latin typeface="Open Sans"/>
                <a:ea typeface="Open Sans"/>
                <a:cs typeface="Open Sans"/>
                <a:sym typeface="Open Sans"/>
              </a:rPr>
              <a:t> Health problems that can lead to</a:t>
            </a:r>
            <a:endParaRPr/>
          </a:p>
          <a:p>
            <a:pPr indent="-403013" lvl="2" marL="1209039" marR="0" rtl="0" algn="l">
              <a:lnSpc>
                <a:spcPct val="110003"/>
              </a:lnSpc>
              <a:spcBef>
                <a:spcPts val="0"/>
              </a:spcBef>
              <a:spcAft>
                <a:spcPts val="0"/>
              </a:spcAft>
              <a:buClr>
                <a:srgbClr val="67395C"/>
              </a:buClr>
              <a:buSzPts val="2799"/>
              <a:buFont typeface="Arial"/>
              <a:buChar char="⚬"/>
            </a:pPr>
            <a:r>
              <a:rPr b="0" i="0" lang="en-US" sz="2799" u="none" cap="none" strike="noStrike">
                <a:solidFill>
                  <a:srgbClr val="67395C"/>
                </a:solidFill>
                <a:latin typeface="Open Sans"/>
                <a:ea typeface="Open Sans"/>
                <a:cs typeface="Open Sans"/>
                <a:sym typeface="Open Sans"/>
              </a:rPr>
              <a:t>The use of multiple medications - some with serious side effects </a:t>
            </a:r>
            <a:endParaRPr/>
          </a:p>
          <a:p>
            <a:pPr indent="-403013" lvl="2" marL="1209039" marR="0" rtl="0" algn="l">
              <a:lnSpc>
                <a:spcPct val="110003"/>
              </a:lnSpc>
              <a:spcBef>
                <a:spcPts val="0"/>
              </a:spcBef>
              <a:spcAft>
                <a:spcPts val="0"/>
              </a:spcAft>
              <a:buClr>
                <a:srgbClr val="67395C"/>
              </a:buClr>
              <a:buSzPts val="2799"/>
              <a:buFont typeface="Arial"/>
              <a:buChar char="⚬"/>
            </a:pPr>
            <a:r>
              <a:rPr b="0" i="0" lang="en-US" sz="2799" u="none" cap="none" strike="noStrike">
                <a:solidFill>
                  <a:srgbClr val="67395C"/>
                </a:solidFill>
                <a:latin typeface="Open Sans"/>
                <a:ea typeface="Open Sans"/>
                <a:cs typeface="Open Sans"/>
                <a:sym typeface="Open Sans"/>
              </a:rPr>
              <a:t>Frequent doctor visits and visits to emergency departments</a:t>
            </a:r>
            <a:endParaRPr/>
          </a:p>
          <a:p>
            <a:pPr indent="0" lvl="0" marL="0" marR="0" rtl="0" algn="l">
              <a:lnSpc>
                <a:spcPct val="110003"/>
              </a:lnSpc>
              <a:spcBef>
                <a:spcPts val="0"/>
              </a:spcBef>
              <a:spcAft>
                <a:spcPts val="0"/>
              </a:spcAft>
              <a:buNone/>
            </a:pPr>
            <a:r>
              <a:t/>
            </a:r>
            <a:endParaRPr sz="2799">
              <a:solidFill>
                <a:srgbClr val="67395C"/>
              </a:solidFill>
              <a:latin typeface="Open Sans"/>
              <a:ea typeface="Open Sans"/>
              <a:cs typeface="Open Sans"/>
              <a:sym typeface="Open Sans"/>
            </a:endParaRPr>
          </a:p>
          <a:p>
            <a:pPr indent="0" lvl="0" marL="0" marR="0" rtl="0" algn="l">
              <a:lnSpc>
                <a:spcPct val="110003"/>
              </a:lnSpc>
              <a:spcBef>
                <a:spcPts val="0"/>
              </a:spcBef>
              <a:spcAft>
                <a:spcPts val="0"/>
              </a:spcAft>
              <a:buNone/>
            </a:pPr>
            <a:r>
              <a:t/>
            </a:r>
            <a:endParaRPr sz="2799">
              <a:solidFill>
                <a:srgbClr val="67395C"/>
              </a:solidFill>
              <a:latin typeface="Open Sans"/>
              <a:ea typeface="Open Sans"/>
              <a:cs typeface="Open Sans"/>
              <a:sym typeface="Open Sans"/>
            </a:endParaRPr>
          </a:p>
        </p:txBody>
      </p:sp>
      <p:sp>
        <p:nvSpPr>
          <p:cNvPr id="408" name="Google Shape;408;p16"/>
          <p:cNvSpPr txBox="1"/>
          <p:nvPr/>
        </p:nvSpPr>
        <p:spPr>
          <a:xfrm>
            <a:off x="2264116" y="2441982"/>
            <a:ext cx="5079991" cy="48133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lang="en-US" sz="2799">
                <a:solidFill>
                  <a:srgbClr val="67395C"/>
                </a:solidFill>
                <a:latin typeface="Open Sans"/>
                <a:ea typeface="Open Sans"/>
                <a:cs typeface="Open Sans"/>
                <a:sym typeface="Open Sans"/>
              </a:rPr>
              <a:t>Adults with IDD may have: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416" name="Shape 416"/>
        <p:cNvGrpSpPr/>
        <p:nvPr/>
      </p:nvGrpSpPr>
      <p:grpSpPr>
        <a:xfrm>
          <a:off x="0" y="0"/>
          <a:ext cx="0" cy="0"/>
          <a:chOff x="0" y="0"/>
          <a:chExt cx="0" cy="0"/>
        </a:xfrm>
      </p:grpSpPr>
      <p:grpSp>
        <p:nvGrpSpPr>
          <p:cNvPr id="417" name="Google Shape;417;p17"/>
          <p:cNvGrpSpPr/>
          <p:nvPr/>
        </p:nvGrpSpPr>
        <p:grpSpPr>
          <a:xfrm>
            <a:off x="17817" y="-244115"/>
            <a:ext cx="18288000" cy="1750530"/>
            <a:chOff x="0" y="-38100"/>
            <a:chExt cx="2854277" cy="273212"/>
          </a:xfrm>
        </p:grpSpPr>
        <p:sp>
          <p:nvSpPr>
            <p:cNvPr id="418" name="Google Shape;418;p17"/>
            <p:cNvSpPr/>
            <p:nvPr/>
          </p:nvSpPr>
          <p:spPr>
            <a:xfrm>
              <a:off x="0" y="0"/>
              <a:ext cx="2854277" cy="235112"/>
            </a:xfrm>
            <a:custGeom>
              <a:rect b="b" l="l" r="r" t="t"/>
              <a:pathLst>
                <a:path extrusionOk="0" h="235112" w="2854277">
                  <a:moveTo>
                    <a:pt x="0" y="0"/>
                  </a:moveTo>
                  <a:lnTo>
                    <a:pt x="2854277" y="0"/>
                  </a:lnTo>
                  <a:lnTo>
                    <a:pt x="2854277" y="235112"/>
                  </a:lnTo>
                  <a:lnTo>
                    <a:pt x="0" y="235112"/>
                  </a:lnTo>
                  <a:close/>
                </a:path>
              </a:pathLst>
            </a:custGeom>
            <a:solidFill>
              <a:srgbClr val="A6A6A6">
                <a:alpha val="3294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17"/>
            <p:cNvSpPr txBox="1"/>
            <p:nvPr/>
          </p:nvSpPr>
          <p:spPr>
            <a:xfrm>
              <a:off x="0" y="-38100"/>
              <a:ext cx="2854277" cy="27321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0" name="Google Shape;420;p17"/>
          <p:cNvGrpSpPr/>
          <p:nvPr/>
        </p:nvGrpSpPr>
        <p:grpSpPr>
          <a:xfrm>
            <a:off x="5606125" y="1644016"/>
            <a:ext cx="12681875" cy="7274170"/>
            <a:chOff x="0" y="0"/>
            <a:chExt cx="7981950" cy="4578350"/>
          </a:xfrm>
        </p:grpSpPr>
        <p:sp>
          <p:nvSpPr>
            <p:cNvPr id="421" name="Google Shape;421;p17"/>
            <p:cNvSpPr/>
            <p:nvPr/>
          </p:nvSpPr>
          <p:spPr>
            <a:xfrm>
              <a:off x="765810" y="21590"/>
              <a:ext cx="6451600" cy="4326890"/>
            </a:xfrm>
            <a:custGeom>
              <a:rect b="b" l="l" r="r" t="t"/>
              <a:pathLst>
                <a:path extrusionOk="0"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17"/>
            <p:cNvSpPr/>
            <p:nvPr/>
          </p:nvSpPr>
          <p:spPr>
            <a:xfrm>
              <a:off x="0" y="0"/>
              <a:ext cx="7981950" cy="4542790"/>
            </a:xfrm>
            <a:custGeom>
              <a:rect b="b" l="l" r="r" t="t"/>
              <a:pathLst>
                <a:path extrusionOk="0"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17"/>
            <p:cNvSpPr/>
            <p:nvPr/>
          </p:nvSpPr>
          <p:spPr>
            <a:xfrm>
              <a:off x="3460750" y="4349750"/>
              <a:ext cx="1059180" cy="96520"/>
            </a:xfrm>
            <a:custGeom>
              <a:rect b="b" l="l" r="r" t="t"/>
              <a:pathLst>
                <a:path extrusionOk="0"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4" name="Google Shape;424;p17"/>
            <p:cNvSpPr/>
            <p:nvPr/>
          </p:nvSpPr>
          <p:spPr>
            <a:xfrm>
              <a:off x="163830" y="4542790"/>
              <a:ext cx="7654290" cy="35560"/>
            </a:xfrm>
            <a:custGeom>
              <a:rect b="b" l="l" r="r" t="t"/>
              <a:pathLst>
                <a:path extrusionOk="0"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5" name="Google Shape;425;p17"/>
            <p:cNvSpPr/>
            <p:nvPr/>
          </p:nvSpPr>
          <p:spPr>
            <a:xfrm>
              <a:off x="962660" y="276860"/>
              <a:ext cx="6055360" cy="3789680"/>
            </a:xfrm>
            <a:custGeom>
              <a:rect b="b" l="l" r="r" t="t"/>
              <a:pathLst>
                <a:path extrusionOk="0" h="3789680" w="6055360">
                  <a:moveTo>
                    <a:pt x="0" y="0"/>
                  </a:moveTo>
                  <a:lnTo>
                    <a:pt x="6055360" y="0"/>
                  </a:lnTo>
                  <a:lnTo>
                    <a:pt x="6055360" y="3789680"/>
                  </a:lnTo>
                  <a:lnTo>
                    <a:pt x="0" y="3789680"/>
                  </a:lnTo>
                  <a:close/>
                </a:path>
              </a:pathLst>
            </a:custGeom>
            <a:blipFill rotWithShape="1">
              <a:blip r:embed="rId3">
                <a:alphaModFix/>
              </a:blip>
              <a:stretch>
                <a:fillRect b="0" l="-15109" r="-15109" t="-118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26" name="Google Shape;426;p17"/>
          <p:cNvSpPr/>
          <p:nvPr/>
        </p:nvSpPr>
        <p:spPr>
          <a:xfrm rot="-5400000">
            <a:off x="14615602" y="552428"/>
            <a:ext cx="4242643" cy="3137788"/>
          </a:xfrm>
          <a:custGeom>
            <a:rect b="b" l="l" r="r" t="t"/>
            <a:pathLst>
              <a:path extrusionOk="0" h="3137788" w="4242643">
                <a:moveTo>
                  <a:pt x="0" y="0"/>
                </a:moveTo>
                <a:lnTo>
                  <a:pt x="4242643" y="0"/>
                </a:lnTo>
                <a:lnTo>
                  <a:pt x="4242643"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7" name="Google Shape;427;p17"/>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17"/>
          <p:cNvSpPr txBox="1"/>
          <p:nvPr/>
        </p:nvSpPr>
        <p:spPr>
          <a:xfrm>
            <a:off x="9634011" y="9490392"/>
            <a:ext cx="6322095" cy="31369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i="1" lang="en-US" sz="2200">
                <a:solidFill>
                  <a:srgbClr val="FFFFFF"/>
                </a:solidFill>
                <a:latin typeface="Open Sans"/>
                <a:ea typeface="Open Sans"/>
                <a:cs typeface="Open Sans"/>
                <a:sym typeface="Open Sans"/>
              </a:rPr>
              <a:t>https://nutsandbolts.ddtoolkits.com/about.html</a:t>
            </a:r>
            <a:endParaRPr/>
          </a:p>
        </p:txBody>
      </p:sp>
      <p:sp>
        <p:nvSpPr>
          <p:cNvPr id="429" name="Google Shape;429;p17"/>
          <p:cNvSpPr/>
          <p:nvPr/>
        </p:nvSpPr>
        <p:spPr>
          <a:xfrm>
            <a:off x="7132367" y="8485261"/>
            <a:ext cx="2273787" cy="2273787"/>
          </a:xfrm>
          <a:custGeom>
            <a:rect b="b" l="l" r="r" t="t"/>
            <a:pathLst>
              <a:path extrusionOk="0" h="2273787" w="2273787">
                <a:moveTo>
                  <a:pt x="0" y="0"/>
                </a:moveTo>
                <a:lnTo>
                  <a:pt x="2273787" y="0"/>
                </a:lnTo>
                <a:lnTo>
                  <a:pt x="2273787" y="2273788"/>
                </a:lnTo>
                <a:lnTo>
                  <a:pt x="0" y="2273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0" name="Google Shape;430;p17"/>
          <p:cNvSpPr txBox="1"/>
          <p:nvPr/>
        </p:nvSpPr>
        <p:spPr>
          <a:xfrm>
            <a:off x="494883" y="248382"/>
            <a:ext cx="11042873" cy="10763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lang="en-US" sz="7500">
                <a:solidFill>
                  <a:srgbClr val="FEFEFE"/>
                </a:solidFill>
                <a:latin typeface="Open Sans"/>
                <a:ea typeface="Open Sans"/>
                <a:cs typeface="Open Sans"/>
                <a:sym typeface="Open Sans"/>
              </a:rPr>
              <a:t>How to Support?</a:t>
            </a:r>
            <a:endParaRPr/>
          </a:p>
        </p:txBody>
      </p:sp>
      <p:sp>
        <p:nvSpPr>
          <p:cNvPr id="431" name="Google Shape;431;p17"/>
          <p:cNvSpPr txBox="1"/>
          <p:nvPr/>
        </p:nvSpPr>
        <p:spPr>
          <a:xfrm>
            <a:off x="494883" y="1596073"/>
            <a:ext cx="4868247" cy="8208010"/>
          </a:xfrm>
          <a:prstGeom prst="rect">
            <a:avLst/>
          </a:prstGeom>
          <a:noFill/>
          <a:ln>
            <a:noFill/>
          </a:ln>
        </p:spPr>
        <p:txBody>
          <a:bodyPr anchorCtr="0" anchor="t" bIns="0" lIns="0" spcFirstLastPara="1" rIns="0" wrap="square" tIns="0">
            <a:spAutoFit/>
          </a:bodyPr>
          <a:lstStyle/>
          <a:p>
            <a:pPr indent="0" lvl="0" marL="0" marR="0" rtl="0" algn="l">
              <a:lnSpc>
                <a:spcPct val="110003"/>
              </a:lnSpc>
              <a:spcBef>
                <a:spcPts val="0"/>
              </a:spcBef>
              <a:spcAft>
                <a:spcPts val="0"/>
              </a:spcAft>
              <a:buNone/>
            </a:pPr>
            <a:r>
              <a:rPr lang="en-US" sz="2799" u="none" strike="noStrike">
                <a:solidFill>
                  <a:srgbClr val="FFFFFF"/>
                </a:solidFill>
                <a:latin typeface="Open Sans"/>
                <a:ea typeface="Open Sans"/>
                <a:cs typeface="Open Sans"/>
                <a:sym typeface="Open Sans"/>
              </a:rPr>
              <a:t>A toolkit “ </a:t>
            </a:r>
            <a:r>
              <a:rPr b="1" lang="en-US" sz="2799" u="none" strike="noStrike">
                <a:solidFill>
                  <a:srgbClr val="FFFFFF"/>
                </a:solidFill>
                <a:latin typeface="Open Sans"/>
                <a:ea typeface="Open Sans"/>
                <a:cs typeface="Open Sans"/>
                <a:sym typeface="Open Sans"/>
              </a:rPr>
              <a:t>The Nuts and Bolts of Healthcare ”</a:t>
            </a:r>
            <a:r>
              <a:rPr lang="en-US" sz="2799" u="none" strike="noStrike">
                <a:solidFill>
                  <a:srgbClr val="FFFFFF"/>
                </a:solidFill>
                <a:latin typeface="Open Sans"/>
                <a:ea typeface="Open Sans"/>
                <a:cs typeface="Open Sans"/>
                <a:sym typeface="Open Sans"/>
              </a:rPr>
              <a:t> has been prepared by the </a:t>
            </a:r>
            <a:endParaRPr/>
          </a:p>
          <a:p>
            <a:pPr indent="0" lvl="0" marL="0" marR="0" rtl="0" algn="l">
              <a:lnSpc>
                <a:spcPct val="110003"/>
              </a:lnSpc>
              <a:spcBef>
                <a:spcPts val="0"/>
              </a:spcBef>
              <a:spcAft>
                <a:spcPts val="0"/>
              </a:spcAft>
              <a:buNone/>
            </a:pPr>
            <a:r>
              <a:rPr lang="en-US" sz="2799" u="none" strike="noStrike">
                <a:solidFill>
                  <a:srgbClr val="FFFFFF"/>
                </a:solidFill>
                <a:latin typeface="Open Sans"/>
                <a:ea typeface="Open Sans"/>
                <a:cs typeface="Open Sans"/>
                <a:sym typeface="Open Sans"/>
              </a:rPr>
              <a:t>H-CARDD team in partnership with Vita Community Living Services (CLS).</a:t>
            </a:r>
            <a:endParaRPr/>
          </a:p>
          <a:p>
            <a:pPr indent="0" lvl="0" marL="0" marR="0" rtl="0" algn="l">
              <a:lnSpc>
                <a:spcPct val="110003"/>
              </a:lnSpc>
              <a:spcBef>
                <a:spcPts val="0"/>
              </a:spcBef>
              <a:spcAft>
                <a:spcPts val="0"/>
              </a:spcAft>
              <a:buNone/>
            </a:pPr>
            <a:r>
              <a:t/>
            </a:r>
            <a:endParaRPr sz="2799" u="none" strike="noStrike">
              <a:solidFill>
                <a:srgbClr val="FFFFFF"/>
              </a:solidFill>
              <a:latin typeface="Open Sans"/>
              <a:ea typeface="Open Sans"/>
              <a:cs typeface="Open Sans"/>
              <a:sym typeface="Open Sans"/>
            </a:endParaRPr>
          </a:p>
          <a:p>
            <a:pPr indent="0" lvl="0" marL="0" marR="0" rtl="0" algn="l">
              <a:lnSpc>
                <a:spcPct val="110003"/>
              </a:lnSpc>
              <a:spcBef>
                <a:spcPts val="0"/>
              </a:spcBef>
              <a:spcAft>
                <a:spcPts val="0"/>
              </a:spcAft>
              <a:buNone/>
            </a:pPr>
            <a:r>
              <a:rPr lang="en-US" sz="2799" u="none" strike="noStrike">
                <a:solidFill>
                  <a:srgbClr val="FFFFFF"/>
                </a:solidFill>
                <a:latin typeface="Open Sans"/>
                <a:ea typeface="Open Sans"/>
                <a:cs typeface="Open Sans"/>
                <a:sym typeface="Open Sans"/>
              </a:rPr>
              <a:t>H-CARDD is a research program based in Ontario, Canada and has been studying health care outcomes for adults with intellectual and developmental disabilities (IDD). </a:t>
            </a:r>
            <a:endParaRPr/>
          </a:p>
          <a:p>
            <a:pPr indent="0" lvl="0" marL="0" marR="0" rtl="0" algn="l">
              <a:lnSpc>
                <a:spcPct val="110003"/>
              </a:lnSpc>
              <a:spcBef>
                <a:spcPts val="0"/>
              </a:spcBef>
              <a:spcAft>
                <a:spcPts val="0"/>
              </a:spcAft>
              <a:buNone/>
            </a:pPr>
            <a:r>
              <a:t/>
            </a:r>
            <a:endParaRPr sz="2799" u="none" strike="noStrike">
              <a:solidFill>
                <a:srgbClr val="FFFFFF"/>
              </a:solidFill>
              <a:latin typeface="Open Sans"/>
              <a:ea typeface="Open Sans"/>
              <a:cs typeface="Open Sans"/>
              <a:sym typeface="Open Sans"/>
            </a:endParaRPr>
          </a:p>
          <a:p>
            <a:pPr indent="0" lvl="0" marL="0" marR="0" rtl="0" algn="l">
              <a:lnSpc>
                <a:spcPct val="110003"/>
              </a:lnSpc>
              <a:spcBef>
                <a:spcPts val="0"/>
              </a:spcBef>
              <a:spcAft>
                <a:spcPts val="0"/>
              </a:spcAft>
              <a:buNone/>
            </a:pPr>
            <a:r>
              <a:rPr lang="en-US" sz="2799" u="none" strike="noStrike">
                <a:solidFill>
                  <a:srgbClr val="FFFFFF"/>
                </a:solidFill>
                <a:latin typeface="Open Sans"/>
                <a:ea typeface="Open Sans"/>
                <a:cs typeface="Open Sans"/>
                <a:sym typeface="Open Sans"/>
              </a:rPr>
              <a:t>It  has both information for support professionals and tools that can be helpful for the people they support.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grpSp>
        <p:nvGrpSpPr>
          <p:cNvPr id="437" name="Google Shape;437;p18"/>
          <p:cNvGrpSpPr/>
          <p:nvPr/>
        </p:nvGrpSpPr>
        <p:grpSpPr>
          <a:xfrm>
            <a:off x="6526858" y="-244115"/>
            <a:ext cx="12490174" cy="10531115"/>
            <a:chOff x="0" y="-38100"/>
            <a:chExt cx="1949389" cy="1643631"/>
          </a:xfrm>
        </p:grpSpPr>
        <p:sp>
          <p:nvSpPr>
            <p:cNvPr id="438" name="Google Shape;438;p18"/>
            <p:cNvSpPr/>
            <p:nvPr/>
          </p:nvSpPr>
          <p:spPr>
            <a:xfrm>
              <a:off x="0" y="0"/>
              <a:ext cx="1949389" cy="1605531"/>
            </a:xfrm>
            <a:custGeom>
              <a:rect b="b" l="l" r="r" t="t"/>
              <a:pathLst>
                <a:path extrusionOk="0" h="1605531" w="1949389">
                  <a:moveTo>
                    <a:pt x="0" y="0"/>
                  </a:moveTo>
                  <a:lnTo>
                    <a:pt x="1949389" y="0"/>
                  </a:lnTo>
                  <a:lnTo>
                    <a:pt x="1949389" y="1605531"/>
                  </a:lnTo>
                  <a:lnTo>
                    <a:pt x="0" y="1605531"/>
                  </a:lnTo>
                  <a:close/>
                </a:path>
              </a:pathLst>
            </a:custGeom>
            <a:solidFill>
              <a:srgbClr val="4EAC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9" name="Google Shape;439;p18"/>
            <p:cNvSpPr txBox="1"/>
            <p:nvPr/>
          </p:nvSpPr>
          <p:spPr>
            <a:xfrm>
              <a:off x="0" y="-38100"/>
              <a:ext cx="1949389" cy="16436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0" name="Google Shape;440;p18"/>
          <p:cNvSpPr/>
          <p:nvPr/>
        </p:nvSpPr>
        <p:spPr>
          <a:xfrm>
            <a:off x="0" y="-2368838"/>
            <a:ext cx="14263950" cy="14263950"/>
          </a:xfrm>
          <a:custGeom>
            <a:rect b="b" l="l" r="r" t="t"/>
            <a:pathLst>
              <a:path extrusionOk="0" h="14263950" w="14263950">
                <a:moveTo>
                  <a:pt x="0" y="0"/>
                </a:moveTo>
                <a:lnTo>
                  <a:pt x="14263950" y="0"/>
                </a:lnTo>
                <a:lnTo>
                  <a:pt x="14263950" y="14263950"/>
                </a:lnTo>
                <a:lnTo>
                  <a:pt x="0" y="14263950"/>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18"/>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2" name="Google Shape;442;p18"/>
          <p:cNvSpPr/>
          <p:nvPr/>
        </p:nvSpPr>
        <p:spPr>
          <a:xfrm rot="5400000">
            <a:off x="-552428" y="6596784"/>
            <a:ext cx="4242643" cy="3137788"/>
          </a:xfrm>
          <a:custGeom>
            <a:rect b="b" l="l" r="r" t="t"/>
            <a:pathLst>
              <a:path extrusionOk="0" h="3137788" w="4242643">
                <a:moveTo>
                  <a:pt x="0" y="0"/>
                </a:moveTo>
                <a:lnTo>
                  <a:pt x="4242644" y="0"/>
                </a:lnTo>
                <a:lnTo>
                  <a:pt x="4242644"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18"/>
          <p:cNvSpPr txBox="1"/>
          <p:nvPr/>
        </p:nvSpPr>
        <p:spPr>
          <a:xfrm>
            <a:off x="7131975" y="528638"/>
            <a:ext cx="9522844" cy="2284831"/>
          </a:xfrm>
          <a:prstGeom prst="rect">
            <a:avLst/>
          </a:prstGeom>
          <a:noFill/>
          <a:ln>
            <a:noFill/>
          </a:ln>
        </p:spPr>
        <p:txBody>
          <a:bodyPr anchorCtr="0" anchor="t" bIns="0" lIns="0" spcFirstLastPara="1" rIns="0" wrap="square" tIns="0">
            <a:spAutoFit/>
          </a:bodyPr>
          <a:lstStyle/>
          <a:p>
            <a:pPr indent="0" lvl="0" marL="0" marR="0" rtl="0" algn="l">
              <a:lnSpc>
                <a:spcPct val="110025"/>
              </a:lnSpc>
              <a:spcBef>
                <a:spcPts val="0"/>
              </a:spcBef>
              <a:spcAft>
                <a:spcPts val="0"/>
              </a:spcAft>
              <a:buNone/>
            </a:pPr>
            <a:r>
              <a:rPr b="1" lang="en-US" sz="8120">
                <a:solidFill>
                  <a:srgbClr val="FEFEFE"/>
                </a:solidFill>
                <a:latin typeface="Open Sans"/>
                <a:ea typeface="Open Sans"/>
                <a:cs typeface="Open Sans"/>
                <a:sym typeface="Open Sans"/>
              </a:rPr>
              <a:t>What is Alternate Level of Care? </a:t>
            </a:r>
            <a:endParaRPr/>
          </a:p>
        </p:txBody>
      </p:sp>
      <p:sp>
        <p:nvSpPr>
          <p:cNvPr id="444" name="Google Shape;444;p18"/>
          <p:cNvSpPr/>
          <p:nvPr/>
        </p:nvSpPr>
        <p:spPr>
          <a:xfrm>
            <a:off x="6258669" y="3309499"/>
            <a:ext cx="2343771" cy="1834001"/>
          </a:xfrm>
          <a:custGeom>
            <a:rect b="b" l="l" r="r" t="t"/>
            <a:pathLst>
              <a:path extrusionOk="0" h="1834001" w="2343771">
                <a:moveTo>
                  <a:pt x="0" y="0"/>
                </a:moveTo>
                <a:lnTo>
                  <a:pt x="2343771" y="0"/>
                </a:lnTo>
                <a:lnTo>
                  <a:pt x="2343771" y="1834001"/>
                </a:lnTo>
                <a:lnTo>
                  <a:pt x="0" y="1834001"/>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45" name="Google Shape;445;p18"/>
          <p:cNvGrpSpPr/>
          <p:nvPr/>
        </p:nvGrpSpPr>
        <p:grpSpPr>
          <a:xfrm>
            <a:off x="1028700" y="1637715"/>
            <a:ext cx="4657282" cy="6942309"/>
            <a:chOff x="0" y="0"/>
            <a:chExt cx="3662687" cy="5459730"/>
          </a:xfrm>
        </p:grpSpPr>
        <p:sp>
          <p:nvSpPr>
            <p:cNvPr id="446" name="Google Shape;446;p18"/>
            <p:cNvSpPr/>
            <p:nvPr/>
          </p:nvSpPr>
          <p:spPr>
            <a:xfrm>
              <a:off x="31750" y="31750"/>
              <a:ext cx="3600450" cy="5396230"/>
            </a:xfrm>
            <a:custGeom>
              <a:rect b="b" l="l" r="r" t="t"/>
              <a:pathLst>
                <a:path extrusionOk="0" h="5396230" w="3600450">
                  <a:moveTo>
                    <a:pt x="3600450" y="5036820"/>
                  </a:moveTo>
                  <a:cubicBezTo>
                    <a:pt x="3600450" y="5236210"/>
                    <a:pt x="3439160" y="5396230"/>
                    <a:pt x="3241040" y="5396230"/>
                  </a:cubicBezTo>
                  <a:lnTo>
                    <a:pt x="359410" y="5396230"/>
                  </a:lnTo>
                  <a:cubicBezTo>
                    <a:pt x="160020" y="5396230"/>
                    <a:pt x="0" y="5234940"/>
                    <a:pt x="0" y="5036820"/>
                  </a:cubicBezTo>
                  <a:lnTo>
                    <a:pt x="0" y="359410"/>
                  </a:lnTo>
                  <a:cubicBezTo>
                    <a:pt x="0" y="160020"/>
                    <a:pt x="161290" y="0"/>
                    <a:pt x="359410" y="0"/>
                  </a:cubicBezTo>
                  <a:lnTo>
                    <a:pt x="3239770" y="0"/>
                  </a:lnTo>
                  <a:cubicBezTo>
                    <a:pt x="3439160" y="0"/>
                    <a:pt x="3599180" y="161290"/>
                    <a:pt x="3599180" y="359410"/>
                  </a:cubicBezTo>
                  <a:lnTo>
                    <a:pt x="3600450" y="5036820"/>
                  </a:lnTo>
                  <a:close/>
                </a:path>
              </a:pathLst>
            </a:custGeom>
            <a:blipFill rotWithShape="1">
              <a:blip r:embed="rId4">
                <a:alphaModFix/>
              </a:blip>
              <a:stretch>
                <a:fillRect b="0" l="-45767" r="-45767"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7" name="Google Shape;447;p18"/>
            <p:cNvSpPr/>
            <p:nvPr/>
          </p:nvSpPr>
          <p:spPr>
            <a:xfrm>
              <a:off x="0" y="0"/>
              <a:ext cx="3662687" cy="5459730"/>
            </a:xfrm>
            <a:custGeom>
              <a:rect b="b" l="l" r="r" t="t"/>
              <a:pathLst>
                <a:path extrusionOk="0" h="5459730" w="3662687">
                  <a:moveTo>
                    <a:pt x="3271520" y="5459730"/>
                  </a:moveTo>
                  <a:lnTo>
                    <a:pt x="391160" y="5459730"/>
                  </a:lnTo>
                  <a:cubicBezTo>
                    <a:pt x="175260" y="5459730"/>
                    <a:pt x="0" y="5284470"/>
                    <a:pt x="0" y="5068570"/>
                  </a:cubicBezTo>
                  <a:lnTo>
                    <a:pt x="0" y="391160"/>
                  </a:lnTo>
                  <a:cubicBezTo>
                    <a:pt x="0" y="175260"/>
                    <a:pt x="175260" y="0"/>
                    <a:pt x="391160" y="0"/>
                  </a:cubicBezTo>
                  <a:lnTo>
                    <a:pt x="3271520" y="0"/>
                  </a:lnTo>
                  <a:cubicBezTo>
                    <a:pt x="3487420" y="0"/>
                    <a:pt x="3662680" y="175260"/>
                    <a:pt x="3662680" y="391160"/>
                  </a:cubicBezTo>
                  <a:lnTo>
                    <a:pt x="3662680" y="5067300"/>
                  </a:lnTo>
                  <a:cubicBezTo>
                    <a:pt x="3663950" y="5284470"/>
                    <a:pt x="3487420" y="5459730"/>
                    <a:pt x="3271520" y="5459730"/>
                  </a:cubicBezTo>
                  <a:close/>
                  <a:moveTo>
                    <a:pt x="391160" y="63500"/>
                  </a:moveTo>
                  <a:cubicBezTo>
                    <a:pt x="210820" y="63500"/>
                    <a:pt x="63500" y="210820"/>
                    <a:pt x="63500" y="391160"/>
                  </a:cubicBezTo>
                  <a:lnTo>
                    <a:pt x="63500" y="5067300"/>
                  </a:lnTo>
                  <a:cubicBezTo>
                    <a:pt x="63500" y="5248910"/>
                    <a:pt x="210820" y="5394960"/>
                    <a:pt x="391160" y="5394960"/>
                  </a:cubicBezTo>
                  <a:lnTo>
                    <a:pt x="3271520" y="5394960"/>
                  </a:lnTo>
                  <a:cubicBezTo>
                    <a:pt x="3453130" y="5394960"/>
                    <a:pt x="3599180" y="5247640"/>
                    <a:pt x="3599180" y="5067300"/>
                  </a:cubicBezTo>
                  <a:lnTo>
                    <a:pt x="3599180" y="391160"/>
                  </a:lnTo>
                  <a:cubicBezTo>
                    <a:pt x="3599180" y="209550"/>
                    <a:pt x="3451860" y="63500"/>
                    <a:pt x="3271520" y="63500"/>
                  </a:cubicBezTo>
                  <a:lnTo>
                    <a:pt x="391160" y="63500"/>
                  </a:lnTo>
                  <a:close/>
                </a:path>
              </a:pathLst>
            </a:custGeom>
            <a:solidFill>
              <a:srgbClr val="D8826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8" name="Google Shape;448;p18"/>
          <p:cNvSpPr txBox="1"/>
          <p:nvPr/>
        </p:nvSpPr>
        <p:spPr>
          <a:xfrm>
            <a:off x="7880527" y="4883577"/>
            <a:ext cx="9378773" cy="4302760"/>
          </a:xfrm>
          <a:prstGeom prst="rect">
            <a:avLst/>
          </a:prstGeom>
          <a:noFill/>
          <a:ln>
            <a:noFill/>
          </a:ln>
        </p:spPr>
        <p:txBody>
          <a:bodyPr anchorCtr="0" anchor="t" bIns="0" lIns="0" spcFirstLastPara="1" rIns="0" wrap="square" tIns="0">
            <a:spAutoFit/>
          </a:bodyPr>
          <a:lstStyle/>
          <a:p>
            <a:pPr indent="0" lvl="0" marL="0" marR="0" rtl="0" algn="l">
              <a:lnSpc>
                <a:spcPct val="110003"/>
              </a:lnSpc>
              <a:spcBef>
                <a:spcPts val="0"/>
              </a:spcBef>
              <a:spcAft>
                <a:spcPts val="0"/>
              </a:spcAft>
              <a:buNone/>
            </a:pPr>
            <a:r>
              <a:rPr lang="en-US" sz="2799">
                <a:solidFill>
                  <a:srgbClr val="FEFEFE"/>
                </a:solidFill>
                <a:latin typeface="Open Sans"/>
                <a:ea typeface="Open Sans"/>
                <a:cs typeface="Open Sans"/>
                <a:sym typeface="Open Sans"/>
              </a:rPr>
              <a:t>Alternate Level of Care (ALC) is a designation for hospital patients who no longer require acute, intensive care but remain in a hospital bed while waiting for a more appropriate setting.  </a:t>
            </a:r>
            <a:endParaRPr/>
          </a:p>
          <a:p>
            <a:pPr indent="0" lvl="0" marL="0" marR="0" rtl="0" algn="l">
              <a:lnSpc>
                <a:spcPct val="110003"/>
              </a:lnSpc>
              <a:spcBef>
                <a:spcPts val="0"/>
              </a:spcBef>
              <a:spcAft>
                <a:spcPts val="0"/>
              </a:spcAft>
              <a:buNone/>
            </a:pPr>
            <a:r>
              <a:t/>
            </a:r>
            <a:endParaRPr sz="2799">
              <a:solidFill>
                <a:srgbClr val="FEFEFE"/>
              </a:solidFill>
              <a:latin typeface="Open Sans"/>
              <a:ea typeface="Open Sans"/>
              <a:cs typeface="Open Sans"/>
              <a:sym typeface="Open Sans"/>
            </a:endParaRPr>
          </a:p>
          <a:p>
            <a:pPr indent="0" lvl="0" marL="0" marR="0" rtl="0" algn="l">
              <a:lnSpc>
                <a:spcPct val="110003"/>
              </a:lnSpc>
              <a:spcBef>
                <a:spcPts val="0"/>
              </a:spcBef>
              <a:spcAft>
                <a:spcPts val="0"/>
              </a:spcAft>
              <a:buNone/>
            </a:pPr>
            <a:r>
              <a:rPr lang="en-US" sz="2799">
                <a:solidFill>
                  <a:srgbClr val="FEFEFE"/>
                </a:solidFill>
                <a:latin typeface="Open Sans"/>
                <a:ea typeface="Open Sans"/>
                <a:cs typeface="Open Sans"/>
                <a:sym typeface="Open Sans"/>
              </a:rPr>
              <a:t>Examples of ALC are:</a:t>
            </a:r>
            <a:endParaRPr/>
          </a:p>
          <a:p>
            <a:pPr indent="-302260" lvl="1" marL="604519" marR="0" rtl="0" algn="l">
              <a:lnSpc>
                <a:spcPct val="110003"/>
              </a:lnSpc>
              <a:spcBef>
                <a:spcPts val="0"/>
              </a:spcBef>
              <a:spcAft>
                <a:spcPts val="0"/>
              </a:spcAft>
              <a:buClr>
                <a:srgbClr val="FEFEFE"/>
              </a:buClr>
              <a:buSzPts val="2799"/>
              <a:buFont typeface="Arial"/>
              <a:buChar char="•"/>
            </a:pPr>
            <a:r>
              <a:rPr b="0" i="0" lang="en-US" sz="2799" u="none" cap="none" strike="noStrike">
                <a:solidFill>
                  <a:srgbClr val="FEFEFE"/>
                </a:solidFill>
                <a:latin typeface="Open Sans"/>
                <a:ea typeface="Open Sans"/>
                <a:cs typeface="Open Sans"/>
                <a:sym typeface="Open Sans"/>
              </a:rPr>
              <a:t>Long-term care home</a:t>
            </a:r>
            <a:endParaRPr/>
          </a:p>
          <a:p>
            <a:pPr indent="-302260" lvl="1" marL="604519" marR="0" rtl="0" algn="l">
              <a:lnSpc>
                <a:spcPct val="110003"/>
              </a:lnSpc>
              <a:spcBef>
                <a:spcPts val="0"/>
              </a:spcBef>
              <a:spcAft>
                <a:spcPts val="0"/>
              </a:spcAft>
              <a:buClr>
                <a:srgbClr val="FEFEFE"/>
              </a:buClr>
              <a:buSzPts val="2799"/>
              <a:buFont typeface="Arial"/>
              <a:buChar char="•"/>
            </a:pPr>
            <a:r>
              <a:rPr b="0" i="0" lang="en-US" sz="2799" u="none" cap="none" strike="noStrike">
                <a:solidFill>
                  <a:srgbClr val="FEFEFE"/>
                </a:solidFill>
                <a:latin typeface="Open Sans"/>
                <a:ea typeface="Open Sans"/>
                <a:cs typeface="Open Sans"/>
                <a:sym typeface="Open Sans"/>
              </a:rPr>
              <a:t>Rehabilitation facility</a:t>
            </a:r>
            <a:endParaRPr/>
          </a:p>
          <a:p>
            <a:pPr indent="-302260" lvl="1" marL="604519" marR="0" rtl="0" algn="l">
              <a:lnSpc>
                <a:spcPct val="110003"/>
              </a:lnSpc>
              <a:spcBef>
                <a:spcPts val="0"/>
              </a:spcBef>
              <a:spcAft>
                <a:spcPts val="0"/>
              </a:spcAft>
              <a:buClr>
                <a:srgbClr val="FEFEFE"/>
              </a:buClr>
              <a:buSzPts val="2799"/>
              <a:buFont typeface="Arial"/>
              <a:buChar char="•"/>
            </a:pPr>
            <a:r>
              <a:rPr b="0" i="0" lang="en-US" sz="2799" u="none" cap="none" strike="noStrike">
                <a:solidFill>
                  <a:srgbClr val="FEFEFE"/>
                </a:solidFill>
                <a:latin typeface="Open Sans"/>
                <a:ea typeface="Open Sans"/>
                <a:cs typeface="Open Sans"/>
                <a:sym typeface="Open Sans"/>
              </a:rPr>
              <a:t>Home care supports</a:t>
            </a:r>
            <a:endParaRPr/>
          </a:p>
          <a:p>
            <a:pPr indent="0" lvl="0" marL="0" marR="0" rtl="0" algn="l">
              <a:lnSpc>
                <a:spcPct val="110003"/>
              </a:lnSpc>
              <a:spcBef>
                <a:spcPts val="0"/>
              </a:spcBef>
              <a:spcAft>
                <a:spcPts val="0"/>
              </a:spcAft>
              <a:buNone/>
            </a:pPr>
            <a:r>
              <a:t/>
            </a:r>
            <a:endParaRPr sz="2799">
              <a:solidFill>
                <a:srgbClr val="FEFEFE"/>
              </a:solidFill>
              <a:latin typeface="Open Sans"/>
              <a:ea typeface="Open Sans"/>
              <a:cs typeface="Open Sans"/>
              <a:sym typeface="Open Sans"/>
            </a:endParaRPr>
          </a:p>
          <a:p>
            <a:pPr indent="0" lvl="0" marL="0" marR="0" rtl="0" algn="l">
              <a:lnSpc>
                <a:spcPct val="110003"/>
              </a:lnSpc>
              <a:spcBef>
                <a:spcPts val="0"/>
              </a:spcBef>
              <a:spcAft>
                <a:spcPts val="0"/>
              </a:spcAft>
              <a:buNone/>
            </a:pPr>
            <a:r>
              <a:rPr lang="en-US" sz="2799">
                <a:solidFill>
                  <a:srgbClr val="FEFEFE"/>
                </a:solidFill>
                <a:latin typeface="Open Sans"/>
                <a:ea typeface="Open Sans"/>
                <a:cs typeface="Open Sans"/>
                <a:sym typeface="Open Sans"/>
              </a:rPr>
              <a:t>It often signifies a delayed discharge.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19"/>
          <p:cNvSpPr/>
          <p:nvPr/>
        </p:nvSpPr>
        <p:spPr>
          <a:xfrm>
            <a:off x="17152782" y="9130888"/>
            <a:ext cx="1135218" cy="1156112"/>
          </a:xfrm>
          <a:custGeom>
            <a:rect b="b" l="l" r="r" t="t"/>
            <a:pathLst>
              <a:path extrusionOk="0" h="1156112" w="1135218">
                <a:moveTo>
                  <a:pt x="0" y="0"/>
                </a:moveTo>
                <a:lnTo>
                  <a:pt x="1135218" y="0"/>
                </a:lnTo>
                <a:lnTo>
                  <a:pt x="1135218" y="1156112"/>
                </a:lnTo>
                <a:lnTo>
                  <a:pt x="0" y="115611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p19"/>
          <p:cNvSpPr/>
          <p:nvPr/>
        </p:nvSpPr>
        <p:spPr>
          <a:xfrm>
            <a:off x="22643" y="0"/>
            <a:ext cx="18265357" cy="6689687"/>
          </a:xfrm>
          <a:custGeom>
            <a:rect b="b" l="l" r="r" t="t"/>
            <a:pathLst>
              <a:path extrusionOk="0" h="6689687" w="18265357">
                <a:moveTo>
                  <a:pt x="0" y="0"/>
                </a:moveTo>
                <a:lnTo>
                  <a:pt x="18265357" y="0"/>
                </a:lnTo>
                <a:lnTo>
                  <a:pt x="18265357" y="6689687"/>
                </a:lnTo>
                <a:lnTo>
                  <a:pt x="0" y="6689687"/>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55" name="Google Shape;455;p19"/>
          <p:cNvGrpSpPr/>
          <p:nvPr/>
        </p:nvGrpSpPr>
        <p:grpSpPr>
          <a:xfrm>
            <a:off x="4186471" y="6894322"/>
            <a:ext cx="9915056" cy="2996621"/>
            <a:chOff x="0" y="0"/>
            <a:chExt cx="13220076" cy="3995494"/>
          </a:xfrm>
        </p:grpSpPr>
        <p:sp>
          <p:nvSpPr>
            <p:cNvPr id="456" name="Google Shape;456;p19"/>
            <p:cNvSpPr/>
            <p:nvPr/>
          </p:nvSpPr>
          <p:spPr>
            <a:xfrm>
              <a:off x="0" y="603191"/>
              <a:ext cx="2789112" cy="2789112"/>
            </a:xfrm>
            <a:custGeom>
              <a:rect b="b" l="l" r="r" t="t"/>
              <a:pathLst>
                <a:path extrusionOk="0" h="2789112" w="2789112">
                  <a:moveTo>
                    <a:pt x="0" y="0"/>
                  </a:moveTo>
                  <a:lnTo>
                    <a:pt x="2789112" y="0"/>
                  </a:lnTo>
                  <a:lnTo>
                    <a:pt x="2789112" y="2789112"/>
                  </a:lnTo>
                  <a:lnTo>
                    <a:pt x="0" y="2789112"/>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7" name="Google Shape;457;p19"/>
            <p:cNvSpPr/>
            <p:nvPr/>
          </p:nvSpPr>
          <p:spPr>
            <a:xfrm>
              <a:off x="9854175" y="0"/>
              <a:ext cx="3365901" cy="3995494"/>
            </a:xfrm>
            <a:custGeom>
              <a:rect b="b" l="l" r="r" t="t"/>
              <a:pathLst>
                <a:path extrusionOk="0" h="3995494" w="3365901">
                  <a:moveTo>
                    <a:pt x="0" y="0"/>
                  </a:moveTo>
                  <a:lnTo>
                    <a:pt x="3365902" y="0"/>
                  </a:lnTo>
                  <a:lnTo>
                    <a:pt x="3365902" y="3995494"/>
                  </a:lnTo>
                  <a:lnTo>
                    <a:pt x="0" y="399549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19"/>
            <p:cNvSpPr/>
            <p:nvPr/>
          </p:nvSpPr>
          <p:spPr>
            <a:xfrm>
              <a:off x="4616575" y="181430"/>
              <a:ext cx="3410136" cy="3632635"/>
            </a:xfrm>
            <a:custGeom>
              <a:rect b="b" l="l" r="r" t="t"/>
              <a:pathLst>
                <a:path extrusionOk="0" h="3632635" w="3410136">
                  <a:moveTo>
                    <a:pt x="0" y="0"/>
                  </a:moveTo>
                  <a:lnTo>
                    <a:pt x="3410137" y="0"/>
                  </a:lnTo>
                  <a:lnTo>
                    <a:pt x="3410137" y="3632635"/>
                  </a:lnTo>
                  <a:lnTo>
                    <a:pt x="0" y="363263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59" name="Google Shape;459;p19"/>
          <p:cNvSpPr txBox="1"/>
          <p:nvPr/>
        </p:nvSpPr>
        <p:spPr>
          <a:xfrm>
            <a:off x="1009936" y="1760100"/>
            <a:ext cx="16268129" cy="25031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7200">
                <a:solidFill>
                  <a:srgbClr val="000000"/>
                </a:solidFill>
                <a:latin typeface="Open Sans"/>
                <a:ea typeface="Open Sans"/>
                <a:cs typeface="Open Sans"/>
                <a:sym typeface="Open Sans"/>
              </a:rPr>
              <a:t>Complexity of Co-occurring Conditions and Relevant Impact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101" name="Shape 101"/>
        <p:cNvGrpSpPr/>
        <p:nvPr/>
      </p:nvGrpSpPr>
      <p:grpSpPr>
        <a:xfrm>
          <a:off x="0" y="0"/>
          <a:ext cx="0" cy="0"/>
          <a:chOff x="0" y="0"/>
          <a:chExt cx="0" cy="0"/>
        </a:xfrm>
      </p:grpSpPr>
      <p:sp>
        <p:nvSpPr>
          <p:cNvPr id="102" name="Google Shape;102;p2"/>
          <p:cNvSpPr/>
          <p:nvPr/>
        </p:nvSpPr>
        <p:spPr>
          <a:xfrm>
            <a:off x="3595670" y="2405968"/>
            <a:ext cx="4073204" cy="6109806"/>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3">
              <a:alphaModFix/>
            </a:blip>
            <a:stretch>
              <a:fillRect b="0" l="-10000" r="-1000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 name="Google Shape;103;p2"/>
          <p:cNvSpPr/>
          <p:nvPr/>
        </p:nvSpPr>
        <p:spPr>
          <a:xfrm>
            <a:off x="10029426" y="2471362"/>
            <a:ext cx="5862874" cy="6044412"/>
          </a:xfrm>
          <a:custGeom>
            <a:rect b="b" l="l" r="r" t="t"/>
            <a:pathLst>
              <a:path extrusionOk="0" h="9944392" w="9645722">
                <a:moveTo>
                  <a:pt x="0" y="9440543"/>
                </a:moveTo>
                <a:lnTo>
                  <a:pt x="0" y="503849"/>
                </a:lnTo>
                <a:cubicBezTo>
                  <a:pt x="0" y="225406"/>
                  <a:pt x="327955" y="0"/>
                  <a:pt x="733075" y="0"/>
                </a:cubicBezTo>
                <a:lnTo>
                  <a:pt x="8912647" y="0"/>
                </a:lnTo>
                <a:cubicBezTo>
                  <a:pt x="9317767" y="0"/>
                  <a:pt x="9645722" y="226732"/>
                  <a:pt x="9645722" y="503849"/>
                </a:cubicBezTo>
                <a:lnTo>
                  <a:pt x="9645722" y="9440543"/>
                </a:lnTo>
                <a:cubicBezTo>
                  <a:pt x="9645722" y="9718986"/>
                  <a:pt x="9317767" y="9944392"/>
                  <a:pt x="8912647" y="9944392"/>
                </a:cubicBezTo>
                <a:lnTo>
                  <a:pt x="733075" y="9944392"/>
                </a:lnTo>
                <a:cubicBezTo>
                  <a:pt x="329884" y="9944392"/>
                  <a:pt x="0" y="9718986"/>
                  <a:pt x="0" y="9440543"/>
                </a:cubicBezTo>
                <a:close/>
              </a:path>
            </a:pathLst>
          </a:custGeom>
          <a:blipFill rotWithShape="1">
            <a:blip r:embed="rId4">
              <a:alphaModFix/>
            </a:blip>
            <a:stretch>
              <a:fillRect b="0" l="-1549" r="-154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 name="Google Shape;104;p2"/>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2"/>
          <p:cNvSpPr/>
          <p:nvPr/>
        </p:nvSpPr>
        <p:spPr>
          <a:xfrm rot="5400000">
            <a:off x="-4629015" y="3928348"/>
            <a:ext cx="10287000" cy="2430304"/>
          </a:xfrm>
          <a:custGeom>
            <a:rect b="b" l="l" r="r" t="t"/>
            <a:pathLst>
              <a:path extrusionOk="0" h="2430304" w="10287000">
                <a:moveTo>
                  <a:pt x="0" y="0"/>
                </a:moveTo>
                <a:lnTo>
                  <a:pt x="10287000" y="0"/>
                </a:lnTo>
                <a:lnTo>
                  <a:pt x="10287000" y="2430304"/>
                </a:lnTo>
                <a:lnTo>
                  <a:pt x="0" y="2430304"/>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 name="Google Shape;106;p2"/>
          <p:cNvSpPr/>
          <p:nvPr/>
        </p:nvSpPr>
        <p:spPr>
          <a:xfrm>
            <a:off x="1909674" y="1690672"/>
            <a:ext cx="14468652" cy="126601"/>
          </a:xfrm>
          <a:custGeom>
            <a:rect b="b" l="l" r="r" t="t"/>
            <a:pathLst>
              <a:path extrusionOk="0" h="126601" w="14468652">
                <a:moveTo>
                  <a:pt x="0" y="0"/>
                </a:moveTo>
                <a:lnTo>
                  <a:pt x="14468652" y="0"/>
                </a:lnTo>
                <a:lnTo>
                  <a:pt x="14468652" y="126601"/>
                </a:lnTo>
                <a:lnTo>
                  <a:pt x="0" y="126601"/>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2"/>
          <p:cNvSpPr/>
          <p:nvPr/>
        </p:nvSpPr>
        <p:spPr>
          <a:xfrm rot="5400000">
            <a:off x="-3872590" y="3932034"/>
            <a:ext cx="10287000" cy="2430305"/>
          </a:xfrm>
          <a:custGeom>
            <a:rect b="b" l="l" r="r" t="t"/>
            <a:pathLst>
              <a:path extrusionOk="0" h="3124676" w="10287000">
                <a:moveTo>
                  <a:pt x="0" y="0"/>
                </a:moveTo>
                <a:lnTo>
                  <a:pt x="10287000" y="0"/>
                </a:lnTo>
                <a:lnTo>
                  <a:pt x="10287000" y="3124676"/>
                </a:lnTo>
                <a:lnTo>
                  <a:pt x="0" y="3124676"/>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2"/>
          <p:cNvSpPr/>
          <p:nvPr/>
        </p:nvSpPr>
        <p:spPr>
          <a:xfrm rot="5400000">
            <a:off x="-4208776" y="4268219"/>
            <a:ext cx="10287000" cy="1757934"/>
          </a:xfrm>
          <a:custGeom>
            <a:rect b="b" l="l" r="r" t="t"/>
            <a:pathLst>
              <a:path extrusionOk="0" h="2430304" w="10287000">
                <a:moveTo>
                  <a:pt x="0" y="0"/>
                </a:moveTo>
                <a:lnTo>
                  <a:pt x="10287000" y="0"/>
                </a:lnTo>
                <a:lnTo>
                  <a:pt x="10287000" y="2430304"/>
                </a:lnTo>
                <a:lnTo>
                  <a:pt x="0" y="2430304"/>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2"/>
          <p:cNvSpPr txBox="1"/>
          <p:nvPr/>
        </p:nvSpPr>
        <p:spPr>
          <a:xfrm>
            <a:off x="2365982" y="321622"/>
            <a:ext cx="11231097" cy="10668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lang="en-US" sz="7499">
                <a:solidFill>
                  <a:srgbClr val="FEFEFE"/>
                </a:solidFill>
                <a:latin typeface="Open Sans"/>
                <a:ea typeface="Open Sans"/>
                <a:cs typeface="Open Sans"/>
                <a:sym typeface="Open Sans"/>
              </a:rPr>
              <a:t>Meet the Presenters</a:t>
            </a:r>
            <a:endParaRPr/>
          </a:p>
        </p:txBody>
      </p:sp>
      <p:sp>
        <p:nvSpPr>
          <p:cNvPr id="110" name="Google Shape;110;p2"/>
          <p:cNvSpPr txBox="1"/>
          <p:nvPr/>
        </p:nvSpPr>
        <p:spPr>
          <a:xfrm>
            <a:off x="3883482" y="8943523"/>
            <a:ext cx="3497580" cy="788035"/>
          </a:xfrm>
          <a:prstGeom prst="rect">
            <a:avLst/>
          </a:prstGeom>
          <a:noFill/>
          <a:ln>
            <a:noFill/>
          </a:ln>
        </p:spPr>
        <p:txBody>
          <a:bodyPr anchorCtr="0" anchor="t" bIns="0" lIns="0" spcFirstLastPara="1" rIns="0" wrap="square" tIns="0">
            <a:spAutoFit/>
          </a:bodyPr>
          <a:lstStyle/>
          <a:p>
            <a:pPr indent="0" lvl="0" marL="0" marR="0" rtl="0" algn="ctr">
              <a:lnSpc>
                <a:spcPct val="110003"/>
              </a:lnSpc>
              <a:spcBef>
                <a:spcPts val="0"/>
              </a:spcBef>
              <a:spcAft>
                <a:spcPts val="0"/>
              </a:spcAft>
              <a:buNone/>
            </a:pPr>
            <a:r>
              <a:rPr b="1" lang="en-US" sz="2799">
                <a:solidFill>
                  <a:srgbClr val="FFFFFF"/>
                </a:solidFill>
                <a:latin typeface="Open Sans"/>
                <a:ea typeface="Open Sans"/>
                <a:cs typeface="Open Sans"/>
                <a:sym typeface="Open Sans"/>
              </a:rPr>
              <a:t>Whitney Faragher, B.A., RPN </a:t>
            </a:r>
            <a:endParaRPr/>
          </a:p>
        </p:txBody>
      </p:sp>
      <p:sp>
        <p:nvSpPr>
          <p:cNvPr id="111" name="Google Shape;111;p2"/>
          <p:cNvSpPr txBox="1"/>
          <p:nvPr/>
        </p:nvSpPr>
        <p:spPr>
          <a:xfrm>
            <a:off x="10909512" y="8943523"/>
            <a:ext cx="3497580" cy="397510"/>
          </a:xfrm>
          <a:prstGeom prst="rect">
            <a:avLst/>
          </a:prstGeom>
          <a:noFill/>
          <a:ln>
            <a:noFill/>
          </a:ln>
        </p:spPr>
        <p:txBody>
          <a:bodyPr anchorCtr="0" anchor="t" bIns="0" lIns="0" spcFirstLastPara="1" rIns="0" wrap="square" tIns="0">
            <a:spAutoFit/>
          </a:bodyPr>
          <a:lstStyle/>
          <a:p>
            <a:pPr indent="0" lvl="0" marL="0" marR="0" rtl="0" algn="ctr">
              <a:lnSpc>
                <a:spcPct val="110003"/>
              </a:lnSpc>
              <a:spcBef>
                <a:spcPts val="0"/>
              </a:spcBef>
              <a:spcAft>
                <a:spcPts val="0"/>
              </a:spcAft>
              <a:buNone/>
            </a:pPr>
            <a:r>
              <a:rPr b="1" lang="en-US" sz="2799">
                <a:solidFill>
                  <a:srgbClr val="FFFFFF"/>
                </a:solidFill>
                <a:latin typeface="Open Sans"/>
                <a:ea typeface="Open Sans"/>
                <a:cs typeface="Open Sans"/>
                <a:sym typeface="Open Sans"/>
              </a:rPr>
              <a:t>Felicia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467" name="Shape 467"/>
        <p:cNvGrpSpPr/>
        <p:nvPr/>
      </p:nvGrpSpPr>
      <p:grpSpPr>
        <a:xfrm>
          <a:off x="0" y="0"/>
          <a:ext cx="0" cy="0"/>
          <a:chOff x="0" y="0"/>
          <a:chExt cx="0" cy="0"/>
        </a:xfrm>
      </p:grpSpPr>
      <p:grpSp>
        <p:nvGrpSpPr>
          <p:cNvPr id="468" name="Google Shape;468;p20"/>
          <p:cNvGrpSpPr/>
          <p:nvPr/>
        </p:nvGrpSpPr>
        <p:grpSpPr>
          <a:xfrm>
            <a:off x="17817" y="-244115"/>
            <a:ext cx="18288000" cy="3102966"/>
            <a:chOff x="0" y="-38100"/>
            <a:chExt cx="2854277" cy="484292"/>
          </a:xfrm>
        </p:grpSpPr>
        <p:sp>
          <p:nvSpPr>
            <p:cNvPr id="469" name="Google Shape;469;p20"/>
            <p:cNvSpPr/>
            <p:nvPr/>
          </p:nvSpPr>
          <p:spPr>
            <a:xfrm>
              <a:off x="0" y="0"/>
              <a:ext cx="2854277" cy="446192"/>
            </a:xfrm>
            <a:custGeom>
              <a:rect b="b" l="l" r="r" t="t"/>
              <a:pathLst>
                <a:path extrusionOk="0" h="446192" w="2854277">
                  <a:moveTo>
                    <a:pt x="0" y="0"/>
                  </a:moveTo>
                  <a:lnTo>
                    <a:pt x="2854277" y="0"/>
                  </a:lnTo>
                  <a:lnTo>
                    <a:pt x="2854277" y="446192"/>
                  </a:lnTo>
                  <a:lnTo>
                    <a:pt x="0" y="446192"/>
                  </a:lnTo>
                  <a:close/>
                </a:path>
              </a:pathLst>
            </a:custGeom>
            <a:solidFill>
              <a:srgbClr val="A6A6A6">
                <a:alpha val="3294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0" name="Google Shape;470;p20"/>
            <p:cNvSpPr txBox="1"/>
            <p:nvPr/>
          </p:nvSpPr>
          <p:spPr>
            <a:xfrm>
              <a:off x="0" y="-38100"/>
              <a:ext cx="2854277" cy="48429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71" name="Google Shape;471;p20"/>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72" name="Google Shape;472;p20"/>
          <p:cNvGrpSpPr/>
          <p:nvPr/>
        </p:nvGrpSpPr>
        <p:grpSpPr>
          <a:xfrm>
            <a:off x="9543650" y="4308254"/>
            <a:ext cx="7876307" cy="3055778"/>
            <a:chOff x="0" y="-38100"/>
            <a:chExt cx="1229285" cy="476927"/>
          </a:xfrm>
        </p:grpSpPr>
        <p:sp>
          <p:nvSpPr>
            <p:cNvPr id="473" name="Google Shape;473;p20"/>
            <p:cNvSpPr/>
            <p:nvPr/>
          </p:nvSpPr>
          <p:spPr>
            <a:xfrm>
              <a:off x="0" y="0"/>
              <a:ext cx="1229285" cy="438827"/>
            </a:xfrm>
            <a:custGeom>
              <a:rect b="b" l="l" r="r" t="t"/>
              <a:pathLst>
                <a:path extrusionOk="0" h="438827" w="1229285">
                  <a:moveTo>
                    <a:pt x="27522" y="0"/>
                  </a:moveTo>
                  <a:lnTo>
                    <a:pt x="1201763" y="0"/>
                  </a:lnTo>
                  <a:cubicBezTo>
                    <a:pt x="1216963" y="0"/>
                    <a:pt x="1229285" y="12322"/>
                    <a:pt x="1229285" y="27522"/>
                  </a:cubicBezTo>
                  <a:lnTo>
                    <a:pt x="1229285" y="411305"/>
                  </a:lnTo>
                  <a:cubicBezTo>
                    <a:pt x="1229285" y="426505"/>
                    <a:pt x="1216963" y="438827"/>
                    <a:pt x="1201763" y="438827"/>
                  </a:cubicBezTo>
                  <a:lnTo>
                    <a:pt x="27522" y="438827"/>
                  </a:lnTo>
                  <a:cubicBezTo>
                    <a:pt x="12322" y="438827"/>
                    <a:pt x="0" y="426505"/>
                    <a:pt x="0" y="411305"/>
                  </a:cubicBezTo>
                  <a:lnTo>
                    <a:pt x="0" y="27522"/>
                  </a:lnTo>
                  <a:cubicBezTo>
                    <a:pt x="0" y="12322"/>
                    <a:pt x="12322" y="0"/>
                    <a:pt x="27522" y="0"/>
                  </a:cubicBezTo>
                  <a:close/>
                </a:path>
              </a:pathLst>
            </a:custGeom>
            <a:solidFill>
              <a:srgbClr val="FFFFFF">
                <a:alpha val="47843"/>
              </a:srgbClr>
            </a:solidFill>
            <a:ln cap="rnd" cmpd="sng" w="38100">
              <a:solidFill>
                <a:srgbClr val="000000">
                  <a:alpha val="47843"/>
                </a:srgb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4" name="Google Shape;474;p20"/>
            <p:cNvSpPr txBox="1"/>
            <p:nvPr/>
          </p:nvSpPr>
          <p:spPr>
            <a:xfrm>
              <a:off x="0" y="-38100"/>
              <a:ext cx="1229285" cy="47692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75" name="Google Shape;475;p20"/>
          <p:cNvSpPr/>
          <p:nvPr/>
        </p:nvSpPr>
        <p:spPr>
          <a:xfrm rot="-5400000">
            <a:off x="14634652" y="552428"/>
            <a:ext cx="4242643" cy="3137788"/>
          </a:xfrm>
          <a:custGeom>
            <a:rect b="b" l="l" r="r" t="t"/>
            <a:pathLst>
              <a:path extrusionOk="0" h="3137788" w="4242643">
                <a:moveTo>
                  <a:pt x="0" y="0"/>
                </a:moveTo>
                <a:lnTo>
                  <a:pt x="4242643" y="0"/>
                </a:lnTo>
                <a:lnTo>
                  <a:pt x="4242643"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6" name="Google Shape;476;p20"/>
          <p:cNvSpPr/>
          <p:nvPr/>
        </p:nvSpPr>
        <p:spPr>
          <a:xfrm rot="10800000">
            <a:off x="8066431" y="4174938"/>
            <a:ext cx="1309888" cy="3566527"/>
          </a:xfrm>
          <a:custGeom>
            <a:rect b="b" l="l" r="r" t="t"/>
            <a:pathLst>
              <a:path extrusionOk="0" h="3566527" w="1309888">
                <a:moveTo>
                  <a:pt x="0" y="0"/>
                </a:moveTo>
                <a:lnTo>
                  <a:pt x="1309888" y="0"/>
                </a:lnTo>
                <a:lnTo>
                  <a:pt x="1309888" y="3566526"/>
                </a:lnTo>
                <a:lnTo>
                  <a:pt x="0" y="3566526"/>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7" name="Google Shape;477;p20"/>
          <p:cNvSpPr txBox="1"/>
          <p:nvPr/>
        </p:nvSpPr>
        <p:spPr>
          <a:xfrm>
            <a:off x="468179" y="53192"/>
            <a:ext cx="16287794" cy="2600326"/>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1" lang="en-US" sz="7499">
                <a:solidFill>
                  <a:srgbClr val="FFFFFF"/>
                </a:solidFill>
                <a:latin typeface="Open Sans"/>
                <a:ea typeface="Open Sans"/>
                <a:cs typeface="Open Sans"/>
                <a:sym typeface="Open Sans"/>
              </a:rPr>
              <a:t>People with </a:t>
            </a:r>
            <a:endParaRPr/>
          </a:p>
          <a:p>
            <a:pPr indent="0" lvl="0" marL="0" marR="0" rtl="0" algn="l">
              <a:lnSpc>
                <a:spcPct val="140005"/>
              </a:lnSpc>
              <a:spcBef>
                <a:spcPts val="0"/>
              </a:spcBef>
              <a:spcAft>
                <a:spcPts val="0"/>
              </a:spcAft>
              <a:buNone/>
            </a:pPr>
            <a:r>
              <a:rPr b="1" lang="en-US" sz="7499">
                <a:solidFill>
                  <a:srgbClr val="FFFFFF"/>
                </a:solidFill>
                <a:latin typeface="Open Sans"/>
                <a:ea typeface="Open Sans"/>
                <a:cs typeface="Open Sans"/>
                <a:sym typeface="Open Sans"/>
              </a:rPr>
              <a:t>Developmental Disabilities are:</a:t>
            </a:r>
            <a:endParaRPr/>
          </a:p>
        </p:txBody>
      </p:sp>
      <p:sp>
        <p:nvSpPr>
          <p:cNvPr id="478" name="Google Shape;478;p20"/>
          <p:cNvSpPr txBox="1"/>
          <p:nvPr/>
        </p:nvSpPr>
        <p:spPr>
          <a:xfrm>
            <a:off x="9547769" y="5308596"/>
            <a:ext cx="7876307" cy="97663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lang="en-US" sz="2799">
                <a:solidFill>
                  <a:srgbClr val="67395C"/>
                </a:solidFill>
                <a:latin typeface="Arial"/>
                <a:ea typeface="Arial"/>
                <a:cs typeface="Arial"/>
                <a:sym typeface="Arial"/>
              </a:rPr>
              <a:t>Delayed discharge due to lack of supports and housing</a:t>
            </a:r>
            <a:endParaRPr/>
          </a:p>
        </p:txBody>
      </p:sp>
      <p:sp>
        <p:nvSpPr>
          <p:cNvPr id="479" name="Google Shape;479;p20"/>
          <p:cNvSpPr txBox="1"/>
          <p:nvPr/>
        </p:nvSpPr>
        <p:spPr>
          <a:xfrm>
            <a:off x="1831537" y="9534525"/>
            <a:ext cx="15512834" cy="752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i="1" lang="en-US" sz="2000">
                <a:solidFill>
                  <a:srgbClr val="FFFFFF"/>
                </a:solidFill>
                <a:latin typeface="Open Sans"/>
                <a:ea typeface="Open Sans"/>
                <a:cs typeface="Open Sans"/>
                <a:sym typeface="Open Sans"/>
              </a:rPr>
              <a:t>Ontario Ombudsman. (2025).  Lost in transition: Investigation into the inappropriate hospitalization of adults with developmental disabilities.  Toronto, ON: Ombudsman Ontario.</a:t>
            </a:r>
            <a:endParaRPr/>
          </a:p>
        </p:txBody>
      </p:sp>
      <p:grpSp>
        <p:nvGrpSpPr>
          <p:cNvPr id="480" name="Google Shape;480;p20"/>
          <p:cNvGrpSpPr/>
          <p:nvPr/>
        </p:nvGrpSpPr>
        <p:grpSpPr>
          <a:xfrm>
            <a:off x="1953854" y="3300536"/>
            <a:ext cx="5941066" cy="5071214"/>
            <a:chOff x="81" y="-325487"/>
            <a:chExt cx="7921421" cy="6761619"/>
          </a:xfrm>
        </p:grpSpPr>
        <p:grpSp>
          <p:nvGrpSpPr>
            <p:cNvPr id="481" name="Google Shape;481;p20"/>
            <p:cNvGrpSpPr/>
            <p:nvPr/>
          </p:nvGrpSpPr>
          <p:grpSpPr>
            <a:xfrm>
              <a:off x="81" y="-325487"/>
              <a:ext cx="7921421" cy="6761619"/>
              <a:chOff x="0" y="-38100"/>
              <a:chExt cx="927244" cy="791484"/>
            </a:xfrm>
          </p:grpSpPr>
          <p:sp>
            <p:nvSpPr>
              <p:cNvPr id="482" name="Google Shape;482;p20"/>
              <p:cNvSpPr/>
              <p:nvPr/>
            </p:nvSpPr>
            <p:spPr>
              <a:xfrm>
                <a:off x="0" y="0"/>
                <a:ext cx="927244" cy="753384"/>
              </a:xfrm>
              <a:custGeom>
                <a:rect b="b" l="l" r="r" t="t"/>
                <a:pathLst>
                  <a:path extrusionOk="0" h="753384" w="927244">
                    <a:moveTo>
                      <a:pt x="36487" y="0"/>
                    </a:moveTo>
                    <a:lnTo>
                      <a:pt x="890757" y="0"/>
                    </a:lnTo>
                    <a:cubicBezTo>
                      <a:pt x="910909" y="0"/>
                      <a:pt x="927244" y="16336"/>
                      <a:pt x="927244" y="36487"/>
                    </a:cubicBezTo>
                    <a:lnTo>
                      <a:pt x="927244" y="716896"/>
                    </a:lnTo>
                    <a:cubicBezTo>
                      <a:pt x="927244" y="737048"/>
                      <a:pt x="910909" y="753384"/>
                      <a:pt x="890757" y="753384"/>
                    </a:cubicBezTo>
                    <a:lnTo>
                      <a:pt x="36487" y="753384"/>
                    </a:lnTo>
                    <a:cubicBezTo>
                      <a:pt x="16336" y="753384"/>
                      <a:pt x="0" y="737048"/>
                      <a:pt x="0" y="716896"/>
                    </a:cubicBezTo>
                    <a:lnTo>
                      <a:pt x="0" y="36487"/>
                    </a:lnTo>
                    <a:cubicBezTo>
                      <a:pt x="0" y="16336"/>
                      <a:pt x="16336" y="0"/>
                      <a:pt x="36487" y="0"/>
                    </a:cubicBezTo>
                    <a:close/>
                  </a:path>
                </a:pathLst>
              </a:custGeom>
              <a:solidFill>
                <a:srgbClr val="FFFFFF">
                  <a:alpha val="47843"/>
                </a:srgbClr>
              </a:solidFill>
              <a:ln cap="rnd" cmpd="sng" w="38100">
                <a:solidFill>
                  <a:srgbClr val="000000">
                    <a:alpha val="47843"/>
                  </a:srgb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3" name="Google Shape;483;p20"/>
              <p:cNvSpPr txBox="1"/>
              <p:nvPr/>
            </p:nvSpPr>
            <p:spPr>
              <a:xfrm>
                <a:off x="0" y="-38100"/>
                <a:ext cx="927244" cy="79148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84" name="Google Shape;484;p20"/>
            <p:cNvSpPr txBox="1"/>
            <p:nvPr/>
          </p:nvSpPr>
          <p:spPr>
            <a:xfrm>
              <a:off x="979910" y="2619760"/>
              <a:ext cx="5961763" cy="2029460"/>
            </a:xfrm>
            <a:prstGeom prst="rect">
              <a:avLst/>
            </a:prstGeom>
            <a:noFill/>
            <a:ln>
              <a:noFill/>
            </a:ln>
          </p:spPr>
          <p:txBody>
            <a:bodyPr anchorCtr="0" anchor="t" bIns="0" lIns="0" spcFirstLastPara="1" rIns="0" wrap="square" tIns="0">
              <a:spAutoFit/>
            </a:bodyPr>
            <a:lstStyle/>
            <a:p>
              <a:pPr indent="0" lvl="0" marL="0" marR="0" rtl="0" algn="ctr">
                <a:lnSpc>
                  <a:spcPct val="233277"/>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50017"/>
                </a:lnSpc>
                <a:spcBef>
                  <a:spcPts val="0"/>
                </a:spcBef>
                <a:spcAft>
                  <a:spcPts val="0"/>
                </a:spcAft>
                <a:buNone/>
              </a:pPr>
              <a:r>
                <a:rPr lang="en-US" sz="2799">
                  <a:solidFill>
                    <a:srgbClr val="67395C"/>
                  </a:solidFill>
                  <a:latin typeface="Open Sans"/>
                  <a:ea typeface="Open Sans"/>
                  <a:cs typeface="Open Sans"/>
                  <a:sym typeface="Open Sans"/>
                </a:rPr>
                <a:t>6.5× more likely to be ALC</a:t>
              </a:r>
              <a:endParaRPr/>
            </a:p>
            <a:p>
              <a:pPr indent="0" lvl="0" marL="0" marR="0" rtl="0" algn="l">
                <a:lnSpc>
                  <a:spcPct val="150017"/>
                </a:lnSpc>
                <a:spcBef>
                  <a:spcPts val="0"/>
                </a:spcBef>
                <a:spcAft>
                  <a:spcPts val="0"/>
                </a:spcAft>
                <a:buNone/>
              </a:pPr>
              <a:r>
                <a:t/>
              </a:r>
              <a:endParaRPr sz="2799">
                <a:solidFill>
                  <a:srgbClr val="67395C"/>
                </a:solidFill>
                <a:latin typeface="Open Sans"/>
                <a:ea typeface="Open Sans"/>
                <a:cs typeface="Open Sans"/>
                <a:sym typeface="Open Sans"/>
              </a:endParaRPr>
            </a:p>
          </p:txBody>
        </p:sp>
        <p:sp>
          <p:nvSpPr>
            <p:cNvPr id="485" name="Google Shape;485;p20"/>
            <p:cNvSpPr txBox="1"/>
            <p:nvPr/>
          </p:nvSpPr>
          <p:spPr>
            <a:xfrm>
              <a:off x="2400430" y="385"/>
              <a:ext cx="3120723" cy="208597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9000">
                  <a:solidFill>
                    <a:srgbClr val="67395C"/>
                  </a:solidFill>
                  <a:latin typeface="Open Sans"/>
                  <a:ea typeface="Open Sans"/>
                  <a:cs typeface="Open Sans"/>
                  <a:sym typeface="Open Sans"/>
                </a:rPr>
                <a:t>6.5×</a:t>
              </a:r>
              <a:r>
                <a:rPr lang="en-US" sz="9000">
                  <a:solidFill>
                    <a:srgbClr val="FFFFFF"/>
                  </a:solidFill>
                  <a:latin typeface="Open Sans"/>
                  <a:ea typeface="Open Sans"/>
                  <a:cs typeface="Open Sans"/>
                  <a:sym typeface="Open Sans"/>
                </a:rPr>
                <a:t> </a:t>
              </a:r>
              <a:endParaRPr/>
            </a:p>
          </p:txBody>
        </p:sp>
        <p:cxnSp>
          <p:nvCxnSpPr>
            <p:cNvPr id="486" name="Google Shape;486;p20"/>
            <p:cNvCxnSpPr/>
            <p:nvPr/>
          </p:nvCxnSpPr>
          <p:spPr>
            <a:xfrm flipH="1" rot="10800000">
              <a:off x="81" y="2378460"/>
              <a:ext cx="7921421" cy="25400"/>
            </a:xfrm>
            <a:prstGeom prst="straightConnector1">
              <a:avLst/>
            </a:prstGeom>
            <a:noFill/>
            <a:ln cap="flat" cmpd="sng" w="50800">
              <a:solidFill>
                <a:srgbClr val="67395C"/>
              </a:solidFill>
              <a:prstDash val="solid"/>
              <a:round/>
              <a:headEnd len="sm" w="sm" type="none"/>
              <a:tailEnd len="sm" w="sm" type="none"/>
            </a:ln>
          </p:spPr>
        </p:cxn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494" name="Shape 494"/>
        <p:cNvGrpSpPr/>
        <p:nvPr/>
      </p:nvGrpSpPr>
      <p:grpSpPr>
        <a:xfrm>
          <a:off x="0" y="0"/>
          <a:ext cx="0" cy="0"/>
          <a:chOff x="0" y="0"/>
          <a:chExt cx="0" cy="0"/>
        </a:xfrm>
      </p:grpSpPr>
      <p:sp>
        <p:nvSpPr>
          <p:cNvPr id="495" name="Google Shape;495;p21"/>
          <p:cNvSpPr/>
          <p:nvPr/>
        </p:nvSpPr>
        <p:spPr>
          <a:xfrm>
            <a:off x="17079037" y="9004597"/>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96" name="Google Shape;496;p21"/>
          <p:cNvGrpSpPr/>
          <p:nvPr/>
        </p:nvGrpSpPr>
        <p:grpSpPr>
          <a:xfrm>
            <a:off x="17817" y="-244115"/>
            <a:ext cx="18288000" cy="3101831"/>
            <a:chOff x="0" y="-38100"/>
            <a:chExt cx="2854277" cy="484115"/>
          </a:xfrm>
        </p:grpSpPr>
        <p:sp>
          <p:nvSpPr>
            <p:cNvPr id="497" name="Google Shape;497;p21"/>
            <p:cNvSpPr/>
            <p:nvPr/>
          </p:nvSpPr>
          <p:spPr>
            <a:xfrm>
              <a:off x="0" y="0"/>
              <a:ext cx="2854277" cy="446015"/>
            </a:xfrm>
            <a:custGeom>
              <a:rect b="b" l="l" r="r" t="t"/>
              <a:pathLst>
                <a:path extrusionOk="0" h="446015" w="2854277">
                  <a:moveTo>
                    <a:pt x="0" y="0"/>
                  </a:moveTo>
                  <a:lnTo>
                    <a:pt x="2854277" y="0"/>
                  </a:lnTo>
                  <a:lnTo>
                    <a:pt x="2854277" y="446015"/>
                  </a:lnTo>
                  <a:lnTo>
                    <a:pt x="0" y="446015"/>
                  </a:lnTo>
                  <a:close/>
                </a:path>
              </a:pathLst>
            </a:custGeom>
            <a:solidFill>
              <a:srgbClr val="A6A6A6">
                <a:alpha val="3294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8" name="Google Shape;498;p21"/>
            <p:cNvSpPr txBox="1"/>
            <p:nvPr/>
          </p:nvSpPr>
          <p:spPr>
            <a:xfrm>
              <a:off x="0" y="-38100"/>
              <a:ext cx="2854277" cy="48411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99" name="Google Shape;499;p21"/>
          <p:cNvSpPr/>
          <p:nvPr/>
        </p:nvSpPr>
        <p:spPr>
          <a:xfrm rot="-5400000">
            <a:off x="14597784" y="552428"/>
            <a:ext cx="4242643" cy="3137788"/>
          </a:xfrm>
          <a:custGeom>
            <a:rect b="b" l="l" r="r" t="t"/>
            <a:pathLst>
              <a:path extrusionOk="0" h="3137788" w="4242643">
                <a:moveTo>
                  <a:pt x="0" y="0"/>
                </a:moveTo>
                <a:lnTo>
                  <a:pt x="4242644" y="0"/>
                </a:lnTo>
                <a:lnTo>
                  <a:pt x="4242644"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21"/>
          <p:cNvSpPr txBox="1"/>
          <p:nvPr/>
        </p:nvSpPr>
        <p:spPr>
          <a:xfrm>
            <a:off x="259084" y="280929"/>
            <a:ext cx="16019429" cy="2105025"/>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lang="en-US" sz="7499">
                <a:solidFill>
                  <a:srgbClr val="FEFEFE"/>
                </a:solidFill>
                <a:latin typeface="Open Sans"/>
                <a:ea typeface="Open Sans"/>
                <a:cs typeface="Open Sans"/>
                <a:sym typeface="Open Sans"/>
              </a:rPr>
              <a:t>People who have IDD are at higher risk of ALC designation</a:t>
            </a:r>
            <a:endParaRPr/>
          </a:p>
        </p:txBody>
      </p:sp>
      <p:sp>
        <p:nvSpPr>
          <p:cNvPr id="501" name="Google Shape;501;p21"/>
          <p:cNvSpPr txBox="1"/>
          <p:nvPr/>
        </p:nvSpPr>
        <p:spPr>
          <a:xfrm>
            <a:off x="718734" y="3105271"/>
            <a:ext cx="4716468" cy="5378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200">
                <a:solidFill>
                  <a:srgbClr val="67395C"/>
                </a:solidFill>
                <a:latin typeface="Open Sans"/>
                <a:ea typeface="Open Sans"/>
                <a:cs typeface="Open Sans"/>
                <a:sym typeface="Open Sans"/>
              </a:rPr>
              <a:t>Why?</a:t>
            </a:r>
            <a:endParaRPr/>
          </a:p>
        </p:txBody>
      </p:sp>
      <p:sp>
        <p:nvSpPr>
          <p:cNvPr id="502" name="Google Shape;502;p21"/>
          <p:cNvSpPr txBox="1"/>
          <p:nvPr/>
        </p:nvSpPr>
        <p:spPr>
          <a:xfrm>
            <a:off x="718734" y="3909721"/>
            <a:ext cx="16586408"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E4E9F4"/>
                </a:solidFill>
                <a:latin typeface="Open Sans"/>
                <a:ea typeface="Open Sans"/>
                <a:cs typeface="Open Sans"/>
                <a:sym typeface="Open Sans"/>
              </a:rPr>
              <a:t>People with IDD are more likely to become ALC not because of their disability alone, but because systems are not designed to support complex, lifelong needs across intersecting areas like health, housing, and social care.</a:t>
            </a:r>
            <a:endParaRPr/>
          </a:p>
        </p:txBody>
      </p:sp>
      <p:grpSp>
        <p:nvGrpSpPr>
          <p:cNvPr id="503" name="Google Shape;503;p21"/>
          <p:cNvGrpSpPr/>
          <p:nvPr/>
        </p:nvGrpSpPr>
        <p:grpSpPr>
          <a:xfrm>
            <a:off x="673714" y="4842896"/>
            <a:ext cx="16360302" cy="5059283"/>
            <a:chOff x="0" y="-325487"/>
            <a:chExt cx="21813736" cy="6745711"/>
          </a:xfrm>
        </p:grpSpPr>
        <p:grpSp>
          <p:nvGrpSpPr>
            <p:cNvPr id="504" name="Google Shape;504;p21"/>
            <p:cNvGrpSpPr/>
            <p:nvPr/>
          </p:nvGrpSpPr>
          <p:grpSpPr>
            <a:xfrm>
              <a:off x="11129406" y="-325487"/>
              <a:ext cx="5119627" cy="6564568"/>
              <a:chOff x="0" y="-38100"/>
              <a:chExt cx="599280" cy="768418"/>
            </a:xfrm>
          </p:grpSpPr>
          <p:sp>
            <p:nvSpPr>
              <p:cNvPr id="505" name="Google Shape;505;p21"/>
              <p:cNvSpPr/>
              <p:nvPr/>
            </p:nvSpPr>
            <p:spPr>
              <a:xfrm>
                <a:off x="0" y="0"/>
                <a:ext cx="599280" cy="730318"/>
              </a:xfrm>
              <a:custGeom>
                <a:rect b="b" l="l" r="r" t="t"/>
                <a:pathLst>
                  <a:path extrusionOk="0" h="730318" w="599280">
                    <a:moveTo>
                      <a:pt x="56456" y="0"/>
                    </a:moveTo>
                    <a:lnTo>
                      <a:pt x="542824" y="0"/>
                    </a:lnTo>
                    <a:cubicBezTo>
                      <a:pt x="574004" y="0"/>
                      <a:pt x="599280" y="25276"/>
                      <a:pt x="599280" y="56456"/>
                    </a:cubicBezTo>
                    <a:lnTo>
                      <a:pt x="599280" y="673862"/>
                    </a:lnTo>
                    <a:cubicBezTo>
                      <a:pt x="599280" y="705042"/>
                      <a:pt x="574004" y="730318"/>
                      <a:pt x="542824" y="730318"/>
                    </a:cubicBezTo>
                    <a:lnTo>
                      <a:pt x="56456" y="730318"/>
                    </a:lnTo>
                    <a:cubicBezTo>
                      <a:pt x="25276" y="730318"/>
                      <a:pt x="0" y="705042"/>
                      <a:pt x="0" y="673862"/>
                    </a:cubicBezTo>
                    <a:lnTo>
                      <a:pt x="0" y="56456"/>
                    </a:lnTo>
                    <a:cubicBezTo>
                      <a:pt x="0" y="25276"/>
                      <a:pt x="25276" y="0"/>
                      <a:pt x="56456" y="0"/>
                    </a:cubicBezTo>
                    <a:close/>
                  </a:path>
                </a:pathLst>
              </a:custGeom>
              <a:solidFill>
                <a:srgbClr val="C3EEEA"/>
              </a:solidFill>
              <a:ln cap="rnd" cmpd="sng" w="47625">
                <a:solidFill>
                  <a:srgbClr val="67395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6" name="Google Shape;506;p21"/>
              <p:cNvSpPr txBox="1"/>
              <p:nvPr/>
            </p:nvSpPr>
            <p:spPr>
              <a:xfrm>
                <a:off x="0" y="-38100"/>
                <a:ext cx="599280" cy="76841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07" name="Google Shape;507;p21"/>
            <p:cNvGrpSpPr/>
            <p:nvPr/>
          </p:nvGrpSpPr>
          <p:grpSpPr>
            <a:xfrm>
              <a:off x="5564703" y="-325487"/>
              <a:ext cx="5119627" cy="6564568"/>
              <a:chOff x="0" y="-38100"/>
              <a:chExt cx="599280" cy="768418"/>
            </a:xfrm>
          </p:grpSpPr>
          <p:sp>
            <p:nvSpPr>
              <p:cNvPr id="508" name="Google Shape;508;p21"/>
              <p:cNvSpPr/>
              <p:nvPr/>
            </p:nvSpPr>
            <p:spPr>
              <a:xfrm>
                <a:off x="0" y="0"/>
                <a:ext cx="599280" cy="730318"/>
              </a:xfrm>
              <a:custGeom>
                <a:rect b="b" l="l" r="r" t="t"/>
                <a:pathLst>
                  <a:path extrusionOk="0" h="730318" w="599280">
                    <a:moveTo>
                      <a:pt x="56456" y="0"/>
                    </a:moveTo>
                    <a:lnTo>
                      <a:pt x="542824" y="0"/>
                    </a:lnTo>
                    <a:cubicBezTo>
                      <a:pt x="574004" y="0"/>
                      <a:pt x="599280" y="25276"/>
                      <a:pt x="599280" y="56456"/>
                    </a:cubicBezTo>
                    <a:lnTo>
                      <a:pt x="599280" y="673862"/>
                    </a:lnTo>
                    <a:cubicBezTo>
                      <a:pt x="599280" y="705042"/>
                      <a:pt x="574004" y="730318"/>
                      <a:pt x="542824" y="730318"/>
                    </a:cubicBezTo>
                    <a:lnTo>
                      <a:pt x="56456" y="730318"/>
                    </a:lnTo>
                    <a:cubicBezTo>
                      <a:pt x="25276" y="730318"/>
                      <a:pt x="0" y="705042"/>
                      <a:pt x="0" y="673862"/>
                    </a:cubicBezTo>
                    <a:lnTo>
                      <a:pt x="0" y="56456"/>
                    </a:lnTo>
                    <a:cubicBezTo>
                      <a:pt x="0" y="25276"/>
                      <a:pt x="25276" y="0"/>
                      <a:pt x="56456" y="0"/>
                    </a:cubicBezTo>
                    <a:close/>
                  </a:path>
                </a:pathLst>
              </a:custGeom>
              <a:solidFill>
                <a:srgbClr val="C3EEEA"/>
              </a:solidFill>
              <a:ln cap="rnd" cmpd="sng" w="47625">
                <a:solidFill>
                  <a:srgbClr val="67395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9" name="Google Shape;509;p21"/>
              <p:cNvSpPr txBox="1"/>
              <p:nvPr/>
            </p:nvSpPr>
            <p:spPr>
              <a:xfrm>
                <a:off x="0" y="-38100"/>
                <a:ext cx="599280" cy="76841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10" name="Google Shape;510;p21"/>
            <p:cNvGrpSpPr/>
            <p:nvPr/>
          </p:nvGrpSpPr>
          <p:grpSpPr>
            <a:xfrm>
              <a:off x="16694109" y="-325487"/>
              <a:ext cx="5119627" cy="6564568"/>
              <a:chOff x="0" y="-38100"/>
              <a:chExt cx="599280" cy="768418"/>
            </a:xfrm>
          </p:grpSpPr>
          <p:sp>
            <p:nvSpPr>
              <p:cNvPr id="511" name="Google Shape;511;p21"/>
              <p:cNvSpPr/>
              <p:nvPr/>
            </p:nvSpPr>
            <p:spPr>
              <a:xfrm>
                <a:off x="0" y="0"/>
                <a:ext cx="599280" cy="730318"/>
              </a:xfrm>
              <a:custGeom>
                <a:rect b="b" l="l" r="r" t="t"/>
                <a:pathLst>
                  <a:path extrusionOk="0" h="730318" w="599280">
                    <a:moveTo>
                      <a:pt x="56456" y="0"/>
                    </a:moveTo>
                    <a:lnTo>
                      <a:pt x="542824" y="0"/>
                    </a:lnTo>
                    <a:cubicBezTo>
                      <a:pt x="574004" y="0"/>
                      <a:pt x="599280" y="25276"/>
                      <a:pt x="599280" y="56456"/>
                    </a:cubicBezTo>
                    <a:lnTo>
                      <a:pt x="599280" y="673862"/>
                    </a:lnTo>
                    <a:cubicBezTo>
                      <a:pt x="599280" y="705042"/>
                      <a:pt x="574004" y="730318"/>
                      <a:pt x="542824" y="730318"/>
                    </a:cubicBezTo>
                    <a:lnTo>
                      <a:pt x="56456" y="730318"/>
                    </a:lnTo>
                    <a:cubicBezTo>
                      <a:pt x="25276" y="730318"/>
                      <a:pt x="0" y="705042"/>
                      <a:pt x="0" y="673862"/>
                    </a:cubicBezTo>
                    <a:lnTo>
                      <a:pt x="0" y="56456"/>
                    </a:lnTo>
                    <a:cubicBezTo>
                      <a:pt x="0" y="25276"/>
                      <a:pt x="25276" y="0"/>
                      <a:pt x="56456" y="0"/>
                    </a:cubicBezTo>
                    <a:close/>
                  </a:path>
                </a:pathLst>
              </a:custGeom>
              <a:solidFill>
                <a:srgbClr val="C3EEEA"/>
              </a:solidFill>
              <a:ln cap="rnd" cmpd="sng" w="47625">
                <a:solidFill>
                  <a:srgbClr val="67395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2" name="Google Shape;512;p21"/>
              <p:cNvSpPr txBox="1"/>
              <p:nvPr/>
            </p:nvSpPr>
            <p:spPr>
              <a:xfrm>
                <a:off x="0" y="-38100"/>
                <a:ext cx="599280" cy="76841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13" name="Google Shape;513;p21"/>
            <p:cNvGrpSpPr/>
            <p:nvPr/>
          </p:nvGrpSpPr>
          <p:grpSpPr>
            <a:xfrm>
              <a:off x="0" y="-325487"/>
              <a:ext cx="5119627" cy="6564568"/>
              <a:chOff x="0" y="-38100"/>
              <a:chExt cx="599280" cy="768418"/>
            </a:xfrm>
          </p:grpSpPr>
          <p:sp>
            <p:nvSpPr>
              <p:cNvPr id="514" name="Google Shape;514;p21"/>
              <p:cNvSpPr/>
              <p:nvPr/>
            </p:nvSpPr>
            <p:spPr>
              <a:xfrm>
                <a:off x="0" y="0"/>
                <a:ext cx="599280" cy="730318"/>
              </a:xfrm>
              <a:custGeom>
                <a:rect b="b" l="l" r="r" t="t"/>
                <a:pathLst>
                  <a:path extrusionOk="0" h="730318" w="599280">
                    <a:moveTo>
                      <a:pt x="56456" y="0"/>
                    </a:moveTo>
                    <a:lnTo>
                      <a:pt x="542824" y="0"/>
                    </a:lnTo>
                    <a:cubicBezTo>
                      <a:pt x="574004" y="0"/>
                      <a:pt x="599280" y="25276"/>
                      <a:pt x="599280" y="56456"/>
                    </a:cubicBezTo>
                    <a:lnTo>
                      <a:pt x="599280" y="673862"/>
                    </a:lnTo>
                    <a:cubicBezTo>
                      <a:pt x="599280" y="705042"/>
                      <a:pt x="574004" y="730318"/>
                      <a:pt x="542824" y="730318"/>
                    </a:cubicBezTo>
                    <a:lnTo>
                      <a:pt x="56456" y="730318"/>
                    </a:lnTo>
                    <a:cubicBezTo>
                      <a:pt x="25276" y="730318"/>
                      <a:pt x="0" y="705042"/>
                      <a:pt x="0" y="673862"/>
                    </a:cubicBezTo>
                    <a:lnTo>
                      <a:pt x="0" y="56456"/>
                    </a:lnTo>
                    <a:cubicBezTo>
                      <a:pt x="0" y="25276"/>
                      <a:pt x="25276" y="0"/>
                      <a:pt x="56456" y="0"/>
                    </a:cubicBezTo>
                    <a:close/>
                  </a:path>
                </a:pathLst>
              </a:custGeom>
              <a:solidFill>
                <a:srgbClr val="C3EEEA"/>
              </a:solidFill>
              <a:ln cap="rnd" cmpd="sng" w="47625">
                <a:solidFill>
                  <a:srgbClr val="67395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5" name="Google Shape;515;p21"/>
              <p:cNvSpPr txBox="1"/>
              <p:nvPr/>
            </p:nvSpPr>
            <p:spPr>
              <a:xfrm>
                <a:off x="0" y="-38100"/>
                <a:ext cx="599280" cy="76841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16" name="Google Shape;516;p21"/>
            <p:cNvSpPr txBox="1"/>
            <p:nvPr/>
          </p:nvSpPr>
          <p:spPr>
            <a:xfrm>
              <a:off x="11372784" y="208231"/>
              <a:ext cx="4723671" cy="621199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a:solidFill>
                    <a:srgbClr val="67395C"/>
                  </a:solidFill>
                  <a:latin typeface="Open Sans"/>
                  <a:ea typeface="Open Sans"/>
                  <a:cs typeface="Open Sans"/>
                  <a:sym typeface="Open Sans"/>
                </a:rPr>
                <a:t>Patients with IDD were </a:t>
              </a:r>
              <a:r>
                <a:rPr b="1" lang="en-US" sz="2200">
                  <a:solidFill>
                    <a:srgbClr val="67395C"/>
                  </a:solidFill>
                  <a:latin typeface="Open Sans"/>
                  <a:ea typeface="Open Sans"/>
                  <a:cs typeface="Open Sans"/>
                  <a:sym typeface="Open Sans"/>
                </a:rPr>
                <a:t>more likely to be physically restrained or experience seclusion in</a:t>
              </a:r>
              <a:r>
                <a:rPr lang="en-US" sz="2200">
                  <a:solidFill>
                    <a:srgbClr val="67395C"/>
                  </a:solidFill>
                  <a:latin typeface="Open Sans"/>
                  <a:ea typeface="Open Sans"/>
                  <a:cs typeface="Open Sans"/>
                  <a:sym typeface="Open Sans"/>
                </a:rPr>
                <a:t> hospital, and only </a:t>
              </a:r>
              <a:r>
                <a:rPr b="1" lang="en-US" sz="2200">
                  <a:solidFill>
                    <a:srgbClr val="67395C"/>
                  </a:solidFill>
                  <a:latin typeface="Open Sans"/>
                  <a:ea typeface="Open Sans"/>
                  <a:cs typeface="Open Sans"/>
                  <a:sym typeface="Open Sans"/>
                </a:rPr>
                <a:t>5% </a:t>
              </a:r>
              <a:r>
                <a:rPr lang="en-US" sz="2200">
                  <a:solidFill>
                    <a:srgbClr val="67395C"/>
                  </a:solidFill>
                  <a:latin typeface="Open Sans"/>
                  <a:ea typeface="Open Sans"/>
                  <a:cs typeface="Open Sans"/>
                  <a:sym typeface="Open Sans"/>
                </a:rPr>
                <a:t>were in specialized units for people with IDD. The remainder were in other psychiatric units where providers were not trained to work with them.</a:t>
              </a:r>
              <a:endParaRPr/>
            </a:p>
            <a:p>
              <a:pPr indent="0" lvl="0" marL="0" marR="0" rtl="0" algn="l">
                <a:lnSpc>
                  <a:spcPct val="140000"/>
                </a:lnSpc>
                <a:spcBef>
                  <a:spcPts val="0"/>
                </a:spcBef>
                <a:spcAft>
                  <a:spcPts val="0"/>
                </a:spcAft>
                <a:buNone/>
              </a:pPr>
              <a:r>
                <a:t/>
              </a:r>
              <a:endParaRPr sz="2200">
                <a:solidFill>
                  <a:srgbClr val="67395C"/>
                </a:solidFill>
                <a:latin typeface="Open Sans"/>
                <a:ea typeface="Open Sans"/>
                <a:cs typeface="Open Sans"/>
                <a:sym typeface="Open Sans"/>
              </a:endParaRPr>
            </a:p>
          </p:txBody>
        </p:sp>
        <p:sp>
          <p:nvSpPr>
            <p:cNvPr id="517" name="Google Shape;517;p21"/>
            <p:cNvSpPr txBox="1"/>
            <p:nvPr/>
          </p:nvSpPr>
          <p:spPr>
            <a:xfrm>
              <a:off x="5824124" y="208231"/>
              <a:ext cx="4632183" cy="412919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a:solidFill>
                    <a:srgbClr val="67395C"/>
                  </a:solidFill>
                  <a:latin typeface="Open Sans"/>
                  <a:ea typeface="Open Sans"/>
                  <a:cs typeface="Open Sans"/>
                  <a:sym typeface="Open Sans"/>
                </a:rPr>
                <a:t>Compared with inpatients without IDD, a higher proportion of those with IDD were younger and had a psychotic disorder. </a:t>
              </a:r>
              <a:r>
                <a:rPr b="1" lang="en-US" sz="2200">
                  <a:solidFill>
                    <a:srgbClr val="67395C"/>
                  </a:solidFill>
                  <a:latin typeface="Open Sans"/>
                  <a:ea typeface="Open Sans"/>
                  <a:cs typeface="Open Sans"/>
                  <a:sym typeface="Open Sans"/>
                </a:rPr>
                <a:t>Almost 40 per cent of these people were autistic.</a:t>
              </a:r>
              <a:endParaRPr/>
            </a:p>
          </p:txBody>
        </p:sp>
        <p:sp>
          <p:nvSpPr>
            <p:cNvPr id="518" name="Google Shape;518;p21"/>
            <p:cNvSpPr txBox="1"/>
            <p:nvPr/>
          </p:nvSpPr>
          <p:spPr>
            <a:xfrm>
              <a:off x="239421" y="208231"/>
              <a:ext cx="4673717" cy="256709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a:solidFill>
                    <a:srgbClr val="67395C"/>
                  </a:solidFill>
                  <a:latin typeface="Open Sans"/>
                  <a:ea typeface="Open Sans"/>
                  <a:cs typeface="Open Sans"/>
                  <a:sym typeface="Open Sans"/>
                </a:rPr>
                <a:t>Of the </a:t>
              </a:r>
              <a:r>
                <a:rPr b="1" lang="en-US" sz="2200">
                  <a:solidFill>
                    <a:srgbClr val="67395C"/>
                  </a:solidFill>
                  <a:latin typeface="Open Sans"/>
                  <a:ea typeface="Open Sans"/>
                  <a:cs typeface="Open Sans"/>
                  <a:sym typeface="Open Sans"/>
                </a:rPr>
                <a:t>1,466 patients </a:t>
              </a:r>
              <a:r>
                <a:rPr lang="en-US" sz="2200">
                  <a:solidFill>
                    <a:srgbClr val="67395C"/>
                  </a:solidFill>
                  <a:latin typeface="Open Sans"/>
                  <a:ea typeface="Open Sans"/>
                  <a:cs typeface="Open Sans"/>
                  <a:sym typeface="Open Sans"/>
                </a:rPr>
                <a:t>in Ontario mental health beds for over a year on September 30, 2023, </a:t>
              </a:r>
              <a:r>
                <a:rPr b="1" lang="en-US" sz="2200">
                  <a:solidFill>
                    <a:srgbClr val="67395C"/>
                  </a:solidFill>
                  <a:latin typeface="Open Sans"/>
                  <a:ea typeface="Open Sans"/>
                  <a:cs typeface="Open Sans"/>
                  <a:sym typeface="Open Sans"/>
                </a:rPr>
                <a:t>322</a:t>
              </a:r>
              <a:r>
                <a:rPr lang="en-US" sz="2200">
                  <a:solidFill>
                    <a:srgbClr val="67395C"/>
                  </a:solidFill>
                  <a:latin typeface="Open Sans"/>
                  <a:ea typeface="Open Sans"/>
                  <a:cs typeface="Open Sans"/>
                  <a:sym typeface="Open Sans"/>
                </a:rPr>
                <a:t> were people with IDD.</a:t>
              </a:r>
              <a:endParaRPr/>
            </a:p>
          </p:txBody>
        </p:sp>
        <p:sp>
          <p:nvSpPr>
            <p:cNvPr id="519" name="Google Shape;519;p21"/>
            <p:cNvSpPr txBox="1"/>
            <p:nvPr/>
          </p:nvSpPr>
          <p:spPr>
            <a:xfrm>
              <a:off x="16880441" y="208231"/>
              <a:ext cx="4724448" cy="3087793"/>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lang="en-US" sz="2199">
                  <a:solidFill>
                    <a:srgbClr val="67395C"/>
                  </a:solidFill>
                  <a:latin typeface="Open Sans"/>
                  <a:ea typeface="Open Sans"/>
                  <a:cs typeface="Open Sans"/>
                  <a:sym typeface="Open Sans"/>
                </a:rPr>
                <a:t>More than half of long-stay patients with IDD </a:t>
              </a:r>
              <a:r>
                <a:rPr b="1" lang="en-US" sz="2199">
                  <a:solidFill>
                    <a:srgbClr val="67395C"/>
                  </a:solidFill>
                  <a:latin typeface="Open Sans"/>
                  <a:ea typeface="Open Sans"/>
                  <a:cs typeface="Open Sans"/>
                  <a:sym typeface="Open Sans"/>
                </a:rPr>
                <a:t>lacked social or familial connections </a:t>
              </a:r>
              <a:r>
                <a:rPr lang="en-US" sz="2199">
                  <a:solidFill>
                    <a:srgbClr val="67395C"/>
                  </a:solidFill>
                  <a:latin typeface="Open Sans"/>
                  <a:ea typeface="Open Sans"/>
                  <a:cs typeface="Open Sans"/>
                  <a:sym typeface="Open Sans"/>
                </a:rPr>
                <a:t>to support their discharge from hospital. </a:t>
              </a:r>
              <a:endParaRPr/>
            </a:p>
          </p:txBody>
        </p:sp>
      </p:grpSp>
      <p:grpSp>
        <p:nvGrpSpPr>
          <p:cNvPr id="520" name="Google Shape;520;p21"/>
          <p:cNvGrpSpPr/>
          <p:nvPr/>
        </p:nvGrpSpPr>
        <p:grpSpPr>
          <a:xfrm>
            <a:off x="12836866" y="2353858"/>
            <a:ext cx="5095809" cy="1232013"/>
            <a:chOff x="0" y="0"/>
            <a:chExt cx="6794412" cy="1642684"/>
          </a:xfrm>
        </p:grpSpPr>
        <p:sp>
          <p:nvSpPr>
            <p:cNvPr id="521" name="Google Shape;521;p21"/>
            <p:cNvSpPr/>
            <p:nvPr/>
          </p:nvSpPr>
          <p:spPr>
            <a:xfrm>
              <a:off x="143963" y="0"/>
              <a:ext cx="6506486" cy="1642684"/>
            </a:xfrm>
            <a:custGeom>
              <a:rect b="b" l="l" r="r" t="t"/>
              <a:pathLst>
                <a:path extrusionOk="0" h="1642684" w="6506486">
                  <a:moveTo>
                    <a:pt x="0" y="0"/>
                  </a:moveTo>
                  <a:lnTo>
                    <a:pt x="6506486" y="0"/>
                  </a:lnTo>
                  <a:lnTo>
                    <a:pt x="6506486" y="1642684"/>
                  </a:lnTo>
                  <a:lnTo>
                    <a:pt x="0" y="1642684"/>
                  </a:lnTo>
                  <a:lnTo>
                    <a:pt x="0" y="0"/>
                  </a:lnTo>
                  <a:close/>
                </a:path>
              </a:pathLst>
            </a:custGeom>
            <a:blipFill rotWithShape="1">
              <a:blip r:embed="rId4">
                <a:alphaModFix/>
              </a:blip>
              <a:stretch>
                <a:fillRect b="-681423" l="-43109" r="-83243" t="-11511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2" name="Google Shape;522;p21"/>
            <p:cNvSpPr txBox="1"/>
            <p:nvPr/>
          </p:nvSpPr>
          <p:spPr>
            <a:xfrm>
              <a:off x="0" y="257229"/>
              <a:ext cx="6794412" cy="597544"/>
            </a:xfrm>
            <a:prstGeom prst="rect">
              <a:avLst/>
            </a:prstGeom>
            <a:noFill/>
            <a:ln>
              <a:noFill/>
            </a:ln>
          </p:spPr>
          <p:txBody>
            <a:bodyPr anchorCtr="0" anchor="t" bIns="0" lIns="0" spcFirstLastPara="1" rIns="0" wrap="square" tIns="0">
              <a:spAutoFit/>
            </a:bodyPr>
            <a:lstStyle/>
            <a:p>
              <a:pPr indent="0" lvl="0" marL="0" marR="0" rtl="0" algn="ctr">
                <a:lnSpc>
                  <a:spcPct val="213777"/>
                </a:lnSpc>
                <a:spcBef>
                  <a:spcPts val="0"/>
                </a:spcBef>
                <a:spcAft>
                  <a:spcPts val="0"/>
                </a:spcAft>
                <a:buNone/>
              </a:pPr>
              <a:r>
                <a:t/>
              </a:r>
              <a:endParaRPr sz="1800">
                <a:solidFill>
                  <a:schemeClr val="dk1"/>
                </a:solidFill>
                <a:latin typeface="Calibri"/>
                <a:ea typeface="Calibri"/>
                <a:cs typeface="Calibri"/>
                <a:sym typeface="Calibri"/>
              </a:endParaRPr>
            </a:p>
          </p:txBody>
        </p:sp>
        <p:sp>
          <p:nvSpPr>
            <p:cNvPr id="523" name="Google Shape;523;p21"/>
            <p:cNvSpPr txBox="1"/>
            <p:nvPr/>
          </p:nvSpPr>
          <p:spPr>
            <a:xfrm>
              <a:off x="219366" y="264495"/>
              <a:ext cx="6355680" cy="10744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400">
                  <a:solidFill>
                    <a:srgbClr val="000000"/>
                  </a:solidFill>
                  <a:latin typeface="Open Sans"/>
                  <a:ea typeface="Open Sans"/>
                  <a:cs typeface="Open Sans"/>
                  <a:sym typeface="Open Sans"/>
                </a:rPr>
                <a:t>~28% of long-stay patients had developmental disabilities</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531" name="Shape 531"/>
        <p:cNvGrpSpPr/>
        <p:nvPr/>
      </p:nvGrpSpPr>
      <p:grpSpPr>
        <a:xfrm>
          <a:off x="0" y="0"/>
          <a:ext cx="0" cy="0"/>
          <a:chOff x="0" y="0"/>
          <a:chExt cx="0" cy="0"/>
        </a:xfrm>
      </p:grpSpPr>
      <p:grpSp>
        <p:nvGrpSpPr>
          <p:cNvPr id="532" name="Google Shape;532;p22"/>
          <p:cNvGrpSpPr/>
          <p:nvPr/>
        </p:nvGrpSpPr>
        <p:grpSpPr>
          <a:xfrm>
            <a:off x="17817" y="-244115"/>
            <a:ext cx="18288000" cy="4054115"/>
            <a:chOff x="0" y="-38100"/>
            <a:chExt cx="2854277" cy="632741"/>
          </a:xfrm>
        </p:grpSpPr>
        <p:sp>
          <p:nvSpPr>
            <p:cNvPr id="533" name="Google Shape;533;p22"/>
            <p:cNvSpPr/>
            <p:nvPr/>
          </p:nvSpPr>
          <p:spPr>
            <a:xfrm>
              <a:off x="0" y="0"/>
              <a:ext cx="2854277" cy="594641"/>
            </a:xfrm>
            <a:custGeom>
              <a:rect b="b" l="l" r="r" t="t"/>
              <a:pathLst>
                <a:path extrusionOk="0" h="594641" w="2854277">
                  <a:moveTo>
                    <a:pt x="0" y="0"/>
                  </a:moveTo>
                  <a:lnTo>
                    <a:pt x="2854277" y="0"/>
                  </a:lnTo>
                  <a:lnTo>
                    <a:pt x="2854277" y="594641"/>
                  </a:lnTo>
                  <a:lnTo>
                    <a:pt x="0" y="594641"/>
                  </a:lnTo>
                  <a:close/>
                </a:path>
              </a:pathLst>
            </a:custGeom>
            <a:solidFill>
              <a:srgbClr val="A6A6A6">
                <a:alpha val="3294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4" name="Google Shape;534;p22"/>
            <p:cNvSpPr txBox="1"/>
            <p:nvPr/>
          </p:nvSpPr>
          <p:spPr>
            <a:xfrm>
              <a:off x="0" y="-38100"/>
              <a:ext cx="2854277" cy="6327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5" name="Google Shape;535;p22"/>
          <p:cNvGrpSpPr/>
          <p:nvPr/>
        </p:nvGrpSpPr>
        <p:grpSpPr>
          <a:xfrm>
            <a:off x="1953915" y="4308254"/>
            <a:ext cx="5941065" cy="5363139"/>
            <a:chOff x="0" y="-38100"/>
            <a:chExt cx="927244" cy="837045"/>
          </a:xfrm>
        </p:grpSpPr>
        <p:sp>
          <p:nvSpPr>
            <p:cNvPr id="536" name="Google Shape;536;p22"/>
            <p:cNvSpPr/>
            <p:nvPr/>
          </p:nvSpPr>
          <p:spPr>
            <a:xfrm>
              <a:off x="0" y="0"/>
              <a:ext cx="927244" cy="798945"/>
            </a:xfrm>
            <a:custGeom>
              <a:rect b="b" l="l" r="r" t="t"/>
              <a:pathLst>
                <a:path extrusionOk="0" h="798945" w="927244">
                  <a:moveTo>
                    <a:pt x="36487" y="0"/>
                  </a:moveTo>
                  <a:lnTo>
                    <a:pt x="890757" y="0"/>
                  </a:lnTo>
                  <a:cubicBezTo>
                    <a:pt x="910909" y="0"/>
                    <a:pt x="927244" y="16336"/>
                    <a:pt x="927244" y="36487"/>
                  </a:cubicBezTo>
                  <a:lnTo>
                    <a:pt x="927244" y="762458"/>
                  </a:lnTo>
                  <a:cubicBezTo>
                    <a:pt x="927244" y="782609"/>
                    <a:pt x="910909" y="798945"/>
                    <a:pt x="890757" y="798945"/>
                  </a:cubicBezTo>
                  <a:lnTo>
                    <a:pt x="36487" y="798945"/>
                  </a:lnTo>
                  <a:cubicBezTo>
                    <a:pt x="16336" y="798945"/>
                    <a:pt x="0" y="782609"/>
                    <a:pt x="0" y="762458"/>
                  </a:cubicBezTo>
                  <a:lnTo>
                    <a:pt x="0" y="36487"/>
                  </a:lnTo>
                  <a:cubicBezTo>
                    <a:pt x="0" y="16336"/>
                    <a:pt x="16336" y="0"/>
                    <a:pt x="36487" y="0"/>
                  </a:cubicBezTo>
                  <a:close/>
                </a:path>
              </a:pathLst>
            </a:custGeom>
            <a:solidFill>
              <a:srgbClr val="C4EFEB"/>
            </a:solidFill>
            <a:ln cap="rnd"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7" name="Google Shape;537;p22"/>
            <p:cNvSpPr txBox="1"/>
            <p:nvPr/>
          </p:nvSpPr>
          <p:spPr>
            <a:xfrm>
              <a:off x="0" y="-38100"/>
              <a:ext cx="927244" cy="8370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38" name="Google Shape;538;p22"/>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39" name="Google Shape;539;p22"/>
          <p:cNvGrpSpPr/>
          <p:nvPr/>
        </p:nvGrpSpPr>
        <p:grpSpPr>
          <a:xfrm>
            <a:off x="9667221" y="4308254"/>
            <a:ext cx="6218899" cy="5363139"/>
            <a:chOff x="0" y="-38100"/>
            <a:chExt cx="970607" cy="837045"/>
          </a:xfrm>
        </p:grpSpPr>
        <p:sp>
          <p:nvSpPr>
            <p:cNvPr id="540" name="Google Shape;540;p22"/>
            <p:cNvSpPr/>
            <p:nvPr/>
          </p:nvSpPr>
          <p:spPr>
            <a:xfrm>
              <a:off x="0" y="0"/>
              <a:ext cx="970607" cy="798945"/>
            </a:xfrm>
            <a:custGeom>
              <a:rect b="b" l="l" r="r" t="t"/>
              <a:pathLst>
                <a:path extrusionOk="0" h="798945" w="970607">
                  <a:moveTo>
                    <a:pt x="34857" y="0"/>
                  </a:moveTo>
                  <a:lnTo>
                    <a:pt x="935750" y="0"/>
                  </a:lnTo>
                  <a:cubicBezTo>
                    <a:pt x="955001" y="0"/>
                    <a:pt x="970607" y="15606"/>
                    <a:pt x="970607" y="34857"/>
                  </a:cubicBezTo>
                  <a:lnTo>
                    <a:pt x="970607" y="764088"/>
                  </a:lnTo>
                  <a:cubicBezTo>
                    <a:pt x="970607" y="783339"/>
                    <a:pt x="955001" y="798945"/>
                    <a:pt x="935750" y="798945"/>
                  </a:cubicBezTo>
                  <a:lnTo>
                    <a:pt x="34857" y="798945"/>
                  </a:lnTo>
                  <a:cubicBezTo>
                    <a:pt x="15606" y="798945"/>
                    <a:pt x="0" y="783339"/>
                    <a:pt x="0" y="764088"/>
                  </a:cubicBezTo>
                  <a:lnTo>
                    <a:pt x="0" y="34857"/>
                  </a:lnTo>
                  <a:cubicBezTo>
                    <a:pt x="0" y="15606"/>
                    <a:pt x="15606" y="0"/>
                    <a:pt x="34857" y="0"/>
                  </a:cubicBezTo>
                  <a:close/>
                </a:path>
              </a:pathLst>
            </a:custGeom>
            <a:solidFill>
              <a:srgbClr val="C4EFEB"/>
            </a:solidFill>
            <a:ln cap="rnd"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1" name="Google Shape;541;p22"/>
            <p:cNvSpPr txBox="1"/>
            <p:nvPr/>
          </p:nvSpPr>
          <p:spPr>
            <a:xfrm>
              <a:off x="0" y="-38100"/>
              <a:ext cx="970607" cy="8370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42" name="Google Shape;542;p22"/>
          <p:cNvSpPr/>
          <p:nvPr/>
        </p:nvSpPr>
        <p:spPr>
          <a:xfrm rot="-5400000">
            <a:off x="14615602" y="552428"/>
            <a:ext cx="4242643" cy="3137788"/>
          </a:xfrm>
          <a:custGeom>
            <a:rect b="b" l="l" r="r" t="t"/>
            <a:pathLst>
              <a:path extrusionOk="0" h="3137788" w="4242643">
                <a:moveTo>
                  <a:pt x="0" y="0"/>
                </a:moveTo>
                <a:lnTo>
                  <a:pt x="4242643" y="0"/>
                </a:lnTo>
                <a:lnTo>
                  <a:pt x="4242643"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3" name="Google Shape;543;p22"/>
          <p:cNvSpPr/>
          <p:nvPr/>
        </p:nvSpPr>
        <p:spPr>
          <a:xfrm rot="10800000">
            <a:off x="8027704" y="5143500"/>
            <a:ext cx="1506794" cy="4102658"/>
          </a:xfrm>
          <a:custGeom>
            <a:rect b="b" l="l" r="r" t="t"/>
            <a:pathLst>
              <a:path extrusionOk="0" h="4102658" w="1506794">
                <a:moveTo>
                  <a:pt x="0" y="0"/>
                </a:moveTo>
                <a:lnTo>
                  <a:pt x="1506794" y="0"/>
                </a:lnTo>
                <a:lnTo>
                  <a:pt x="1506794" y="4102658"/>
                </a:lnTo>
                <a:lnTo>
                  <a:pt x="0" y="410265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4" name="Google Shape;544;p22"/>
          <p:cNvSpPr txBox="1"/>
          <p:nvPr/>
        </p:nvSpPr>
        <p:spPr>
          <a:xfrm>
            <a:off x="496287" y="-152400"/>
            <a:ext cx="16763013" cy="396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7500">
                <a:solidFill>
                  <a:srgbClr val="FFFFFF"/>
                </a:solidFill>
                <a:latin typeface="Open Sans"/>
                <a:ea typeface="Open Sans"/>
                <a:cs typeface="Open Sans"/>
                <a:sym typeface="Open Sans"/>
              </a:rPr>
              <a:t>Key Considerations for Supporting People with a Dual Diagnosis who are ALC</a:t>
            </a:r>
            <a:endParaRPr/>
          </a:p>
        </p:txBody>
      </p:sp>
      <p:sp>
        <p:nvSpPr>
          <p:cNvPr id="545" name="Google Shape;545;p22"/>
          <p:cNvSpPr txBox="1"/>
          <p:nvPr/>
        </p:nvSpPr>
        <p:spPr>
          <a:xfrm>
            <a:off x="2212800" y="4732363"/>
            <a:ext cx="4925664" cy="39484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lang="en-US" sz="2799">
                <a:solidFill>
                  <a:srgbClr val="67395C"/>
                </a:solidFill>
                <a:latin typeface="Open Sans"/>
                <a:ea typeface="Open Sans"/>
                <a:cs typeface="Open Sans"/>
                <a:sym typeface="Open Sans"/>
              </a:rPr>
              <a:t>People with dual diagnosis may experience:</a:t>
            </a:r>
            <a:endParaRPr/>
          </a:p>
          <a:p>
            <a:pPr indent="-302260" lvl="1" marL="604519" marR="0" rtl="0" algn="l">
              <a:lnSpc>
                <a:spcPct val="140014"/>
              </a:lnSpc>
              <a:spcBef>
                <a:spcPts val="0"/>
              </a:spcBef>
              <a:spcAft>
                <a:spcPts val="0"/>
              </a:spcAft>
              <a:buClr>
                <a:srgbClr val="67395C"/>
              </a:buClr>
              <a:buSzPts val="2799"/>
              <a:buFont typeface="Arial"/>
              <a:buChar char="•"/>
            </a:pPr>
            <a:r>
              <a:rPr b="0" i="0" lang="en-US" sz="2799" u="none" cap="none" strike="noStrike">
                <a:solidFill>
                  <a:srgbClr val="67395C"/>
                </a:solidFill>
                <a:latin typeface="Open Sans"/>
                <a:ea typeface="Open Sans"/>
                <a:cs typeface="Open Sans"/>
                <a:sym typeface="Open Sans"/>
              </a:rPr>
              <a:t>Communication challenges</a:t>
            </a:r>
            <a:endParaRPr/>
          </a:p>
          <a:p>
            <a:pPr indent="-302260" lvl="1" marL="604519" marR="0" rtl="0" algn="l">
              <a:lnSpc>
                <a:spcPct val="140014"/>
              </a:lnSpc>
              <a:spcBef>
                <a:spcPts val="0"/>
              </a:spcBef>
              <a:spcAft>
                <a:spcPts val="0"/>
              </a:spcAft>
              <a:buClr>
                <a:srgbClr val="67395C"/>
              </a:buClr>
              <a:buSzPts val="2799"/>
              <a:buFont typeface="Arial"/>
              <a:buChar char="•"/>
            </a:pPr>
            <a:r>
              <a:rPr b="0" i="0" lang="en-US" sz="2799" u="none" cap="none" strike="noStrike">
                <a:solidFill>
                  <a:srgbClr val="67395C"/>
                </a:solidFill>
                <a:latin typeface="Open Sans"/>
                <a:ea typeface="Open Sans"/>
                <a:cs typeface="Open Sans"/>
                <a:sym typeface="Open Sans"/>
              </a:rPr>
              <a:t>Behavioral challenges</a:t>
            </a:r>
            <a:endParaRPr/>
          </a:p>
          <a:p>
            <a:pPr indent="-302260" lvl="1" marL="604519" marR="0" rtl="0" algn="l">
              <a:lnSpc>
                <a:spcPct val="140014"/>
              </a:lnSpc>
              <a:spcBef>
                <a:spcPts val="0"/>
              </a:spcBef>
              <a:spcAft>
                <a:spcPts val="0"/>
              </a:spcAft>
              <a:buClr>
                <a:srgbClr val="67395C"/>
              </a:buClr>
              <a:buSzPts val="2799"/>
              <a:buFont typeface="Arial"/>
              <a:buChar char="•"/>
            </a:pPr>
            <a:r>
              <a:rPr b="0" i="0" lang="en-US" sz="2799" u="none" cap="none" strike="noStrike">
                <a:solidFill>
                  <a:srgbClr val="67395C"/>
                </a:solidFill>
                <a:latin typeface="Open Sans"/>
                <a:ea typeface="Open Sans"/>
                <a:cs typeface="Open Sans"/>
                <a:sym typeface="Open Sans"/>
              </a:rPr>
              <a:t>Mental health symptoms</a:t>
            </a:r>
            <a:endParaRPr/>
          </a:p>
          <a:p>
            <a:pPr indent="-302260" lvl="1" marL="604519" marR="0" rtl="0" algn="l">
              <a:lnSpc>
                <a:spcPct val="140014"/>
              </a:lnSpc>
              <a:spcBef>
                <a:spcPts val="0"/>
              </a:spcBef>
              <a:spcAft>
                <a:spcPts val="0"/>
              </a:spcAft>
              <a:buClr>
                <a:srgbClr val="67395C"/>
              </a:buClr>
              <a:buSzPts val="2799"/>
              <a:buFont typeface="Arial"/>
              <a:buChar char="•"/>
            </a:pPr>
            <a:r>
              <a:rPr b="0" i="0" lang="en-US" sz="2799" u="none" cap="none" strike="noStrike">
                <a:solidFill>
                  <a:srgbClr val="67395C"/>
                </a:solidFill>
                <a:latin typeface="Open Sans"/>
                <a:ea typeface="Open Sans"/>
                <a:cs typeface="Open Sans"/>
                <a:sym typeface="Open Sans"/>
              </a:rPr>
              <a:t>Difficulty accessing services</a:t>
            </a:r>
            <a:endParaRPr/>
          </a:p>
        </p:txBody>
      </p:sp>
      <p:sp>
        <p:nvSpPr>
          <p:cNvPr id="546" name="Google Shape;546;p22"/>
          <p:cNvSpPr txBox="1"/>
          <p:nvPr/>
        </p:nvSpPr>
        <p:spPr>
          <a:xfrm>
            <a:off x="9786926" y="4732363"/>
            <a:ext cx="5701656" cy="44437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lang="en-US" sz="2799">
                <a:solidFill>
                  <a:srgbClr val="67395C"/>
                </a:solidFill>
                <a:latin typeface="Open Sans"/>
                <a:ea typeface="Open Sans"/>
                <a:cs typeface="Open Sans"/>
                <a:sym typeface="Open Sans"/>
              </a:rPr>
              <a:t>Why this matters:</a:t>
            </a:r>
            <a:endParaRPr/>
          </a:p>
          <a:p>
            <a:pPr indent="-302260" lvl="1" marL="604519" marR="0" rtl="0" algn="l">
              <a:lnSpc>
                <a:spcPct val="140014"/>
              </a:lnSpc>
              <a:spcBef>
                <a:spcPts val="0"/>
              </a:spcBef>
              <a:spcAft>
                <a:spcPts val="0"/>
              </a:spcAft>
              <a:buClr>
                <a:srgbClr val="67395C"/>
              </a:buClr>
              <a:buSzPts val="2799"/>
              <a:buFont typeface="Arial"/>
              <a:buChar char="•"/>
            </a:pPr>
            <a:r>
              <a:rPr b="0" i="0" lang="en-US" sz="2799" u="none" cap="none" strike="noStrike">
                <a:solidFill>
                  <a:srgbClr val="67395C"/>
                </a:solidFill>
                <a:latin typeface="Open Sans"/>
                <a:ea typeface="Open Sans"/>
                <a:cs typeface="Open Sans"/>
                <a:sym typeface="Open Sans"/>
              </a:rPr>
              <a:t>Needs may be misunderstood</a:t>
            </a:r>
            <a:endParaRPr/>
          </a:p>
          <a:p>
            <a:pPr indent="-302260" lvl="1" marL="604519" marR="0" rtl="0" algn="l">
              <a:lnSpc>
                <a:spcPct val="140014"/>
              </a:lnSpc>
              <a:spcBef>
                <a:spcPts val="0"/>
              </a:spcBef>
              <a:spcAft>
                <a:spcPts val="0"/>
              </a:spcAft>
              <a:buClr>
                <a:srgbClr val="67395C"/>
              </a:buClr>
              <a:buSzPts val="2799"/>
              <a:buFont typeface="Arial"/>
              <a:buChar char="•"/>
            </a:pPr>
            <a:r>
              <a:rPr b="0" i="0" lang="en-US" sz="2799" u="none" cap="none" strike="noStrike">
                <a:solidFill>
                  <a:srgbClr val="67395C"/>
                </a:solidFill>
                <a:latin typeface="Open Sans"/>
                <a:ea typeface="Open Sans"/>
                <a:cs typeface="Open Sans"/>
                <a:sym typeface="Open Sans"/>
              </a:rPr>
              <a:t>Misdiagnosis can occur</a:t>
            </a:r>
            <a:endParaRPr/>
          </a:p>
          <a:p>
            <a:pPr indent="-302260" lvl="1" marL="604519" marR="0" rtl="0" algn="l">
              <a:lnSpc>
                <a:spcPct val="140014"/>
              </a:lnSpc>
              <a:spcBef>
                <a:spcPts val="0"/>
              </a:spcBef>
              <a:spcAft>
                <a:spcPts val="0"/>
              </a:spcAft>
              <a:buClr>
                <a:srgbClr val="67395C"/>
              </a:buClr>
              <a:buSzPts val="2799"/>
              <a:buFont typeface="Arial"/>
              <a:buChar char="•"/>
            </a:pPr>
            <a:r>
              <a:rPr b="0" i="0" lang="en-US" sz="2799" u="none" cap="none" strike="noStrike">
                <a:solidFill>
                  <a:srgbClr val="67395C"/>
                </a:solidFill>
                <a:latin typeface="Open Sans"/>
                <a:ea typeface="Open Sans"/>
                <a:cs typeface="Open Sans"/>
                <a:sym typeface="Open Sans"/>
              </a:rPr>
              <a:t>Supports must be individualized</a:t>
            </a:r>
            <a:endParaRPr/>
          </a:p>
          <a:p>
            <a:pPr indent="-302260" lvl="1" marL="604519" marR="0" rtl="0" algn="l">
              <a:lnSpc>
                <a:spcPct val="140014"/>
              </a:lnSpc>
              <a:spcBef>
                <a:spcPts val="0"/>
              </a:spcBef>
              <a:spcAft>
                <a:spcPts val="0"/>
              </a:spcAft>
              <a:buClr>
                <a:srgbClr val="67395C"/>
              </a:buClr>
              <a:buSzPts val="2799"/>
              <a:buFont typeface="Arial"/>
              <a:buChar char="•"/>
            </a:pPr>
            <a:r>
              <a:rPr b="0" i="0" lang="en-US" sz="2799" u="none" cap="none" strike="noStrike">
                <a:solidFill>
                  <a:srgbClr val="67395C"/>
                </a:solidFill>
                <a:latin typeface="Open Sans"/>
                <a:ea typeface="Open Sans"/>
                <a:cs typeface="Open Sans"/>
                <a:sym typeface="Open Sans"/>
              </a:rPr>
              <a:t>Developmental support professionals may need to advocate and educate primary health care staff</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551" name="Shape 551"/>
        <p:cNvGrpSpPr/>
        <p:nvPr/>
      </p:nvGrpSpPr>
      <p:grpSpPr>
        <a:xfrm>
          <a:off x="0" y="0"/>
          <a:ext cx="0" cy="0"/>
          <a:chOff x="0" y="0"/>
          <a:chExt cx="0" cy="0"/>
        </a:xfrm>
      </p:grpSpPr>
      <p:sp>
        <p:nvSpPr>
          <p:cNvPr id="552" name="Google Shape;552;p23"/>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53" name="Google Shape;553;p23"/>
          <p:cNvGrpSpPr/>
          <p:nvPr/>
        </p:nvGrpSpPr>
        <p:grpSpPr>
          <a:xfrm>
            <a:off x="2576972" y="2889583"/>
            <a:ext cx="10212129" cy="1438911"/>
            <a:chOff x="0" y="0"/>
            <a:chExt cx="2689614" cy="378972"/>
          </a:xfrm>
        </p:grpSpPr>
        <p:sp>
          <p:nvSpPr>
            <p:cNvPr id="554" name="Google Shape;554;p23"/>
            <p:cNvSpPr/>
            <p:nvPr/>
          </p:nvSpPr>
          <p:spPr>
            <a:xfrm>
              <a:off x="0" y="0"/>
              <a:ext cx="2689614" cy="378972"/>
            </a:xfrm>
            <a:custGeom>
              <a:rect b="b" l="l" r="r" t="t"/>
              <a:pathLst>
                <a:path extrusionOk="0" h="378972" w="2689614">
                  <a:moveTo>
                    <a:pt x="21227" y="0"/>
                  </a:moveTo>
                  <a:lnTo>
                    <a:pt x="2668387" y="0"/>
                  </a:lnTo>
                  <a:cubicBezTo>
                    <a:pt x="2680111" y="0"/>
                    <a:pt x="2689614" y="9504"/>
                    <a:pt x="2689614" y="21227"/>
                  </a:cubicBezTo>
                  <a:lnTo>
                    <a:pt x="2689614" y="357745"/>
                  </a:lnTo>
                  <a:cubicBezTo>
                    <a:pt x="2689614" y="369469"/>
                    <a:pt x="2680111" y="378972"/>
                    <a:pt x="2668387" y="378972"/>
                  </a:cubicBezTo>
                  <a:lnTo>
                    <a:pt x="21227" y="378972"/>
                  </a:lnTo>
                  <a:cubicBezTo>
                    <a:pt x="9504" y="378972"/>
                    <a:pt x="0" y="369469"/>
                    <a:pt x="0" y="357745"/>
                  </a:cubicBezTo>
                  <a:lnTo>
                    <a:pt x="0" y="21227"/>
                  </a:lnTo>
                  <a:cubicBezTo>
                    <a:pt x="0" y="9504"/>
                    <a:pt x="9504" y="0"/>
                    <a:pt x="21227" y="0"/>
                  </a:cubicBezTo>
                  <a:close/>
                </a:path>
              </a:pathLst>
            </a:custGeom>
            <a:solidFill>
              <a:srgbClr val="C4EFEB"/>
            </a:solidFill>
            <a:ln cap="rnd" cmpd="sng" w="38100">
              <a:solidFill>
                <a:srgbClr val="C4EFE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5" name="Google Shape;555;p23"/>
            <p:cNvSpPr txBox="1"/>
            <p:nvPr/>
          </p:nvSpPr>
          <p:spPr>
            <a:xfrm>
              <a:off x="0" y="9525"/>
              <a:ext cx="2689614" cy="369447"/>
            </a:xfrm>
            <a:prstGeom prst="rect">
              <a:avLst/>
            </a:prstGeom>
            <a:noFill/>
            <a:ln>
              <a:noFill/>
            </a:ln>
          </p:spPr>
          <p:txBody>
            <a:bodyPr anchorCtr="0" anchor="ctr" bIns="50800" lIns="50800" spcFirstLastPara="1" rIns="50800" wrap="square" tIns="50800">
              <a:noAutofit/>
            </a:bodyPr>
            <a:lstStyle/>
            <a:p>
              <a:pPr indent="0" lvl="0" marL="0" marR="0" rtl="0" algn="ctr">
                <a:lnSpc>
                  <a:spcPct val="14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56" name="Google Shape;556;p23"/>
          <p:cNvSpPr/>
          <p:nvPr/>
        </p:nvSpPr>
        <p:spPr>
          <a:xfrm>
            <a:off x="261868" y="4624804"/>
            <a:ext cx="2048169" cy="2048169"/>
          </a:xfrm>
          <a:custGeom>
            <a:rect b="b" l="l" r="r" t="t"/>
            <a:pathLst>
              <a:path extrusionOk="0" h="2048169" w="2048169">
                <a:moveTo>
                  <a:pt x="0" y="0"/>
                </a:moveTo>
                <a:lnTo>
                  <a:pt x="2048170" y="0"/>
                </a:lnTo>
                <a:lnTo>
                  <a:pt x="2048170" y="2048170"/>
                </a:lnTo>
                <a:lnTo>
                  <a:pt x="0" y="2048170"/>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7" name="Google Shape;557;p23"/>
          <p:cNvSpPr/>
          <p:nvPr/>
        </p:nvSpPr>
        <p:spPr>
          <a:xfrm>
            <a:off x="261868" y="2421688"/>
            <a:ext cx="2048169" cy="2048169"/>
          </a:xfrm>
          <a:custGeom>
            <a:rect b="b" l="l" r="r" t="t"/>
            <a:pathLst>
              <a:path extrusionOk="0" h="2048169" w="2048169">
                <a:moveTo>
                  <a:pt x="0" y="0"/>
                </a:moveTo>
                <a:lnTo>
                  <a:pt x="2048170" y="0"/>
                </a:lnTo>
                <a:lnTo>
                  <a:pt x="2048170" y="2048170"/>
                </a:lnTo>
                <a:lnTo>
                  <a:pt x="0" y="2048170"/>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8" name="Google Shape;558;p23"/>
          <p:cNvSpPr/>
          <p:nvPr/>
        </p:nvSpPr>
        <p:spPr>
          <a:xfrm>
            <a:off x="340934" y="6825374"/>
            <a:ext cx="1969104" cy="1969104"/>
          </a:xfrm>
          <a:custGeom>
            <a:rect b="b" l="l" r="r" t="t"/>
            <a:pathLst>
              <a:path extrusionOk="0" h="1969104" w="1969104">
                <a:moveTo>
                  <a:pt x="0" y="0"/>
                </a:moveTo>
                <a:lnTo>
                  <a:pt x="1969104" y="0"/>
                </a:lnTo>
                <a:lnTo>
                  <a:pt x="1969104" y="1969103"/>
                </a:lnTo>
                <a:lnTo>
                  <a:pt x="0" y="1969103"/>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59" name="Google Shape;559;p23"/>
          <p:cNvGrpSpPr/>
          <p:nvPr/>
        </p:nvGrpSpPr>
        <p:grpSpPr>
          <a:xfrm>
            <a:off x="2576972" y="4723463"/>
            <a:ext cx="10126300" cy="1738276"/>
            <a:chOff x="0" y="0"/>
            <a:chExt cx="2667009" cy="457818"/>
          </a:xfrm>
        </p:grpSpPr>
        <p:sp>
          <p:nvSpPr>
            <p:cNvPr id="560" name="Google Shape;560;p23"/>
            <p:cNvSpPr/>
            <p:nvPr/>
          </p:nvSpPr>
          <p:spPr>
            <a:xfrm>
              <a:off x="0" y="0"/>
              <a:ext cx="2667009" cy="457818"/>
            </a:xfrm>
            <a:custGeom>
              <a:rect b="b" l="l" r="r" t="t"/>
              <a:pathLst>
                <a:path extrusionOk="0" h="457818" w="2667009">
                  <a:moveTo>
                    <a:pt x="21407" y="0"/>
                  </a:moveTo>
                  <a:lnTo>
                    <a:pt x="2645602" y="0"/>
                  </a:lnTo>
                  <a:cubicBezTo>
                    <a:pt x="2657425" y="0"/>
                    <a:pt x="2667009" y="9584"/>
                    <a:pt x="2667009" y="21407"/>
                  </a:cubicBezTo>
                  <a:lnTo>
                    <a:pt x="2667009" y="436411"/>
                  </a:lnTo>
                  <a:cubicBezTo>
                    <a:pt x="2667009" y="448233"/>
                    <a:pt x="2657425" y="457818"/>
                    <a:pt x="2645602" y="457818"/>
                  </a:cubicBezTo>
                  <a:lnTo>
                    <a:pt x="21407" y="457818"/>
                  </a:lnTo>
                  <a:cubicBezTo>
                    <a:pt x="9584" y="457818"/>
                    <a:pt x="0" y="448233"/>
                    <a:pt x="0" y="436411"/>
                  </a:cubicBezTo>
                  <a:lnTo>
                    <a:pt x="0" y="21407"/>
                  </a:lnTo>
                  <a:cubicBezTo>
                    <a:pt x="0" y="9584"/>
                    <a:pt x="9584" y="0"/>
                    <a:pt x="21407" y="0"/>
                  </a:cubicBezTo>
                  <a:close/>
                </a:path>
              </a:pathLst>
            </a:custGeom>
            <a:solidFill>
              <a:srgbClr val="C4EFEB"/>
            </a:solidFill>
            <a:ln cap="rnd" cmpd="sng" w="38100">
              <a:solidFill>
                <a:srgbClr val="C4EFE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1" name="Google Shape;561;p23"/>
            <p:cNvSpPr txBox="1"/>
            <p:nvPr/>
          </p:nvSpPr>
          <p:spPr>
            <a:xfrm>
              <a:off x="0" y="9525"/>
              <a:ext cx="2667009" cy="448293"/>
            </a:xfrm>
            <a:prstGeom prst="rect">
              <a:avLst/>
            </a:prstGeom>
            <a:noFill/>
            <a:ln>
              <a:noFill/>
            </a:ln>
          </p:spPr>
          <p:txBody>
            <a:bodyPr anchorCtr="0" anchor="ctr" bIns="50800" lIns="50800" spcFirstLastPara="1" rIns="50800" wrap="square" tIns="50800">
              <a:noAutofit/>
            </a:bodyPr>
            <a:lstStyle/>
            <a:p>
              <a:pPr indent="0" lvl="0" marL="0" marR="0" rtl="0" algn="ctr">
                <a:lnSpc>
                  <a:spcPct val="14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62" name="Google Shape;562;p23"/>
          <p:cNvGrpSpPr/>
          <p:nvPr/>
        </p:nvGrpSpPr>
        <p:grpSpPr>
          <a:xfrm>
            <a:off x="2576972" y="7130003"/>
            <a:ext cx="10212129" cy="1438911"/>
            <a:chOff x="0" y="0"/>
            <a:chExt cx="2689614" cy="378972"/>
          </a:xfrm>
        </p:grpSpPr>
        <p:sp>
          <p:nvSpPr>
            <p:cNvPr id="563" name="Google Shape;563;p23"/>
            <p:cNvSpPr/>
            <p:nvPr/>
          </p:nvSpPr>
          <p:spPr>
            <a:xfrm>
              <a:off x="0" y="0"/>
              <a:ext cx="2689614" cy="378972"/>
            </a:xfrm>
            <a:custGeom>
              <a:rect b="b" l="l" r="r" t="t"/>
              <a:pathLst>
                <a:path extrusionOk="0" h="378972" w="2689614">
                  <a:moveTo>
                    <a:pt x="21227" y="0"/>
                  </a:moveTo>
                  <a:lnTo>
                    <a:pt x="2668387" y="0"/>
                  </a:lnTo>
                  <a:cubicBezTo>
                    <a:pt x="2680111" y="0"/>
                    <a:pt x="2689614" y="9504"/>
                    <a:pt x="2689614" y="21227"/>
                  </a:cubicBezTo>
                  <a:lnTo>
                    <a:pt x="2689614" y="357745"/>
                  </a:lnTo>
                  <a:cubicBezTo>
                    <a:pt x="2689614" y="369469"/>
                    <a:pt x="2680111" y="378972"/>
                    <a:pt x="2668387" y="378972"/>
                  </a:cubicBezTo>
                  <a:lnTo>
                    <a:pt x="21227" y="378972"/>
                  </a:lnTo>
                  <a:cubicBezTo>
                    <a:pt x="9504" y="378972"/>
                    <a:pt x="0" y="369469"/>
                    <a:pt x="0" y="357745"/>
                  </a:cubicBezTo>
                  <a:lnTo>
                    <a:pt x="0" y="21227"/>
                  </a:lnTo>
                  <a:cubicBezTo>
                    <a:pt x="0" y="9504"/>
                    <a:pt x="9504" y="0"/>
                    <a:pt x="21227" y="0"/>
                  </a:cubicBezTo>
                  <a:close/>
                </a:path>
              </a:pathLst>
            </a:custGeom>
            <a:solidFill>
              <a:srgbClr val="C4EFEB"/>
            </a:solidFill>
            <a:ln cap="rnd" cmpd="sng" w="38100">
              <a:solidFill>
                <a:srgbClr val="C4EFE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4" name="Google Shape;564;p23"/>
            <p:cNvSpPr txBox="1"/>
            <p:nvPr/>
          </p:nvSpPr>
          <p:spPr>
            <a:xfrm>
              <a:off x="0" y="9525"/>
              <a:ext cx="2689614" cy="369447"/>
            </a:xfrm>
            <a:prstGeom prst="rect">
              <a:avLst/>
            </a:prstGeom>
            <a:noFill/>
            <a:ln>
              <a:noFill/>
            </a:ln>
          </p:spPr>
          <p:txBody>
            <a:bodyPr anchorCtr="0" anchor="ctr" bIns="50800" lIns="50800" spcFirstLastPara="1" rIns="50800" wrap="square" tIns="50800">
              <a:noAutofit/>
            </a:bodyPr>
            <a:lstStyle/>
            <a:p>
              <a:pPr indent="0" lvl="0" marL="0" marR="0" rtl="0" algn="ctr">
                <a:lnSpc>
                  <a:spcPct val="14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65" name="Google Shape;565;p23"/>
          <p:cNvSpPr/>
          <p:nvPr/>
        </p:nvSpPr>
        <p:spPr>
          <a:xfrm>
            <a:off x="689594" y="2889583"/>
            <a:ext cx="1192718" cy="1161409"/>
          </a:xfrm>
          <a:custGeom>
            <a:rect b="b" l="l" r="r" t="t"/>
            <a:pathLst>
              <a:path extrusionOk="0" h="1161409" w="1192718">
                <a:moveTo>
                  <a:pt x="0" y="0"/>
                </a:moveTo>
                <a:lnTo>
                  <a:pt x="1192718" y="0"/>
                </a:lnTo>
                <a:lnTo>
                  <a:pt x="1192718" y="1161408"/>
                </a:lnTo>
                <a:lnTo>
                  <a:pt x="0" y="116140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6" name="Google Shape;566;p23"/>
          <p:cNvSpPr/>
          <p:nvPr/>
        </p:nvSpPr>
        <p:spPr>
          <a:xfrm>
            <a:off x="537717" y="4869618"/>
            <a:ext cx="1496472" cy="1445966"/>
          </a:xfrm>
          <a:custGeom>
            <a:rect b="b" l="l" r="r" t="t"/>
            <a:pathLst>
              <a:path extrusionOk="0" h="1445966" w="1496472">
                <a:moveTo>
                  <a:pt x="0" y="0"/>
                </a:moveTo>
                <a:lnTo>
                  <a:pt x="1496472" y="0"/>
                </a:lnTo>
                <a:lnTo>
                  <a:pt x="1496472" y="1445966"/>
                </a:lnTo>
                <a:lnTo>
                  <a:pt x="0" y="1445966"/>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7" name="Google Shape;567;p23"/>
          <p:cNvSpPr/>
          <p:nvPr/>
        </p:nvSpPr>
        <p:spPr>
          <a:xfrm>
            <a:off x="588615" y="7090555"/>
            <a:ext cx="1473742" cy="1438740"/>
          </a:xfrm>
          <a:custGeom>
            <a:rect b="b" l="l" r="r" t="t"/>
            <a:pathLst>
              <a:path extrusionOk="0" h="1438740" w="1473742">
                <a:moveTo>
                  <a:pt x="0" y="0"/>
                </a:moveTo>
                <a:lnTo>
                  <a:pt x="1473742" y="0"/>
                </a:lnTo>
                <a:lnTo>
                  <a:pt x="1473742" y="1438741"/>
                </a:lnTo>
                <a:lnTo>
                  <a:pt x="0" y="1438741"/>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68" name="Google Shape;568;p23"/>
          <p:cNvGrpSpPr/>
          <p:nvPr/>
        </p:nvGrpSpPr>
        <p:grpSpPr>
          <a:xfrm>
            <a:off x="0" y="-244115"/>
            <a:ext cx="18288000" cy="2125308"/>
            <a:chOff x="0" y="-38100"/>
            <a:chExt cx="2854277" cy="331705"/>
          </a:xfrm>
        </p:grpSpPr>
        <p:sp>
          <p:nvSpPr>
            <p:cNvPr id="569" name="Google Shape;569;p23"/>
            <p:cNvSpPr/>
            <p:nvPr/>
          </p:nvSpPr>
          <p:spPr>
            <a:xfrm>
              <a:off x="0" y="0"/>
              <a:ext cx="2854277" cy="293605"/>
            </a:xfrm>
            <a:custGeom>
              <a:rect b="b" l="l" r="r" t="t"/>
              <a:pathLst>
                <a:path extrusionOk="0" h="293605" w="2854277">
                  <a:moveTo>
                    <a:pt x="0" y="0"/>
                  </a:moveTo>
                  <a:lnTo>
                    <a:pt x="2854277" y="0"/>
                  </a:lnTo>
                  <a:lnTo>
                    <a:pt x="2854277" y="293605"/>
                  </a:lnTo>
                  <a:lnTo>
                    <a:pt x="0" y="293605"/>
                  </a:lnTo>
                  <a:close/>
                </a:path>
              </a:pathLst>
            </a:custGeom>
            <a:solidFill>
              <a:srgbClr val="A6A6A6">
                <a:alpha val="3294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0" name="Google Shape;570;p23"/>
            <p:cNvSpPr txBox="1"/>
            <p:nvPr/>
          </p:nvSpPr>
          <p:spPr>
            <a:xfrm>
              <a:off x="0" y="-38100"/>
              <a:ext cx="2854277" cy="3317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71" name="Google Shape;571;p23"/>
          <p:cNvSpPr txBox="1"/>
          <p:nvPr/>
        </p:nvSpPr>
        <p:spPr>
          <a:xfrm>
            <a:off x="261868" y="72057"/>
            <a:ext cx="11424093" cy="129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7500">
                <a:solidFill>
                  <a:srgbClr val="FFFFFF"/>
                </a:solidFill>
                <a:latin typeface="Open Sans"/>
                <a:ea typeface="Open Sans"/>
                <a:cs typeface="Open Sans"/>
                <a:sym typeface="Open Sans"/>
              </a:rPr>
              <a:t>Advocate and Educate</a:t>
            </a:r>
            <a:endParaRPr/>
          </a:p>
        </p:txBody>
      </p:sp>
      <p:sp>
        <p:nvSpPr>
          <p:cNvPr id="572" name="Google Shape;572;p23"/>
          <p:cNvSpPr/>
          <p:nvPr/>
        </p:nvSpPr>
        <p:spPr>
          <a:xfrm>
            <a:off x="13351076" y="5238261"/>
            <a:ext cx="3501580" cy="3783826"/>
          </a:xfrm>
          <a:custGeom>
            <a:rect b="b" l="l" r="r" t="t"/>
            <a:pathLst>
              <a:path extrusionOk="0" h="9944392" w="9202612">
                <a:moveTo>
                  <a:pt x="0" y="9440543"/>
                </a:moveTo>
                <a:lnTo>
                  <a:pt x="0" y="503849"/>
                </a:lnTo>
                <a:cubicBezTo>
                  <a:pt x="0" y="225406"/>
                  <a:pt x="312889" y="0"/>
                  <a:pt x="699399" y="0"/>
                </a:cubicBezTo>
                <a:lnTo>
                  <a:pt x="8503214" y="0"/>
                </a:lnTo>
                <a:cubicBezTo>
                  <a:pt x="8889723" y="0"/>
                  <a:pt x="9202612" y="226732"/>
                  <a:pt x="9202612" y="503849"/>
                </a:cubicBezTo>
                <a:lnTo>
                  <a:pt x="9202612" y="9440543"/>
                </a:lnTo>
                <a:cubicBezTo>
                  <a:pt x="9202612" y="9718986"/>
                  <a:pt x="8889723" y="9944392"/>
                  <a:pt x="8503214" y="9944392"/>
                </a:cubicBezTo>
                <a:lnTo>
                  <a:pt x="699399" y="9944392"/>
                </a:lnTo>
                <a:cubicBezTo>
                  <a:pt x="314729" y="9944392"/>
                  <a:pt x="0" y="9718986"/>
                  <a:pt x="0" y="9440543"/>
                </a:cubicBezTo>
                <a:close/>
              </a:path>
            </a:pathLst>
          </a:custGeom>
          <a:blipFill rotWithShape="1">
            <a:blip r:embed="rId4">
              <a:alphaModFix/>
            </a:blip>
            <a:stretch>
              <a:fillRect b="0" l="-732" r="-7327"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3" name="Google Shape;573;p23"/>
          <p:cNvSpPr/>
          <p:nvPr/>
        </p:nvSpPr>
        <p:spPr>
          <a:xfrm>
            <a:off x="13397932" y="2121322"/>
            <a:ext cx="4835458" cy="3380196"/>
          </a:xfrm>
          <a:custGeom>
            <a:rect b="b" l="l" r="r" t="t"/>
            <a:pathLst>
              <a:path extrusionOk="0" h="711200" w="1017390">
                <a:moveTo>
                  <a:pt x="731476" y="0"/>
                </a:moveTo>
                <a:lnTo>
                  <a:pt x="282407" y="0"/>
                </a:lnTo>
                <a:cubicBezTo>
                  <a:pt x="126426" y="0"/>
                  <a:pt x="0" y="123512"/>
                  <a:pt x="0" y="275871"/>
                </a:cubicBezTo>
                <a:cubicBezTo>
                  <a:pt x="0" y="386169"/>
                  <a:pt x="66279" y="481310"/>
                  <a:pt x="162037" y="525451"/>
                </a:cubicBezTo>
                <a:lnTo>
                  <a:pt x="162037" y="711200"/>
                </a:lnTo>
                <a:lnTo>
                  <a:pt x="353844" y="551732"/>
                </a:lnTo>
                <a:lnTo>
                  <a:pt x="731476" y="551732"/>
                </a:lnTo>
                <a:cubicBezTo>
                  <a:pt x="890953" y="551732"/>
                  <a:pt x="1017390" y="428220"/>
                  <a:pt x="1017390" y="275861"/>
                </a:cubicBezTo>
                <a:cubicBezTo>
                  <a:pt x="1017401" y="123512"/>
                  <a:pt x="890953" y="0"/>
                  <a:pt x="731476" y="0"/>
                </a:cubicBezTo>
                <a:close/>
              </a:path>
            </a:pathLst>
          </a:custGeom>
          <a:solidFill>
            <a:srgbClr val="ED7B4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4" name="Google Shape;574;p23"/>
          <p:cNvSpPr/>
          <p:nvPr/>
        </p:nvSpPr>
        <p:spPr>
          <a:xfrm rot="-5400000">
            <a:off x="14615602" y="552428"/>
            <a:ext cx="4242643" cy="3137788"/>
          </a:xfrm>
          <a:custGeom>
            <a:rect b="b" l="l" r="r" t="t"/>
            <a:pathLst>
              <a:path extrusionOk="0" h="3137788" w="4242643">
                <a:moveTo>
                  <a:pt x="0" y="0"/>
                </a:moveTo>
                <a:lnTo>
                  <a:pt x="4242643" y="0"/>
                </a:lnTo>
                <a:lnTo>
                  <a:pt x="4242643"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5" name="Google Shape;575;p23"/>
          <p:cNvSpPr/>
          <p:nvPr/>
        </p:nvSpPr>
        <p:spPr>
          <a:xfrm>
            <a:off x="6400355" y="8654234"/>
            <a:ext cx="2034319" cy="2034319"/>
          </a:xfrm>
          <a:custGeom>
            <a:rect b="b" l="l" r="r" t="t"/>
            <a:pathLst>
              <a:path extrusionOk="0" h="2034319" w="2034319">
                <a:moveTo>
                  <a:pt x="0" y="0"/>
                </a:moveTo>
                <a:lnTo>
                  <a:pt x="2034319" y="0"/>
                </a:lnTo>
                <a:lnTo>
                  <a:pt x="2034319" y="2034319"/>
                </a:lnTo>
                <a:lnTo>
                  <a:pt x="0" y="2034319"/>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6" name="Google Shape;576;p23"/>
          <p:cNvSpPr txBox="1"/>
          <p:nvPr/>
        </p:nvSpPr>
        <p:spPr>
          <a:xfrm>
            <a:off x="2969679" y="3205104"/>
            <a:ext cx="9340885" cy="788035"/>
          </a:xfrm>
          <a:prstGeom prst="rect">
            <a:avLst/>
          </a:prstGeom>
          <a:noFill/>
          <a:ln>
            <a:noFill/>
          </a:ln>
        </p:spPr>
        <p:txBody>
          <a:bodyPr anchorCtr="0" anchor="t" bIns="0" lIns="0" spcFirstLastPara="1" rIns="0" wrap="square" tIns="0">
            <a:spAutoFit/>
          </a:bodyPr>
          <a:lstStyle/>
          <a:p>
            <a:pPr indent="0" lvl="0" marL="0" marR="0" rtl="0" algn="l">
              <a:lnSpc>
                <a:spcPct val="110003"/>
              </a:lnSpc>
              <a:spcBef>
                <a:spcPts val="0"/>
              </a:spcBef>
              <a:spcAft>
                <a:spcPts val="0"/>
              </a:spcAft>
              <a:buNone/>
            </a:pPr>
            <a:r>
              <a:rPr lang="en-US" sz="2799">
                <a:solidFill>
                  <a:srgbClr val="67395C"/>
                </a:solidFill>
                <a:latin typeface="Open Sans"/>
                <a:ea typeface="Open Sans"/>
                <a:cs typeface="Open Sans"/>
                <a:sym typeface="Open Sans"/>
              </a:rPr>
              <a:t>Use tools to support persons with intellectual and developmental disability in a hospital setting</a:t>
            </a:r>
            <a:endParaRPr/>
          </a:p>
        </p:txBody>
      </p:sp>
      <p:sp>
        <p:nvSpPr>
          <p:cNvPr id="577" name="Google Shape;577;p23"/>
          <p:cNvSpPr txBox="1"/>
          <p:nvPr/>
        </p:nvSpPr>
        <p:spPr>
          <a:xfrm>
            <a:off x="2969679" y="7625458"/>
            <a:ext cx="9340885" cy="397510"/>
          </a:xfrm>
          <a:prstGeom prst="rect">
            <a:avLst/>
          </a:prstGeom>
          <a:noFill/>
          <a:ln>
            <a:noFill/>
          </a:ln>
        </p:spPr>
        <p:txBody>
          <a:bodyPr anchorCtr="0" anchor="t" bIns="0" lIns="0" spcFirstLastPara="1" rIns="0" wrap="square" tIns="0">
            <a:spAutoFit/>
          </a:bodyPr>
          <a:lstStyle/>
          <a:p>
            <a:pPr indent="0" lvl="0" marL="0" marR="0" rtl="0" algn="l">
              <a:lnSpc>
                <a:spcPct val="110003"/>
              </a:lnSpc>
              <a:spcBef>
                <a:spcPts val="0"/>
              </a:spcBef>
              <a:spcAft>
                <a:spcPts val="0"/>
              </a:spcAft>
              <a:buNone/>
            </a:pPr>
            <a:r>
              <a:rPr lang="en-US" sz="2799">
                <a:solidFill>
                  <a:srgbClr val="67395C"/>
                </a:solidFill>
                <a:latin typeface="Open Sans"/>
                <a:ea typeface="Open Sans"/>
                <a:cs typeface="Open Sans"/>
                <a:sym typeface="Open Sans"/>
              </a:rPr>
              <a:t>Use person-centered approaches </a:t>
            </a:r>
            <a:endParaRPr/>
          </a:p>
        </p:txBody>
      </p:sp>
      <p:sp>
        <p:nvSpPr>
          <p:cNvPr id="578" name="Google Shape;578;p23"/>
          <p:cNvSpPr txBox="1"/>
          <p:nvPr/>
        </p:nvSpPr>
        <p:spPr>
          <a:xfrm>
            <a:off x="2969679" y="5317050"/>
            <a:ext cx="9950456" cy="397510"/>
          </a:xfrm>
          <a:prstGeom prst="rect">
            <a:avLst/>
          </a:prstGeom>
          <a:noFill/>
          <a:ln>
            <a:noFill/>
          </a:ln>
        </p:spPr>
        <p:txBody>
          <a:bodyPr anchorCtr="0" anchor="t" bIns="0" lIns="0" spcFirstLastPara="1" rIns="0" wrap="square" tIns="0">
            <a:spAutoFit/>
          </a:bodyPr>
          <a:lstStyle/>
          <a:p>
            <a:pPr indent="0" lvl="0" marL="0" marR="0" rtl="0" algn="l">
              <a:lnSpc>
                <a:spcPct val="110003"/>
              </a:lnSpc>
              <a:spcBef>
                <a:spcPts val="0"/>
              </a:spcBef>
              <a:spcAft>
                <a:spcPts val="0"/>
              </a:spcAft>
              <a:buNone/>
            </a:pPr>
            <a:r>
              <a:rPr lang="en-US" sz="2799">
                <a:solidFill>
                  <a:srgbClr val="67395C"/>
                </a:solidFill>
                <a:latin typeface="Open Sans"/>
                <a:ea typeface="Open Sans"/>
                <a:cs typeface="Open Sans"/>
                <a:sym typeface="Open Sans"/>
              </a:rPr>
              <a:t>Collaborate with both developmental and health supports </a:t>
            </a:r>
            <a:endParaRPr/>
          </a:p>
        </p:txBody>
      </p:sp>
      <p:sp>
        <p:nvSpPr>
          <p:cNvPr id="579" name="Google Shape;579;p23"/>
          <p:cNvSpPr txBox="1"/>
          <p:nvPr/>
        </p:nvSpPr>
        <p:spPr>
          <a:xfrm>
            <a:off x="13937183" y="2322942"/>
            <a:ext cx="3799639" cy="20726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FDFDFD"/>
                </a:solidFill>
                <a:latin typeface="Open Sans"/>
                <a:ea typeface="Open Sans"/>
                <a:cs typeface="Open Sans"/>
                <a:sym typeface="Open Sans"/>
              </a:rPr>
              <a:t>“They can be really helpful, especially when you don’t know what to say or you have not a lot of time with your doctor"</a:t>
            </a:r>
            <a:endParaRPr/>
          </a:p>
        </p:txBody>
      </p:sp>
      <p:sp>
        <p:nvSpPr>
          <p:cNvPr id="580" name="Google Shape;580;p23"/>
          <p:cNvSpPr txBox="1"/>
          <p:nvPr/>
        </p:nvSpPr>
        <p:spPr>
          <a:xfrm>
            <a:off x="8663274" y="9633293"/>
            <a:ext cx="7787517" cy="3727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1" lang="en-US" sz="2200" u="sng">
                <a:solidFill>
                  <a:srgbClr val="FFFFFF"/>
                </a:solidFill>
                <a:latin typeface="Open Sans"/>
                <a:ea typeface="Open Sans"/>
                <a:cs typeface="Open Sans"/>
                <a:sym typeface="Open Sans"/>
                <a:hlinkClick r:id="rId5">
                  <a:extLst>
                    <a:ext uri="{A12FA001-AC4F-418D-AE19-62706E023703}">
                      <ahyp:hlinkClr val="tx"/>
                    </a:ext>
                  </a:extLst>
                </a:hlinkClick>
              </a:rPr>
              <a:t>https://ddprimarycare.surreyplace.ca/tools-2/general-health/</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24"/>
          <p:cNvSpPr/>
          <p:nvPr/>
        </p:nvSpPr>
        <p:spPr>
          <a:xfrm>
            <a:off x="17152782" y="9130888"/>
            <a:ext cx="1135218" cy="1156112"/>
          </a:xfrm>
          <a:custGeom>
            <a:rect b="b" l="l" r="r" t="t"/>
            <a:pathLst>
              <a:path extrusionOk="0" h="1156112" w="1135218">
                <a:moveTo>
                  <a:pt x="0" y="0"/>
                </a:moveTo>
                <a:lnTo>
                  <a:pt x="1135218" y="0"/>
                </a:lnTo>
                <a:lnTo>
                  <a:pt x="1135218" y="1156112"/>
                </a:lnTo>
                <a:lnTo>
                  <a:pt x="0" y="115611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7" name="Google Shape;587;p24"/>
          <p:cNvSpPr/>
          <p:nvPr/>
        </p:nvSpPr>
        <p:spPr>
          <a:xfrm>
            <a:off x="22643" y="0"/>
            <a:ext cx="18265357" cy="6689687"/>
          </a:xfrm>
          <a:custGeom>
            <a:rect b="b" l="l" r="r" t="t"/>
            <a:pathLst>
              <a:path extrusionOk="0" h="6689687" w="18265357">
                <a:moveTo>
                  <a:pt x="0" y="0"/>
                </a:moveTo>
                <a:lnTo>
                  <a:pt x="18265357" y="0"/>
                </a:lnTo>
                <a:lnTo>
                  <a:pt x="18265357" y="6689687"/>
                </a:lnTo>
                <a:lnTo>
                  <a:pt x="0" y="6689687"/>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8" name="Google Shape;588;p24"/>
          <p:cNvSpPr/>
          <p:nvPr/>
        </p:nvSpPr>
        <p:spPr>
          <a:xfrm>
            <a:off x="4186471" y="7346715"/>
            <a:ext cx="2091834" cy="2091834"/>
          </a:xfrm>
          <a:custGeom>
            <a:rect b="b" l="l" r="r" t="t"/>
            <a:pathLst>
              <a:path extrusionOk="0" h="2091834" w="2091834">
                <a:moveTo>
                  <a:pt x="0" y="0"/>
                </a:moveTo>
                <a:lnTo>
                  <a:pt x="2091834" y="0"/>
                </a:lnTo>
                <a:lnTo>
                  <a:pt x="2091834" y="2091834"/>
                </a:lnTo>
                <a:lnTo>
                  <a:pt x="0" y="2091834"/>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9" name="Google Shape;589;p24"/>
          <p:cNvSpPr/>
          <p:nvPr/>
        </p:nvSpPr>
        <p:spPr>
          <a:xfrm>
            <a:off x="11577103" y="6894322"/>
            <a:ext cx="2524426" cy="2996621"/>
          </a:xfrm>
          <a:custGeom>
            <a:rect b="b" l="l" r="r" t="t"/>
            <a:pathLst>
              <a:path extrusionOk="0" h="2996621" w="2524426">
                <a:moveTo>
                  <a:pt x="0" y="0"/>
                </a:moveTo>
                <a:lnTo>
                  <a:pt x="2524426" y="0"/>
                </a:lnTo>
                <a:lnTo>
                  <a:pt x="2524426" y="2996621"/>
                </a:lnTo>
                <a:lnTo>
                  <a:pt x="0" y="299662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0" name="Google Shape;590;p24"/>
          <p:cNvSpPr/>
          <p:nvPr/>
        </p:nvSpPr>
        <p:spPr>
          <a:xfrm>
            <a:off x="7648903" y="7030394"/>
            <a:ext cx="2557602" cy="2724476"/>
          </a:xfrm>
          <a:custGeom>
            <a:rect b="b" l="l" r="r" t="t"/>
            <a:pathLst>
              <a:path extrusionOk="0" h="2724476" w="2557602">
                <a:moveTo>
                  <a:pt x="0" y="0"/>
                </a:moveTo>
                <a:lnTo>
                  <a:pt x="2557602" y="0"/>
                </a:lnTo>
                <a:lnTo>
                  <a:pt x="2557602" y="2724476"/>
                </a:lnTo>
                <a:lnTo>
                  <a:pt x="0" y="272447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1" name="Google Shape;591;p24"/>
          <p:cNvSpPr txBox="1"/>
          <p:nvPr/>
        </p:nvSpPr>
        <p:spPr>
          <a:xfrm>
            <a:off x="1009936" y="1760100"/>
            <a:ext cx="16268129" cy="25031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7200">
                <a:solidFill>
                  <a:srgbClr val="000000"/>
                </a:solidFill>
                <a:latin typeface="Open Sans"/>
                <a:ea typeface="Open Sans"/>
                <a:cs typeface="Open Sans"/>
                <a:sym typeface="Open Sans"/>
              </a:rPr>
              <a:t>The Importance of Person-Centered Approaches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599" name="Shape 599"/>
        <p:cNvGrpSpPr/>
        <p:nvPr/>
      </p:nvGrpSpPr>
      <p:grpSpPr>
        <a:xfrm>
          <a:off x="0" y="0"/>
          <a:ext cx="0" cy="0"/>
          <a:chOff x="0" y="0"/>
          <a:chExt cx="0" cy="0"/>
        </a:xfrm>
      </p:grpSpPr>
      <p:sp>
        <p:nvSpPr>
          <p:cNvPr id="600" name="Google Shape;600;p25"/>
          <p:cNvSpPr/>
          <p:nvPr/>
        </p:nvSpPr>
        <p:spPr>
          <a:xfrm>
            <a:off x="17079037" y="9004597"/>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01" name="Google Shape;601;p25"/>
          <p:cNvGrpSpPr/>
          <p:nvPr/>
        </p:nvGrpSpPr>
        <p:grpSpPr>
          <a:xfrm>
            <a:off x="17817" y="-244115"/>
            <a:ext cx="18288000" cy="2916844"/>
            <a:chOff x="0" y="-38100"/>
            <a:chExt cx="2854277" cy="455243"/>
          </a:xfrm>
        </p:grpSpPr>
        <p:sp>
          <p:nvSpPr>
            <p:cNvPr id="602" name="Google Shape;602;p25"/>
            <p:cNvSpPr/>
            <p:nvPr/>
          </p:nvSpPr>
          <p:spPr>
            <a:xfrm>
              <a:off x="0" y="0"/>
              <a:ext cx="2854277" cy="417143"/>
            </a:xfrm>
            <a:custGeom>
              <a:rect b="b" l="l" r="r" t="t"/>
              <a:pathLst>
                <a:path extrusionOk="0" h="417143" w="2854277">
                  <a:moveTo>
                    <a:pt x="0" y="0"/>
                  </a:moveTo>
                  <a:lnTo>
                    <a:pt x="2854277" y="0"/>
                  </a:lnTo>
                  <a:lnTo>
                    <a:pt x="2854277" y="417143"/>
                  </a:lnTo>
                  <a:lnTo>
                    <a:pt x="0" y="417143"/>
                  </a:lnTo>
                  <a:close/>
                </a:path>
              </a:pathLst>
            </a:custGeom>
            <a:solidFill>
              <a:srgbClr val="A6A6A6">
                <a:alpha val="3294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3" name="Google Shape;603;p25"/>
            <p:cNvSpPr txBox="1"/>
            <p:nvPr/>
          </p:nvSpPr>
          <p:spPr>
            <a:xfrm>
              <a:off x="0" y="-38100"/>
              <a:ext cx="2854277" cy="45524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04" name="Google Shape;604;p25"/>
          <p:cNvSpPr/>
          <p:nvPr/>
        </p:nvSpPr>
        <p:spPr>
          <a:xfrm rot="-5400000">
            <a:off x="14597784" y="552428"/>
            <a:ext cx="4242643" cy="3137788"/>
          </a:xfrm>
          <a:custGeom>
            <a:rect b="b" l="l" r="r" t="t"/>
            <a:pathLst>
              <a:path extrusionOk="0" h="3137788" w="4242643">
                <a:moveTo>
                  <a:pt x="0" y="0"/>
                </a:moveTo>
                <a:lnTo>
                  <a:pt x="4242644" y="0"/>
                </a:lnTo>
                <a:lnTo>
                  <a:pt x="4242644"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05" name="Google Shape;605;p25"/>
          <p:cNvGrpSpPr/>
          <p:nvPr/>
        </p:nvGrpSpPr>
        <p:grpSpPr>
          <a:xfrm>
            <a:off x="1370787" y="4876553"/>
            <a:ext cx="3189628" cy="4071722"/>
            <a:chOff x="0" y="-38100"/>
            <a:chExt cx="497817" cy="635489"/>
          </a:xfrm>
        </p:grpSpPr>
        <p:sp>
          <p:nvSpPr>
            <p:cNvPr id="606" name="Google Shape;606;p25"/>
            <p:cNvSpPr/>
            <p:nvPr/>
          </p:nvSpPr>
          <p:spPr>
            <a:xfrm>
              <a:off x="0" y="0"/>
              <a:ext cx="497817" cy="597389"/>
            </a:xfrm>
            <a:custGeom>
              <a:rect b="b" l="l" r="r" t="t"/>
              <a:pathLst>
                <a:path extrusionOk="0" h="597389" w="497817">
                  <a:moveTo>
                    <a:pt x="67962" y="0"/>
                  </a:moveTo>
                  <a:lnTo>
                    <a:pt x="429855" y="0"/>
                  </a:lnTo>
                  <a:cubicBezTo>
                    <a:pt x="447880" y="0"/>
                    <a:pt x="465166" y="7160"/>
                    <a:pt x="477912" y="19906"/>
                  </a:cubicBezTo>
                  <a:cubicBezTo>
                    <a:pt x="490657" y="32651"/>
                    <a:pt x="497817" y="49937"/>
                    <a:pt x="497817" y="67962"/>
                  </a:cubicBezTo>
                  <a:lnTo>
                    <a:pt x="497817" y="529427"/>
                  </a:lnTo>
                  <a:cubicBezTo>
                    <a:pt x="497817" y="547452"/>
                    <a:pt x="490657" y="564738"/>
                    <a:pt x="477912" y="577484"/>
                  </a:cubicBezTo>
                  <a:cubicBezTo>
                    <a:pt x="465166" y="590229"/>
                    <a:pt x="447880" y="597389"/>
                    <a:pt x="429855" y="597389"/>
                  </a:cubicBezTo>
                  <a:lnTo>
                    <a:pt x="67962" y="597389"/>
                  </a:lnTo>
                  <a:cubicBezTo>
                    <a:pt x="49937" y="597389"/>
                    <a:pt x="32651" y="590229"/>
                    <a:pt x="19906" y="577484"/>
                  </a:cubicBezTo>
                  <a:cubicBezTo>
                    <a:pt x="7160" y="564738"/>
                    <a:pt x="0" y="547452"/>
                    <a:pt x="0" y="529427"/>
                  </a:cubicBezTo>
                  <a:lnTo>
                    <a:pt x="0" y="67962"/>
                  </a:lnTo>
                  <a:cubicBezTo>
                    <a:pt x="0" y="49937"/>
                    <a:pt x="7160" y="32651"/>
                    <a:pt x="19906" y="19906"/>
                  </a:cubicBezTo>
                  <a:cubicBezTo>
                    <a:pt x="32651" y="7160"/>
                    <a:pt x="49937" y="0"/>
                    <a:pt x="67962" y="0"/>
                  </a:cubicBezTo>
                  <a:close/>
                </a:path>
              </a:pathLst>
            </a:custGeom>
            <a:solidFill>
              <a:srgbClr val="C3EEEA"/>
            </a:solidFill>
            <a:ln cap="rnd" cmpd="sng" w="47625">
              <a:solidFill>
                <a:srgbClr val="67395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7" name="Google Shape;607;p25"/>
            <p:cNvSpPr txBox="1"/>
            <p:nvPr/>
          </p:nvSpPr>
          <p:spPr>
            <a:xfrm>
              <a:off x="0" y="-38100"/>
              <a:ext cx="497817" cy="6354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08" name="Google Shape;608;p25"/>
          <p:cNvGrpSpPr/>
          <p:nvPr/>
        </p:nvGrpSpPr>
        <p:grpSpPr>
          <a:xfrm>
            <a:off x="5345473" y="4876553"/>
            <a:ext cx="3189628" cy="4071722"/>
            <a:chOff x="0" y="-38100"/>
            <a:chExt cx="497817" cy="635489"/>
          </a:xfrm>
        </p:grpSpPr>
        <p:sp>
          <p:nvSpPr>
            <p:cNvPr id="609" name="Google Shape;609;p25"/>
            <p:cNvSpPr/>
            <p:nvPr/>
          </p:nvSpPr>
          <p:spPr>
            <a:xfrm>
              <a:off x="0" y="0"/>
              <a:ext cx="497817" cy="597389"/>
            </a:xfrm>
            <a:custGeom>
              <a:rect b="b" l="l" r="r" t="t"/>
              <a:pathLst>
                <a:path extrusionOk="0" h="597389" w="497817">
                  <a:moveTo>
                    <a:pt x="67962" y="0"/>
                  </a:moveTo>
                  <a:lnTo>
                    <a:pt x="429855" y="0"/>
                  </a:lnTo>
                  <a:cubicBezTo>
                    <a:pt x="447880" y="0"/>
                    <a:pt x="465166" y="7160"/>
                    <a:pt x="477912" y="19906"/>
                  </a:cubicBezTo>
                  <a:cubicBezTo>
                    <a:pt x="490657" y="32651"/>
                    <a:pt x="497817" y="49937"/>
                    <a:pt x="497817" y="67962"/>
                  </a:cubicBezTo>
                  <a:lnTo>
                    <a:pt x="497817" y="529427"/>
                  </a:lnTo>
                  <a:cubicBezTo>
                    <a:pt x="497817" y="547452"/>
                    <a:pt x="490657" y="564738"/>
                    <a:pt x="477912" y="577484"/>
                  </a:cubicBezTo>
                  <a:cubicBezTo>
                    <a:pt x="465166" y="590229"/>
                    <a:pt x="447880" y="597389"/>
                    <a:pt x="429855" y="597389"/>
                  </a:cubicBezTo>
                  <a:lnTo>
                    <a:pt x="67962" y="597389"/>
                  </a:lnTo>
                  <a:cubicBezTo>
                    <a:pt x="49937" y="597389"/>
                    <a:pt x="32651" y="590229"/>
                    <a:pt x="19906" y="577484"/>
                  </a:cubicBezTo>
                  <a:cubicBezTo>
                    <a:pt x="7160" y="564738"/>
                    <a:pt x="0" y="547452"/>
                    <a:pt x="0" y="529427"/>
                  </a:cubicBezTo>
                  <a:lnTo>
                    <a:pt x="0" y="67962"/>
                  </a:lnTo>
                  <a:cubicBezTo>
                    <a:pt x="0" y="49937"/>
                    <a:pt x="7160" y="32651"/>
                    <a:pt x="19906" y="19906"/>
                  </a:cubicBezTo>
                  <a:cubicBezTo>
                    <a:pt x="32651" y="7160"/>
                    <a:pt x="49937" y="0"/>
                    <a:pt x="67962" y="0"/>
                  </a:cubicBezTo>
                  <a:close/>
                </a:path>
              </a:pathLst>
            </a:custGeom>
            <a:solidFill>
              <a:srgbClr val="C3EEEA"/>
            </a:solidFill>
            <a:ln cap="rnd" cmpd="sng" w="47625">
              <a:solidFill>
                <a:srgbClr val="67395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0" name="Google Shape;610;p25"/>
            <p:cNvSpPr txBox="1"/>
            <p:nvPr/>
          </p:nvSpPr>
          <p:spPr>
            <a:xfrm>
              <a:off x="0" y="-38100"/>
              <a:ext cx="497817" cy="6354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1" name="Google Shape;611;p25"/>
          <p:cNvGrpSpPr/>
          <p:nvPr/>
        </p:nvGrpSpPr>
        <p:grpSpPr>
          <a:xfrm>
            <a:off x="9316150" y="4876553"/>
            <a:ext cx="3189628" cy="4071722"/>
            <a:chOff x="0" y="-38100"/>
            <a:chExt cx="497817" cy="635489"/>
          </a:xfrm>
        </p:grpSpPr>
        <p:sp>
          <p:nvSpPr>
            <p:cNvPr id="612" name="Google Shape;612;p25"/>
            <p:cNvSpPr/>
            <p:nvPr/>
          </p:nvSpPr>
          <p:spPr>
            <a:xfrm>
              <a:off x="0" y="0"/>
              <a:ext cx="497817" cy="597389"/>
            </a:xfrm>
            <a:custGeom>
              <a:rect b="b" l="l" r="r" t="t"/>
              <a:pathLst>
                <a:path extrusionOk="0" h="597389" w="497817">
                  <a:moveTo>
                    <a:pt x="67962" y="0"/>
                  </a:moveTo>
                  <a:lnTo>
                    <a:pt x="429855" y="0"/>
                  </a:lnTo>
                  <a:cubicBezTo>
                    <a:pt x="447880" y="0"/>
                    <a:pt x="465166" y="7160"/>
                    <a:pt x="477912" y="19906"/>
                  </a:cubicBezTo>
                  <a:cubicBezTo>
                    <a:pt x="490657" y="32651"/>
                    <a:pt x="497817" y="49937"/>
                    <a:pt x="497817" y="67962"/>
                  </a:cubicBezTo>
                  <a:lnTo>
                    <a:pt x="497817" y="529427"/>
                  </a:lnTo>
                  <a:cubicBezTo>
                    <a:pt x="497817" y="547452"/>
                    <a:pt x="490657" y="564738"/>
                    <a:pt x="477912" y="577484"/>
                  </a:cubicBezTo>
                  <a:cubicBezTo>
                    <a:pt x="465166" y="590229"/>
                    <a:pt x="447880" y="597389"/>
                    <a:pt x="429855" y="597389"/>
                  </a:cubicBezTo>
                  <a:lnTo>
                    <a:pt x="67962" y="597389"/>
                  </a:lnTo>
                  <a:cubicBezTo>
                    <a:pt x="49937" y="597389"/>
                    <a:pt x="32651" y="590229"/>
                    <a:pt x="19906" y="577484"/>
                  </a:cubicBezTo>
                  <a:cubicBezTo>
                    <a:pt x="7160" y="564738"/>
                    <a:pt x="0" y="547452"/>
                    <a:pt x="0" y="529427"/>
                  </a:cubicBezTo>
                  <a:lnTo>
                    <a:pt x="0" y="67962"/>
                  </a:lnTo>
                  <a:cubicBezTo>
                    <a:pt x="0" y="49937"/>
                    <a:pt x="7160" y="32651"/>
                    <a:pt x="19906" y="19906"/>
                  </a:cubicBezTo>
                  <a:cubicBezTo>
                    <a:pt x="32651" y="7160"/>
                    <a:pt x="49937" y="0"/>
                    <a:pt x="67962" y="0"/>
                  </a:cubicBezTo>
                  <a:close/>
                </a:path>
              </a:pathLst>
            </a:custGeom>
            <a:solidFill>
              <a:srgbClr val="C3EEEA"/>
            </a:solidFill>
            <a:ln cap="rnd" cmpd="sng" w="47625">
              <a:solidFill>
                <a:srgbClr val="67395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3" name="Google Shape;613;p25"/>
            <p:cNvSpPr txBox="1"/>
            <p:nvPr/>
          </p:nvSpPr>
          <p:spPr>
            <a:xfrm>
              <a:off x="0" y="-38100"/>
              <a:ext cx="497817" cy="6354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14" name="Google Shape;614;p25"/>
          <p:cNvSpPr/>
          <p:nvPr/>
        </p:nvSpPr>
        <p:spPr>
          <a:xfrm>
            <a:off x="10778281" y="3978663"/>
            <a:ext cx="2048169" cy="2048169"/>
          </a:xfrm>
          <a:custGeom>
            <a:rect b="b" l="l" r="r" t="t"/>
            <a:pathLst>
              <a:path extrusionOk="0" h="2048169" w="2048169">
                <a:moveTo>
                  <a:pt x="0" y="0"/>
                </a:moveTo>
                <a:lnTo>
                  <a:pt x="2048169" y="0"/>
                </a:lnTo>
                <a:lnTo>
                  <a:pt x="2048169" y="2048170"/>
                </a:lnTo>
                <a:lnTo>
                  <a:pt x="0" y="2048170"/>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15" name="Google Shape;615;p25"/>
          <p:cNvGrpSpPr/>
          <p:nvPr/>
        </p:nvGrpSpPr>
        <p:grpSpPr>
          <a:xfrm>
            <a:off x="13286828" y="4932875"/>
            <a:ext cx="3189628" cy="4071722"/>
            <a:chOff x="0" y="-38100"/>
            <a:chExt cx="497817" cy="635489"/>
          </a:xfrm>
        </p:grpSpPr>
        <p:sp>
          <p:nvSpPr>
            <p:cNvPr id="616" name="Google Shape;616;p25"/>
            <p:cNvSpPr/>
            <p:nvPr/>
          </p:nvSpPr>
          <p:spPr>
            <a:xfrm>
              <a:off x="0" y="0"/>
              <a:ext cx="497817" cy="597389"/>
            </a:xfrm>
            <a:custGeom>
              <a:rect b="b" l="l" r="r" t="t"/>
              <a:pathLst>
                <a:path extrusionOk="0" h="597389" w="497817">
                  <a:moveTo>
                    <a:pt x="67962" y="0"/>
                  </a:moveTo>
                  <a:lnTo>
                    <a:pt x="429855" y="0"/>
                  </a:lnTo>
                  <a:cubicBezTo>
                    <a:pt x="447880" y="0"/>
                    <a:pt x="465166" y="7160"/>
                    <a:pt x="477912" y="19906"/>
                  </a:cubicBezTo>
                  <a:cubicBezTo>
                    <a:pt x="490657" y="32651"/>
                    <a:pt x="497817" y="49937"/>
                    <a:pt x="497817" y="67962"/>
                  </a:cubicBezTo>
                  <a:lnTo>
                    <a:pt x="497817" y="529427"/>
                  </a:lnTo>
                  <a:cubicBezTo>
                    <a:pt x="497817" y="547452"/>
                    <a:pt x="490657" y="564738"/>
                    <a:pt x="477912" y="577484"/>
                  </a:cubicBezTo>
                  <a:cubicBezTo>
                    <a:pt x="465166" y="590229"/>
                    <a:pt x="447880" y="597389"/>
                    <a:pt x="429855" y="597389"/>
                  </a:cubicBezTo>
                  <a:lnTo>
                    <a:pt x="67962" y="597389"/>
                  </a:lnTo>
                  <a:cubicBezTo>
                    <a:pt x="49937" y="597389"/>
                    <a:pt x="32651" y="590229"/>
                    <a:pt x="19906" y="577484"/>
                  </a:cubicBezTo>
                  <a:cubicBezTo>
                    <a:pt x="7160" y="564738"/>
                    <a:pt x="0" y="547452"/>
                    <a:pt x="0" y="529427"/>
                  </a:cubicBezTo>
                  <a:lnTo>
                    <a:pt x="0" y="67962"/>
                  </a:lnTo>
                  <a:cubicBezTo>
                    <a:pt x="0" y="49937"/>
                    <a:pt x="7160" y="32651"/>
                    <a:pt x="19906" y="19906"/>
                  </a:cubicBezTo>
                  <a:cubicBezTo>
                    <a:pt x="32651" y="7160"/>
                    <a:pt x="49937" y="0"/>
                    <a:pt x="67962" y="0"/>
                  </a:cubicBezTo>
                  <a:close/>
                </a:path>
              </a:pathLst>
            </a:custGeom>
            <a:solidFill>
              <a:srgbClr val="C3EEEA"/>
            </a:solidFill>
            <a:ln cap="rnd" cmpd="sng" w="47625">
              <a:solidFill>
                <a:srgbClr val="67395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7" name="Google Shape;617;p25"/>
            <p:cNvSpPr txBox="1"/>
            <p:nvPr/>
          </p:nvSpPr>
          <p:spPr>
            <a:xfrm>
              <a:off x="0" y="-38100"/>
              <a:ext cx="497817" cy="6354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18" name="Google Shape;618;p25"/>
          <p:cNvSpPr/>
          <p:nvPr/>
        </p:nvSpPr>
        <p:spPr>
          <a:xfrm>
            <a:off x="7095831" y="3978663"/>
            <a:ext cx="2048169" cy="2048169"/>
          </a:xfrm>
          <a:custGeom>
            <a:rect b="b" l="l" r="r" t="t"/>
            <a:pathLst>
              <a:path extrusionOk="0" h="2048169" w="2048169">
                <a:moveTo>
                  <a:pt x="0" y="0"/>
                </a:moveTo>
                <a:lnTo>
                  <a:pt x="2048169" y="0"/>
                </a:lnTo>
                <a:lnTo>
                  <a:pt x="2048169" y="2048170"/>
                </a:lnTo>
                <a:lnTo>
                  <a:pt x="0" y="2048170"/>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9" name="Google Shape;619;p25"/>
          <p:cNvSpPr/>
          <p:nvPr/>
        </p:nvSpPr>
        <p:spPr>
          <a:xfrm>
            <a:off x="7201455" y="4055509"/>
            <a:ext cx="1562245" cy="1745525"/>
          </a:xfrm>
          <a:custGeom>
            <a:rect b="b" l="l" r="r" t="t"/>
            <a:pathLst>
              <a:path extrusionOk="0" h="1745525" w="1562245">
                <a:moveTo>
                  <a:pt x="0" y="0"/>
                </a:moveTo>
                <a:lnTo>
                  <a:pt x="1562245" y="0"/>
                </a:lnTo>
                <a:lnTo>
                  <a:pt x="1562245" y="1745525"/>
                </a:lnTo>
                <a:lnTo>
                  <a:pt x="0" y="1745525"/>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0" name="Google Shape;620;p25"/>
          <p:cNvSpPr/>
          <p:nvPr/>
        </p:nvSpPr>
        <p:spPr>
          <a:xfrm>
            <a:off x="11097109" y="4117599"/>
            <a:ext cx="1594814" cy="1621345"/>
          </a:xfrm>
          <a:custGeom>
            <a:rect b="b" l="l" r="r" t="t"/>
            <a:pathLst>
              <a:path extrusionOk="0" h="1621345" w="1594814">
                <a:moveTo>
                  <a:pt x="0" y="0"/>
                </a:moveTo>
                <a:lnTo>
                  <a:pt x="1594814" y="0"/>
                </a:lnTo>
                <a:lnTo>
                  <a:pt x="1594814" y="1621345"/>
                </a:lnTo>
                <a:lnTo>
                  <a:pt x="0" y="1621345"/>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1" name="Google Shape;621;p25"/>
          <p:cNvSpPr/>
          <p:nvPr/>
        </p:nvSpPr>
        <p:spPr>
          <a:xfrm>
            <a:off x="14779075" y="3978663"/>
            <a:ext cx="2048169" cy="2048169"/>
          </a:xfrm>
          <a:custGeom>
            <a:rect b="b" l="l" r="r" t="t"/>
            <a:pathLst>
              <a:path extrusionOk="0" h="2048169" w="2048169">
                <a:moveTo>
                  <a:pt x="0" y="0"/>
                </a:moveTo>
                <a:lnTo>
                  <a:pt x="2048170" y="0"/>
                </a:lnTo>
                <a:lnTo>
                  <a:pt x="2048170" y="2048170"/>
                </a:lnTo>
                <a:lnTo>
                  <a:pt x="0" y="2048170"/>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2" name="Google Shape;622;p25"/>
          <p:cNvSpPr/>
          <p:nvPr/>
        </p:nvSpPr>
        <p:spPr>
          <a:xfrm>
            <a:off x="15017200" y="4395722"/>
            <a:ext cx="1594814" cy="1214052"/>
          </a:xfrm>
          <a:custGeom>
            <a:rect b="b" l="l" r="r" t="t"/>
            <a:pathLst>
              <a:path extrusionOk="0" h="1214052" w="1594814">
                <a:moveTo>
                  <a:pt x="0" y="0"/>
                </a:moveTo>
                <a:lnTo>
                  <a:pt x="1594814" y="0"/>
                </a:lnTo>
                <a:lnTo>
                  <a:pt x="1594814" y="1214052"/>
                </a:lnTo>
                <a:lnTo>
                  <a:pt x="0" y="1214052"/>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3" name="Google Shape;623;p25"/>
          <p:cNvSpPr/>
          <p:nvPr/>
        </p:nvSpPr>
        <p:spPr>
          <a:xfrm>
            <a:off x="2965601" y="3978663"/>
            <a:ext cx="2048169" cy="2048169"/>
          </a:xfrm>
          <a:custGeom>
            <a:rect b="b" l="l" r="r" t="t"/>
            <a:pathLst>
              <a:path extrusionOk="0" h="2048169" w="2048169">
                <a:moveTo>
                  <a:pt x="0" y="0"/>
                </a:moveTo>
                <a:lnTo>
                  <a:pt x="2048169" y="0"/>
                </a:lnTo>
                <a:lnTo>
                  <a:pt x="2048169" y="2048170"/>
                </a:lnTo>
                <a:lnTo>
                  <a:pt x="0" y="2048170"/>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4" name="Google Shape;624;p25"/>
          <p:cNvSpPr/>
          <p:nvPr/>
        </p:nvSpPr>
        <p:spPr>
          <a:xfrm>
            <a:off x="3265751" y="4394758"/>
            <a:ext cx="1447869" cy="1447869"/>
          </a:xfrm>
          <a:custGeom>
            <a:rect b="b" l="l" r="r" t="t"/>
            <a:pathLst>
              <a:path extrusionOk="0" h="1447869" w="1447869">
                <a:moveTo>
                  <a:pt x="0" y="0"/>
                </a:moveTo>
                <a:lnTo>
                  <a:pt x="1447869" y="0"/>
                </a:lnTo>
                <a:lnTo>
                  <a:pt x="1447869" y="1447869"/>
                </a:lnTo>
                <a:lnTo>
                  <a:pt x="0" y="1447869"/>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5" name="Google Shape;625;p25"/>
          <p:cNvSpPr txBox="1"/>
          <p:nvPr/>
        </p:nvSpPr>
        <p:spPr>
          <a:xfrm>
            <a:off x="1628926" y="6515801"/>
            <a:ext cx="2673349" cy="1178560"/>
          </a:xfrm>
          <a:prstGeom prst="rect">
            <a:avLst/>
          </a:prstGeom>
          <a:noFill/>
          <a:ln>
            <a:noFill/>
          </a:ln>
        </p:spPr>
        <p:txBody>
          <a:bodyPr anchorCtr="0" anchor="t" bIns="0" lIns="0" spcFirstLastPara="1" rIns="0" wrap="square" tIns="0">
            <a:spAutoFit/>
          </a:bodyPr>
          <a:lstStyle/>
          <a:p>
            <a:pPr indent="0" lvl="0" marL="0" marR="0" rtl="0" algn="l">
              <a:lnSpc>
                <a:spcPct val="110003"/>
              </a:lnSpc>
              <a:spcBef>
                <a:spcPts val="0"/>
              </a:spcBef>
              <a:spcAft>
                <a:spcPts val="0"/>
              </a:spcAft>
              <a:buNone/>
            </a:pPr>
            <a:r>
              <a:rPr lang="en-US" sz="2799">
                <a:solidFill>
                  <a:srgbClr val="67395C"/>
                </a:solidFill>
                <a:latin typeface="Open Sans"/>
                <a:ea typeface="Open Sans"/>
                <a:cs typeface="Open Sans"/>
                <a:sym typeface="Open Sans"/>
              </a:rPr>
              <a:t>Respecting individual needs</a:t>
            </a:r>
            <a:endParaRPr/>
          </a:p>
        </p:txBody>
      </p:sp>
      <p:sp>
        <p:nvSpPr>
          <p:cNvPr id="626" name="Google Shape;626;p25"/>
          <p:cNvSpPr txBox="1"/>
          <p:nvPr/>
        </p:nvSpPr>
        <p:spPr>
          <a:xfrm>
            <a:off x="5451703" y="6596321"/>
            <a:ext cx="2977167" cy="9766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lang="en-US" sz="2799">
                <a:solidFill>
                  <a:srgbClr val="67395C"/>
                </a:solidFill>
                <a:latin typeface="Open Sans"/>
                <a:ea typeface="Open Sans"/>
                <a:cs typeface="Open Sans"/>
                <a:sym typeface="Open Sans"/>
              </a:rPr>
              <a:t>Understanding lived experience</a:t>
            </a:r>
            <a:endParaRPr/>
          </a:p>
        </p:txBody>
      </p:sp>
      <p:sp>
        <p:nvSpPr>
          <p:cNvPr id="627" name="Google Shape;627;p25"/>
          <p:cNvSpPr txBox="1"/>
          <p:nvPr/>
        </p:nvSpPr>
        <p:spPr>
          <a:xfrm>
            <a:off x="510397" y="481980"/>
            <a:ext cx="16019429" cy="2105025"/>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lang="en-US" sz="7499">
                <a:solidFill>
                  <a:srgbClr val="FEFEFE"/>
                </a:solidFill>
                <a:latin typeface="Open Sans"/>
                <a:ea typeface="Open Sans"/>
                <a:cs typeface="Open Sans"/>
                <a:sym typeface="Open Sans"/>
              </a:rPr>
              <a:t>Providing Person-Centered Approaches</a:t>
            </a:r>
            <a:endParaRPr/>
          </a:p>
        </p:txBody>
      </p:sp>
      <p:sp>
        <p:nvSpPr>
          <p:cNvPr id="628" name="Google Shape;628;p25"/>
          <p:cNvSpPr txBox="1"/>
          <p:nvPr/>
        </p:nvSpPr>
        <p:spPr>
          <a:xfrm>
            <a:off x="9487754" y="6517581"/>
            <a:ext cx="2846421" cy="9766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lang="en-US" sz="2799">
                <a:solidFill>
                  <a:srgbClr val="67395C"/>
                </a:solidFill>
                <a:latin typeface="Open Sans"/>
                <a:ea typeface="Open Sans"/>
                <a:cs typeface="Open Sans"/>
                <a:sym typeface="Open Sans"/>
              </a:rPr>
              <a:t>Supporting independence</a:t>
            </a:r>
            <a:endParaRPr/>
          </a:p>
        </p:txBody>
      </p:sp>
      <p:sp>
        <p:nvSpPr>
          <p:cNvPr id="629" name="Google Shape;629;p25"/>
          <p:cNvSpPr txBox="1"/>
          <p:nvPr/>
        </p:nvSpPr>
        <p:spPr>
          <a:xfrm>
            <a:off x="13563053" y="6269931"/>
            <a:ext cx="2336043" cy="14719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lang="en-US" sz="2799">
                <a:solidFill>
                  <a:srgbClr val="67395C"/>
                </a:solidFill>
                <a:latin typeface="Open Sans"/>
                <a:ea typeface="Open Sans"/>
                <a:cs typeface="Open Sans"/>
                <a:sym typeface="Open Sans"/>
              </a:rPr>
              <a:t>Involving families and caregivers</a:t>
            </a:r>
            <a:endParaRPr/>
          </a:p>
        </p:txBody>
      </p:sp>
      <p:sp>
        <p:nvSpPr>
          <p:cNvPr id="630" name="Google Shape;630;p25"/>
          <p:cNvSpPr txBox="1"/>
          <p:nvPr/>
        </p:nvSpPr>
        <p:spPr>
          <a:xfrm>
            <a:off x="-365981" y="3136748"/>
            <a:ext cx="8535100" cy="6134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3600">
                <a:solidFill>
                  <a:srgbClr val="67395C"/>
                </a:solidFill>
                <a:latin typeface="Arial"/>
                <a:ea typeface="Arial"/>
                <a:cs typeface="Arial"/>
                <a:sym typeface="Arial"/>
              </a:rPr>
              <a:t>Person-centered care includes:</a:t>
            </a:r>
            <a:endParaRPr/>
          </a:p>
        </p:txBody>
      </p:sp>
      <p:sp>
        <p:nvSpPr>
          <p:cNvPr id="631" name="Google Shape;631;p25"/>
          <p:cNvSpPr txBox="1"/>
          <p:nvPr/>
        </p:nvSpPr>
        <p:spPr>
          <a:xfrm>
            <a:off x="2063262" y="8976998"/>
            <a:ext cx="14763983" cy="1153795"/>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i="1" lang="en-US" sz="2199">
                <a:solidFill>
                  <a:srgbClr val="FEFEFE"/>
                </a:solidFill>
                <a:latin typeface="Open Sans"/>
                <a:ea typeface="Open Sans"/>
                <a:cs typeface="Open Sans"/>
                <a:sym typeface="Open Sans"/>
              </a:rPr>
              <a:t>Communicate CARE: Guidance for person-centred care of adults with intellectual and developmental disabilities. McNeil, K., Bell, E., Boyd, K., Heng, J., Sullivan, W.F., Vogt, J., Developmental Disabilities Primary Care Program of Surrey Place, Toronto, 2019. Care Program of Surrey Place, Toronto, 2019.</a:t>
            </a:r>
            <a:endParaRPr/>
          </a:p>
        </p:txBody>
      </p:sp>
      <p:sp>
        <p:nvSpPr>
          <p:cNvPr id="632" name="Google Shape;632;p25"/>
          <p:cNvSpPr/>
          <p:nvPr/>
        </p:nvSpPr>
        <p:spPr>
          <a:xfrm>
            <a:off x="127586" y="8671831"/>
            <a:ext cx="1802229" cy="1802229"/>
          </a:xfrm>
          <a:custGeom>
            <a:rect b="b" l="l" r="r" t="t"/>
            <a:pathLst>
              <a:path extrusionOk="0" h="1802229" w="1802229">
                <a:moveTo>
                  <a:pt x="0" y="0"/>
                </a:moveTo>
                <a:lnTo>
                  <a:pt x="1802228" y="0"/>
                </a:lnTo>
                <a:lnTo>
                  <a:pt x="1802228" y="1802229"/>
                </a:lnTo>
                <a:lnTo>
                  <a:pt x="0" y="1802229"/>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637" name="Shape 637"/>
        <p:cNvGrpSpPr/>
        <p:nvPr/>
      </p:nvGrpSpPr>
      <p:grpSpPr>
        <a:xfrm>
          <a:off x="0" y="0"/>
          <a:ext cx="0" cy="0"/>
          <a:chOff x="0" y="0"/>
          <a:chExt cx="0" cy="0"/>
        </a:xfrm>
      </p:grpSpPr>
      <p:sp>
        <p:nvSpPr>
          <p:cNvPr id="638" name="Google Shape;638;p26"/>
          <p:cNvSpPr/>
          <p:nvPr/>
        </p:nvSpPr>
        <p:spPr>
          <a:xfrm rot="5400000">
            <a:off x="-4227733" y="4227731"/>
            <a:ext cx="10287000" cy="1831537"/>
          </a:xfrm>
          <a:custGeom>
            <a:rect b="b" l="l" r="r" t="t"/>
            <a:pathLst>
              <a:path extrusionOk="0" h="3124676" w="10287000">
                <a:moveTo>
                  <a:pt x="0" y="0"/>
                </a:moveTo>
                <a:lnTo>
                  <a:pt x="10287000" y="0"/>
                </a:lnTo>
                <a:lnTo>
                  <a:pt x="10287000" y="3124676"/>
                </a:lnTo>
                <a:lnTo>
                  <a:pt x="0" y="3124676"/>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9" name="Google Shape;639;p26"/>
          <p:cNvSpPr/>
          <p:nvPr/>
        </p:nvSpPr>
        <p:spPr>
          <a:xfrm>
            <a:off x="2610385" y="1908787"/>
            <a:ext cx="14468652" cy="126601"/>
          </a:xfrm>
          <a:custGeom>
            <a:rect b="b" l="l" r="r" t="t"/>
            <a:pathLst>
              <a:path extrusionOk="0" h="126601" w="14468652">
                <a:moveTo>
                  <a:pt x="0" y="0"/>
                </a:moveTo>
                <a:lnTo>
                  <a:pt x="14468652" y="0"/>
                </a:lnTo>
                <a:lnTo>
                  <a:pt x="14468652" y="126600"/>
                </a:lnTo>
                <a:lnTo>
                  <a:pt x="0" y="126600"/>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0" name="Google Shape;640;p26"/>
          <p:cNvSpPr/>
          <p:nvPr/>
        </p:nvSpPr>
        <p:spPr>
          <a:xfrm rot="5400000">
            <a:off x="-4227732" y="4227731"/>
            <a:ext cx="10287000" cy="1831537"/>
          </a:xfrm>
          <a:custGeom>
            <a:rect b="b" l="l" r="r" t="t"/>
            <a:pathLst>
              <a:path extrusionOk="0" h="2430304" w="10287000">
                <a:moveTo>
                  <a:pt x="0" y="0"/>
                </a:moveTo>
                <a:lnTo>
                  <a:pt x="10287000" y="0"/>
                </a:lnTo>
                <a:lnTo>
                  <a:pt x="10287000" y="2430304"/>
                </a:lnTo>
                <a:lnTo>
                  <a:pt x="0" y="2430304"/>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1" name="Google Shape;641;p26"/>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2" name="Google Shape;642;p26"/>
          <p:cNvSpPr/>
          <p:nvPr/>
        </p:nvSpPr>
        <p:spPr>
          <a:xfrm>
            <a:off x="4085377" y="6908040"/>
            <a:ext cx="10117245" cy="2665979"/>
          </a:xfrm>
          <a:custGeom>
            <a:rect b="b" l="l" r="r" t="t"/>
            <a:pathLst>
              <a:path extrusionOk="0" h="2665979" w="10117245">
                <a:moveTo>
                  <a:pt x="0" y="0"/>
                </a:moveTo>
                <a:lnTo>
                  <a:pt x="10117246" y="0"/>
                </a:lnTo>
                <a:lnTo>
                  <a:pt x="10117246" y="2665980"/>
                </a:lnTo>
                <a:lnTo>
                  <a:pt x="0" y="2665980"/>
                </a:lnTo>
                <a:lnTo>
                  <a:pt x="0" y="0"/>
                </a:lnTo>
                <a:close/>
              </a:path>
            </a:pathLst>
          </a:custGeom>
          <a:blipFill rotWithShape="1">
            <a:blip r:embed="rId4">
              <a:alphaModFix/>
            </a:blip>
            <a:stretch>
              <a:fillRect b="-119961" l="0" r="0" t="-15953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3" name="Google Shape;643;p26"/>
          <p:cNvSpPr txBox="1"/>
          <p:nvPr/>
        </p:nvSpPr>
        <p:spPr>
          <a:xfrm>
            <a:off x="5077438" y="7174678"/>
            <a:ext cx="8529490" cy="20726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lang="en-US" sz="2400">
                <a:solidFill>
                  <a:srgbClr val="67395C"/>
                </a:solidFill>
                <a:latin typeface="Open Sans"/>
                <a:ea typeface="Open Sans"/>
                <a:cs typeface="Open Sans"/>
                <a:sym typeface="Open Sans"/>
              </a:rPr>
              <a:t>Support strategies that Felicia finds helpful:</a:t>
            </a:r>
            <a:endParaRPr/>
          </a:p>
          <a:p>
            <a:pPr indent="-259080" lvl="1" marL="518160" marR="0" rtl="0" algn="l">
              <a:lnSpc>
                <a:spcPct val="139958"/>
              </a:lnSpc>
              <a:spcBef>
                <a:spcPts val="0"/>
              </a:spcBef>
              <a:spcAft>
                <a:spcPts val="0"/>
              </a:spcAft>
              <a:buClr>
                <a:srgbClr val="67395C"/>
              </a:buClr>
              <a:buSzPts val="2400"/>
              <a:buFont typeface="Open Sans"/>
              <a:buAutoNum type="arabicPeriod"/>
            </a:pPr>
            <a:r>
              <a:rPr b="0" i="0" lang="en-US" sz="2400" u="none" cap="none" strike="noStrike">
                <a:solidFill>
                  <a:srgbClr val="67395C"/>
                </a:solidFill>
                <a:latin typeface="Open Sans"/>
                <a:ea typeface="Open Sans"/>
                <a:cs typeface="Open Sans"/>
                <a:sym typeface="Open Sans"/>
              </a:rPr>
              <a:t>Understand trauma informed care</a:t>
            </a:r>
            <a:endParaRPr/>
          </a:p>
          <a:p>
            <a:pPr indent="-259080" lvl="1" marL="518160" marR="0" rtl="0" algn="l">
              <a:lnSpc>
                <a:spcPct val="139958"/>
              </a:lnSpc>
              <a:spcBef>
                <a:spcPts val="0"/>
              </a:spcBef>
              <a:spcAft>
                <a:spcPts val="0"/>
              </a:spcAft>
              <a:buClr>
                <a:srgbClr val="67395C"/>
              </a:buClr>
              <a:buSzPts val="2400"/>
              <a:buFont typeface="Open Sans"/>
              <a:buAutoNum type="arabicPeriod"/>
            </a:pPr>
            <a:r>
              <a:rPr b="0" i="0" lang="en-US" sz="2400" u="none" cap="none" strike="noStrike">
                <a:solidFill>
                  <a:srgbClr val="67395C"/>
                </a:solidFill>
                <a:latin typeface="Open Sans"/>
                <a:ea typeface="Open Sans"/>
                <a:cs typeface="Open Sans"/>
                <a:sym typeface="Open Sans"/>
              </a:rPr>
              <a:t>Provide information and supports in different ways</a:t>
            </a:r>
            <a:endParaRPr/>
          </a:p>
          <a:p>
            <a:pPr indent="-259080" lvl="1" marL="518160" marR="0" rtl="0" algn="l">
              <a:lnSpc>
                <a:spcPct val="139958"/>
              </a:lnSpc>
              <a:spcBef>
                <a:spcPts val="0"/>
              </a:spcBef>
              <a:spcAft>
                <a:spcPts val="0"/>
              </a:spcAft>
              <a:buClr>
                <a:srgbClr val="67395C"/>
              </a:buClr>
              <a:buSzPts val="2400"/>
              <a:buFont typeface="Open Sans"/>
              <a:buAutoNum type="arabicPeriod"/>
            </a:pPr>
            <a:r>
              <a:rPr b="0" i="0" lang="en-US" sz="2400" u="none" cap="none" strike="noStrike">
                <a:solidFill>
                  <a:srgbClr val="67395C"/>
                </a:solidFill>
                <a:latin typeface="Open Sans"/>
                <a:ea typeface="Open Sans"/>
                <a:cs typeface="Open Sans"/>
                <a:sym typeface="Open Sans"/>
              </a:rPr>
              <a:t>Listen, include and respect the person</a:t>
            </a:r>
            <a:endParaRPr/>
          </a:p>
          <a:p>
            <a:pPr indent="-259080" lvl="1" marL="518160" marR="0" rtl="0" algn="l">
              <a:lnSpc>
                <a:spcPct val="139958"/>
              </a:lnSpc>
              <a:spcBef>
                <a:spcPts val="0"/>
              </a:spcBef>
              <a:spcAft>
                <a:spcPts val="0"/>
              </a:spcAft>
              <a:buClr>
                <a:srgbClr val="67395C"/>
              </a:buClr>
              <a:buSzPts val="2400"/>
              <a:buFont typeface="Open Sans"/>
              <a:buAutoNum type="arabicPeriod"/>
            </a:pPr>
            <a:r>
              <a:rPr b="0" i="0" lang="en-US" sz="2400" u="none" cap="none" strike="noStrike">
                <a:solidFill>
                  <a:srgbClr val="67395C"/>
                </a:solidFill>
                <a:latin typeface="Open Sans"/>
                <a:ea typeface="Open Sans"/>
                <a:cs typeface="Open Sans"/>
                <a:sym typeface="Open Sans"/>
              </a:rPr>
              <a:t>Learn more about person-centered approaches</a:t>
            </a:r>
            <a:endParaRPr/>
          </a:p>
        </p:txBody>
      </p:sp>
      <p:grpSp>
        <p:nvGrpSpPr>
          <p:cNvPr id="644" name="Google Shape;644;p26"/>
          <p:cNvGrpSpPr/>
          <p:nvPr/>
        </p:nvGrpSpPr>
        <p:grpSpPr>
          <a:xfrm>
            <a:off x="2104408" y="2729199"/>
            <a:ext cx="14373360" cy="3645378"/>
            <a:chOff x="0" y="0"/>
            <a:chExt cx="19164480" cy="4860505"/>
          </a:xfrm>
        </p:grpSpPr>
        <p:sp>
          <p:nvSpPr>
            <p:cNvPr id="645" name="Google Shape;645;p26"/>
            <p:cNvSpPr/>
            <p:nvPr/>
          </p:nvSpPr>
          <p:spPr>
            <a:xfrm>
              <a:off x="0" y="0"/>
              <a:ext cx="5646087" cy="4860505"/>
            </a:xfrm>
            <a:custGeom>
              <a:rect b="b" l="l" r="r" t="t"/>
              <a:pathLst>
                <a:path extrusionOk="0" h="4860505" w="5646087">
                  <a:moveTo>
                    <a:pt x="0" y="0"/>
                  </a:moveTo>
                  <a:lnTo>
                    <a:pt x="5646087" y="0"/>
                  </a:lnTo>
                  <a:lnTo>
                    <a:pt x="5646087" y="4860505"/>
                  </a:lnTo>
                  <a:lnTo>
                    <a:pt x="0" y="4860505"/>
                  </a:lnTo>
                  <a:lnTo>
                    <a:pt x="0" y="0"/>
                  </a:lnTo>
                  <a:close/>
                </a:path>
              </a:pathLst>
            </a:custGeom>
            <a:blipFill rotWithShape="1">
              <a:blip r:embed="rId4">
                <a:alphaModFix/>
              </a:blip>
              <a:stretch>
                <a:fillRect b="-245219" l="-12046" r="-226810" t="-4840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6" name="Google Shape;646;p26"/>
            <p:cNvSpPr/>
            <p:nvPr/>
          </p:nvSpPr>
          <p:spPr>
            <a:xfrm>
              <a:off x="6454124" y="0"/>
              <a:ext cx="6299813" cy="4860505"/>
            </a:xfrm>
            <a:custGeom>
              <a:rect b="b" l="l" r="r" t="t"/>
              <a:pathLst>
                <a:path extrusionOk="0" h="4860505" w="6299813">
                  <a:moveTo>
                    <a:pt x="0" y="0"/>
                  </a:moveTo>
                  <a:lnTo>
                    <a:pt x="6299814" y="0"/>
                  </a:lnTo>
                  <a:lnTo>
                    <a:pt x="6299814" y="4860505"/>
                  </a:lnTo>
                  <a:lnTo>
                    <a:pt x="0" y="4860505"/>
                  </a:lnTo>
                  <a:lnTo>
                    <a:pt x="0" y="0"/>
                  </a:lnTo>
                  <a:close/>
                </a:path>
              </a:pathLst>
            </a:custGeom>
            <a:blipFill rotWithShape="1">
              <a:blip r:embed="rId4">
                <a:alphaModFix/>
              </a:blip>
              <a:stretch>
                <a:fillRect b="-245219" l="-9068" r="-194625" t="-4840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7" name="Google Shape;647;p26"/>
            <p:cNvSpPr/>
            <p:nvPr/>
          </p:nvSpPr>
          <p:spPr>
            <a:xfrm>
              <a:off x="13344066" y="0"/>
              <a:ext cx="5820414" cy="4860505"/>
            </a:xfrm>
            <a:custGeom>
              <a:rect b="b" l="l" r="r" t="t"/>
              <a:pathLst>
                <a:path extrusionOk="0" h="4860505" w="5820414">
                  <a:moveTo>
                    <a:pt x="0" y="0"/>
                  </a:moveTo>
                  <a:lnTo>
                    <a:pt x="5820414" y="0"/>
                  </a:lnTo>
                  <a:lnTo>
                    <a:pt x="5820414" y="4860505"/>
                  </a:lnTo>
                  <a:lnTo>
                    <a:pt x="0" y="4860505"/>
                  </a:lnTo>
                  <a:lnTo>
                    <a:pt x="0" y="0"/>
                  </a:lnTo>
                  <a:close/>
                </a:path>
              </a:pathLst>
            </a:custGeom>
            <a:blipFill rotWithShape="1">
              <a:blip r:embed="rId4">
                <a:alphaModFix/>
              </a:blip>
              <a:stretch>
                <a:fillRect b="-245219" l="-15429" r="-213270" t="-4840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48" name="Google Shape;648;p26"/>
          <p:cNvGrpSpPr/>
          <p:nvPr/>
        </p:nvGrpSpPr>
        <p:grpSpPr>
          <a:xfrm>
            <a:off x="12875570" y="6459330"/>
            <a:ext cx="3523395" cy="2596176"/>
            <a:chOff x="837" y="-1270"/>
            <a:chExt cx="7619115" cy="5614063"/>
          </a:xfrm>
        </p:grpSpPr>
        <p:sp>
          <p:nvSpPr>
            <p:cNvPr id="649" name="Google Shape;649;p26"/>
            <p:cNvSpPr/>
            <p:nvPr/>
          </p:nvSpPr>
          <p:spPr>
            <a:xfrm>
              <a:off x="837" y="-1270"/>
              <a:ext cx="7619115" cy="5614063"/>
            </a:xfrm>
            <a:custGeom>
              <a:rect b="b" l="l" r="r" t="t"/>
              <a:pathLst>
                <a:path extrusionOk="0" h="5614063" w="7619115">
                  <a:moveTo>
                    <a:pt x="7607733" y="3288030"/>
                  </a:moveTo>
                  <a:cubicBezTo>
                    <a:pt x="7605193" y="3305810"/>
                    <a:pt x="7601383" y="3323590"/>
                    <a:pt x="7597573" y="3341370"/>
                  </a:cubicBezTo>
                  <a:cubicBezTo>
                    <a:pt x="7598843" y="3395980"/>
                    <a:pt x="7595033" y="3451860"/>
                    <a:pt x="7586143" y="3507740"/>
                  </a:cubicBezTo>
                  <a:cubicBezTo>
                    <a:pt x="7503593" y="4042410"/>
                    <a:pt x="7003212" y="4409440"/>
                    <a:pt x="6468543" y="4326890"/>
                  </a:cubicBezTo>
                  <a:cubicBezTo>
                    <a:pt x="6325033" y="4305300"/>
                    <a:pt x="6194222" y="4253230"/>
                    <a:pt x="6081193" y="4178300"/>
                  </a:cubicBezTo>
                  <a:cubicBezTo>
                    <a:pt x="5872913" y="4420870"/>
                    <a:pt x="5549063" y="4554220"/>
                    <a:pt x="5209972" y="4502150"/>
                  </a:cubicBezTo>
                  <a:cubicBezTo>
                    <a:pt x="5105832" y="4485640"/>
                    <a:pt x="5008043" y="4453890"/>
                    <a:pt x="4920413" y="4408170"/>
                  </a:cubicBezTo>
                  <a:cubicBezTo>
                    <a:pt x="4719753" y="4759960"/>
                    <a:pt x="4381933" y="5013960"/>
                    <a:pt x="3989502" y="5110480"/>
                  </a:cubicBezTo>
                  <a:cubicBezTo>
                    <a:pt x="3691052" y="5629910"/>
                    <a:pt x="2976042" y="5671820"/>
                    <a:pt x="2451532" y="5568950"/>
                  </a:cubicBezTo>
                  <a:cubicBezTo>
                    <a:pt x="2588692" y="5523230"/>
                    <a:pt x="2744902" y="5490210"/>
                    <a:pt x="2889682" y="5450840"/>
                  </a:cubicBezTo>
                  <a:cubicBezTo>
                    <a:pt x="3058592" y="5368290"/>
                    <a:pt x="3190672" y="5253990"/>
                    <a:pt x="3285922" y="5109210"/>
                  </a:cubicBezTo>
                  <a:cubicBezTo>
                    <a:pt x="3080182" y="5058410"/>
                    <a:pt x="2893493" y="4965700"/>
                    <a:pt x="2733472" y="4842510"/>
                  </a:cubicBezTo>
                  <a:cubicBezTo>
                    <a:pt x="2461693" y="4997450"/>
                    <a:pt x="2137843" y="5066030"/>
                    <a:pt x="1803832" y="5015230"/>
                  </a:cubicBezTo>
                  <a:cubicBezTo>
                    <a:pt x="1102793" y="4907280"/>
                    <a:pt x="599872" y="4310380"/>
                    <a:pt x="588443" y="3624580"/>
                  </a:cubicBezTo>
                  <a:cubicBezTo>
                    <a:pt x="579553" y="3576320"/>
                    <a:pt x="573203" y="3526790"/>
                    <a:pt x="570663" y="3477260"/>
                  </a:cubicBezTo>
                  <a:cubicBezTo>
                    <a:pt x="232843" y="3277870"/>
                    <a:pt x="16943" y="2910840"/>
                    <a:pt x="20753" y="2508250"/>
                  </a:cubicBezTo>
                  <a:cubicBezTo>
                    <a:pt x="-3377" y="2381250"/>
                    <a:pt x="-7187" y="2250440"/>
                    <a:pt x="13133" y="2118360"/>
                  </a:cubicBezTo>
                  <a:cubicBezTo>
                    <a:pt x="55043" y="1847850"/>
                    <a:pt x="192203" y="1601470"/>
                    <a:pt x="400483" y="1424940"/>
                  </a:cubicBezTo>
                  <a:cubicBezTo>
                    <a:pt x="606223" y="1249680"/>
                    <a:pt x="867843" y="1153160"/>
                    <a:pt x="1137083" y="1153160"/>
                  </a:cubicBezTo>
                  <a:cubicBezTo>
                    <a:pt x="1195503" y="1153160"/>
                    <a:pt x="1253923" y="1158240"/>
                    <a:pt x="1311073" y="1167130"/>
                  </a:cubicBezTo>
                  <a:cubicBezTo>
                    <a:pt x="1323773" y="1168400"/>
                    <a:pt x="1336473" y="1170940"/>
                    <a:pt x="1350443" y="1173480"/>
                  </a:cubicBezTo>
                  <a:cubicBezTo>
                    <a:pt x="1452043" y="720090"/>
                    <a:pt x="1859713" y="392430"/>
                    <a:pt x="2325803" y="392430"/>
                  </a:cubicBezTo>
                  <a:cubicBezTo>
                    <a:pt x="2376603" y="392430"/>
                    <a:pt x="2428673" y="396240"/>
                    <a:pt x="2479473" y="403860"/>
                  </a:cubicBezTo>
                  <a:cubicBezTo>
                    <a:pt x="2686483" y="435610"/>
                    <a:pt x="2873173" y="528320"/>
                    <a:pt x="3023033" y="673100"/>
                  </a:cubicBezTo>
                  <a:cubicBezTo>
                    <a:pt x="3288463" y="256540"/>
                    <a:pt x="3755823" y="0"/>
                    <a:pt x="4249853" y="0"/>
                  </a:cubicBezTo>
                  <a:cubicBezTo>
                    <a:pt x="4323513" y="0"/>
                    <a:pt x="4399713" y="6350"/>
                    <a:pt x="4473373" y="16510"/>
                  </a:cubicBezTo>
                  <a:cubicBezTo>
                    <a:pt x="5071543" y="107950"/>
                    <a:pt x="5551603" y="563880"/>
                    <a:pt x="5676063" y="1153160"/>
                  </a:cubicBezTo>
                  <a:cubicBezTo>
                    <a:pt x="5838623" y="1046480"/>
                    <a:pt x="6026583" y="990600"/>
                    <a:pt x="6220893" y="990600"/>
                  </a:cubicBezTo>
                  <a:cubicBezTo>
                    <a:pt x="6271693" y="990600"/>
                    <a:pt x="6323763" y="994410"/>
                    <a:pt x="6374563" y="1002030"/>
                  </a:cubicBezTo>
                  <a:cubicBezTo>
                    <a:pt x="6638723" y="1042670"/>
                    <a:pt x="6871133" y="1183640"/>
                    <a:pt x="7029883" y="1399540"/>
                  </a:cubicBezTo>
                  <a:cubicBezTo>
                    <a:pt x="7188633" y="1615440"/>
                    <a:pt x="7252133" y="1879600"/>
                    <a:pt x="7211493" y="2143760"/>
                  </a:cubicBezTo>
                  <a:cubicBezTo>
                    <a:pt x="7208952" y="2161540"/>
                    <a:pt x="7205143" y="2180590"/>
                    <a:pt x="7201333" y="2198370"/>
                  </a:cubicBezTo>
                  <a:cubicBezTo>
                    <a:pt x="7201333" y="2236470"/>
                    <a:pt x="7200063" y="2275840"/>
                    <a:pt x="7196252" y="2313940"/>
                  </a:cubicBezTo>
                  <a:cubicBezTo>
                    <a:pt x="7503593" y="2534920"/>
                    <a:pt x="7664883" y="2912110"/>
                    <a:pt x="7607733" y="3288030"/>
                  </a:cubicBezTo>
                  <a:close/>
                </a:path>
              </a:pathLst>
            </a:custGeom>
            <a:solidFill>
              <a:srgbClr val="75319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0" name="Google Shape;650;p26"/>
            <p:cNvSpPr/>
            <p:nvPr/>
          </p:nvSpPr>
          <p:spPr>
            <a:xfrm>
              <a:off x="22570" y="60702"/>
              <a:ext cx="7576009" cy="5517134"/>
            </a:xfrm>
            <a:custGeom>
              <a:rect b="b" l="l" r="r" t="t"/>
              <a:pathLst>
                <a:path extrusionOk="0" h="5517134" w="7576009">
                  <a:moveTo>
                    <a:pt x="7124990" y="2287528"/>
                  </a:moveTo>
                  <a:cubicBezTo>
                    <a:pt x="7142770" y="2234188"/>
                    <a:pt x="7156740" y="2178308"/>
                    <a:pt x="7165630" y="2119888"/>
                  </a:cubicBezTo>
                  <a:cubicBezTo>
                    <a:pt x="7248180" y="1585218"/>
                    <a:pt x="6881150" y="1084838"/>
                    <a:pt x="6346480" y="1002288"/>
                  </a:cubicBezTo>
                  <a:cubicBezTo>
                    <a:pt x="6087400" y="962918"/>
                    <a:pt x="5835940" y="1028958"/>
                    <a:pt x="5636550" y="1167388"/>
                  </a:cubicBezTo>
                  <a:cubicBezTo>
                    <a:pt x="5527330" y="586998"/>
                    <a:pt x="5063780" y="112018"/>
                    <a:pt x="4445290" y="16768"/>
                  </a:cubicBezTo>
                  <a:cubicBezTo>
                    <a:pt x="3856010" y="-73402"/>
                    <a:pt x="3295940" y="207268"/>
                    <a:pt x="3002570" y="686058"/>
                  </a:cubicBezTo>
                  <a:cubicBezTo>
                    <a:pt x="2860330" y="540008"/>
                    <a:pt x="2671100" y="437138"/>
                    <a:pt x="2453930" y="404118"/>
                  </a:cubicBezTo>
                  <a:cubicBezTo>
                    <a:pt x="1934500" y="324108"/>
                    <a:pt x="1448090" y="667008"/>
                    <a:pt x="1345220" y="1176278"/>
                  </a:cubicBezTo>
                  <a:cubicBezTo>
                    <a:pt x="1326170" y="1172468"/>
                    <a:pt x="1305850" y="1168658"/>
                    <a:pt x="1285530" y="1164848"/>
                  </a:cubicBezTo>
                  <a:cubicBezTo>
                    <a:pt x="675930" y="1070868"/>
                    <a:pt x="106970" y="1488698"/>
                    <a:pt x="12990" y="2098298"/>
                  </a:cubicBezTo>
                  <a:cubicBezTo>
                    <a:pt x="-59400" y="2572008"/>
                    <a:pt x="176820" y="3021588"/>
                    <a:pt x="570520" y="3242568"/>
                  </a:cubicBezTo>
                  <a:cubicBezTo>
                    <a:pt x="514640" y="3982978"/>
                    <a:pt x="1036610" y="4653538"/>
                    <a:pt x="1782100" y="4767838"/>
                  </a:cubicBezTo>
                  <a:cubicBezTo>
                    <a:pt x="2116110" y="4818638"/>
                    <a:pt x="2439960" y="4751328"/>
                    <a:pt x="2711740" y="4595118"/>
                  </a:cubicBezTo>
                  <a:cubicBezTo>
                    <a:pt x="2902240" y="4742438"/>
                    <a:pt x="3130840" y="4846578"/>
                    <a:pt x="3386110" y="4887218"/>
                  </a:cubicBezTo>
                  <a:cubicBezTo>
                    <a:pt x="3287050" y="5166618"/>
                    <a:pt x="3081310" y="5391408"/>
                    <a:pt x="2715550" y="5513328"/>
                  </a:cubicBezTo>
                  <a:cubicBezTo>
                    <a:pt x="3102900" y="5545078"/>
                    <a:pt x="3670590" y="5382518"/>
                    <a:pt x="3967770" y="4863088"/>
                  </a:cubicBezTo>
                  <a:cubicBezTo>
                    <a:pt x="4360200" y="4766568"/>
                    <a:pt x="4698020" y="4512568"/>
                    <a:pt x="4898680" y="4160778"/>
                  </a:cubicBezTo>
                  <a:cubicBezTo>
                    <a:pt x="4987580" y="4206498"/>
                    <a:pt x="5084100" y="4238248"/>
                    <a:pt x="5188240" y="4254758"/>
                  </a:cubicBezTo>
                  <a:cubicBezTo>
                    <a:pt x="5527330" y="4306828"/>
                    <a:pt x="5851180" y="4173478"/>
                    <a:pt x="6059460" y="3930908"/>
                  </a:cubicBezTo>
                  <a:cubicBezTo>
                    <a:pt x="6172490" y="4005838"/>
                    <a:pt x="6304570" y="4057908"/>
                    <a:pt x="6446810" y="4079498"/>
                  </a:cubicBezTo>
                  <a:cubicBezTo>
                    <a:pt x="6981480" y="4162048"/>
                    <a:pt x="7481860" y="3795018"/>
                    <a:pt x="7564410" y="3260348"/>
                  </a:cubicBezTo>
                  <a:cubicBezTo>
                    <a:pt x="7625370" y="2866648"/>
                    <a:pt x="7441220" y="2490728"/>
                    <a:pt x="7124991" y="2287528"/>
                  </a:cubicBezTo>
                  <a:close/>
                </a:path>
              </a:pathLst>
            </a:custGeom>
            <a:blipFill rotWithShape="1">
              <a:blip r:embed="rId5">
                <a:alphaModFix/>
              </a:blip>
              <a:stretch>
                <a:fillRect b="-41174" l="0" r="0" t="-4117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51" name="Google Shape;651;p26"/>
          <p:cNvSpPr txBox="1"/>
          <p:nvPr/>
        </p:nvSpPr>
        <p:spPr>
          <a:xfrm>
            <a:off x="12425018" y="2925582"/>
            <a:ext cx="3555208" cy="24917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67395C"/>
                </a:solidFill>
                <a:latin typeface="Open Sans"/>
                <a:ea typeface="Open Sans"/>
                <a:cs typeface="Open Sans"/>
                <a:sym typeface="Open Sans"/>
              </a:rPr>
              <a:t>Support strategies are essential for supporting persons with IDD within a hospital setting as well as planning </a:t>
            </a:r>
            <a:endParaRPr/>
          </a:p>
          <a:p>
            <a:pPr indent="0" lvl="0" marL="0" marR="0" rtl="0" algn="l">
              <a:lnSpc>
                <a:spcPct val="139958"/>
              </a:lnSpc>
              <a:spcBef>
                <a:spcPts val="0"/>
              </a:spcBef>
              <a:spcAft>
                <a:spcPts val="0"/>
              </a:spcAft>
              <a:buNone/>
            </a:pPr>
            <a:r>
              <a:rPr lang="en-US" sz="2400">
                <a:solidFill>
                  <a:srgbClr val="67395C"/>
                </a:solidFill>
                <a:latin typeface="Open Sans"/>
                <a:ea typeface="Open Sans"/>
                <a:cs typeface="Open Sans"/>
                <a:sym typeface="Open Sans"/>
              </a:rPr>
              <a:t>for discharge.</a:t>
            </a:r>
            <a:endParaRPr/>
          </a:p>
        </p:txBody>
      </p:sp>
      <p:sp>
        <p:nvSpPr>
          <p:cNvPr id="652" name="Google Shape;652;p26"/>
          <p:cNvSpPr txBox="1"/>
          <p:nvPr/>
        </p:nvSpPr>
        <p:spPr>
          <a:xfrm>
            <a:off x="2285378" y="108562"/>
            <a:ext cx="14113608" cy="129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7500">
                <a:solidFill>
                  <a:srgbClr val="FEFEFE"/>
                </a:solidFill>
                <a:latin typeface="Open Sans"/>
                <a:ea typeface="Open Sans"/>
                <a:cs typeface="Open Sans"/>
                <a:sym typeface="Open Sans"/>
              </a:rPr>
              <a:t>Support Strategies</a:t>
            </a:r>
            <a:endParaRPr/>
          </a:p>
        </p:txBody>
      </p:sp>
      <p:sp>
        <p:nvSpPr>
          <p:cNvPr id="653" name="Google Shape;653;p26"/>
          <p:cNvSpPr txBox="1"/>
          <p:nvPr/>
        </p:nvSpPr>
        <p:spPr>
          <a:xfrm>
            <a:off x="7386631" y="2867868"/>
            <a:ext cx="3911104" cy="33299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67395C"/>
                </a:solidFill>
                <a:latin typeface="Open Sans"/>
                <a:ea typeface="Open Sans"/>
                <a:cs typeface="Open Sans"/>
                <a:sym typeface="Open Sans"/>
              </a:rPr>
              <a:t>These strategies typically involve providing:</a:t>
            </a:r>
            <a:endParaRPr/>
          </a:p>
          <a:p>
            <a:pPr indent="-259080" lvl="1" marL="518160" marR="0" rtl="0" algn="l">
              <a:lnSpc>
                <a:spcPct val="140016"/>
              </a:lnSpc>
              <a:spcBef>
                <a:spcPts val="0"/>
              </a:spcBef>
              <a:spcAft>
                <a:spcPts val="0"/>
              </a:spcAft>
              <a:buClr>
                <a:srgbClr val="67395C"/>
              </a:buClr>
              <a:buSzPts val="2399"/>
              <a:buFont typeface="Arial"/>
              <a:buChar char="•"/>
            </a:pPr>
            <a:r>
              <a:rPr b="0" i="0" lang="en-US" sz="2399" u="none" cap="none" strike="noStrike">
                <a:solidFill>
                  <a:srgbClr val="67395C"/>
                </a:solidFill>
                <a:latin typeface="Open Sans"/>
                <a:ea typeface="Open Sans"/>
                <a:cs typeface="Open Sans"/>
                <a:sym typeface="Open Sans"/>
              </a:rPr>
              <a:t>Resources</a:t>
            </a:r>
            <a:endParaRPr/>
          </a:p>
          <a:p>
            <a:pPr indent="-259080" lvl="1" marL="518160" marR="0" rtl="0" algn="l">
              <a:lnSpc>
                <a:spcPct val="140016"/>
              </a:lnSpc>
              <a:spcBef>
                <a:spcPts val="0"/>
              </a:spcBef>
              <a:spcAft>
                <a:spcPts val="0"/>
              </a:spcAft>
              <a:buClr>
                <a:srgbClr val="67395C"/>
              </a:buClr>
              <a:buSzPts val="2399"/>
              <a:buFont typeface="Arial"/>
              <a:buChar char="•"/>
            </a:pPr>
            <a:r>
              <a:rPr b="0" i="0" lang="en-US" sz="2399" u="none" cap="none" strike="noStrike">
                <a:solidFill>
                  <a:srgbClr val="67395C"/>
                </a:solidFill>
                <a:latin typeface="Open Sans"/>
                <a:ea typeface="Open Sans"/>
                <a:cs typeface="Open Sans"/>
                <a:sym typeface="Open Sans"/>
              </a:rPr>
              <a:t>Guidance</a:t>
            </a:r>
            <a:endParaRPr/>
          </a:p>
          <a:p>
            <a:pPr indent="-259080" lvl="1" marL="518160" marR="0" rtl="0" algn="l">
              <a:lnSpc>
                <a:spcPct val="140016"/>
              </a:lnSpc>
              <a:spcBef>
                <a:spcPts val="0"/>
              </a:spcBef>
              <a:spcAft>
                <a:spcPts val="0"/>
              </a:spcAft>
              <a:buClr>
                <a:srgbClr val="67395C"/>
              </a:buClr>
              <a:buSzPts val="2399"/>
              <a:buFont typeface="Arial"/>
              <a:buChar char="•"/>
            </a:pPr>
            <a:r>
              <a:rPr b="0" i="0" lang="en-US" sz="2399" u="none" cap="none" strike="noStrike">
                <a:solidFill>
                  <a:srgbClr val="67395C"/>
                </a:solidFill>
                <a:latin typeface="Open Sans"/>
                <a:ea typeface="Open Sans"/>
                <a:cs typeface="Open Sans"/>
                <a:sym typeface="Open Sans"/>
              </a:rPr>
              <a:t>Encouragement to help individuals overcome challenges and achieve their goals</a:t>
            </a:r>
            <a:endParaRPr/>
          </a:p>
        </p:txBody>
      </p:sp>
      <p:sp>
        <p:nvSpPr>
          <p:cNvPr id="654" name="Google Shape;654;p26"/>
          <p:cNvSpPr txBox="1"/>
          <p:nvPr/>
        </p:nvSpPr>
        <p:spPr>
          <a:xfrm>
            <a:off x="2333035" y="2867868"/>
            <a:ext cx="3531438" cy="20726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67395C"/>
                </a:solidFill>
                <a:latin typeface="Open Sans"/>
                <a:ea typeface="Open Sans"/>
                <a:cs typeface="Open Sans"/>
                <a:sym typeface="Open Sans"/>
              </a:rPr>
              <a:t>Support strategies are </a:t>
            </a:r>
            <a:r>
              <a:rPr b="1" lang="en-US" sz="2400">
                <a:solidFill>
                  <a:srgbClr val="67395C"/>
                </a:solidFill>
                <a:latin typeface="Open Sans"/>
                <a:ea typeface="Open Sans"/>
                <a:cs typeface="Open Sans"/>
                <a:sym typeface="Open Sans"/>
              </a:rPr>
              <a:t>essential tools</a:t>
            </a:r>
            <a:r>
              <a:rPr lang="en-US" sz="2400">
                <a:solidFill>
                  <a:srgbClr val="67395C"/>
                </a:solidFill>
                <a:latin typeface="Open Sans"/>
                <a:ea typeface="Open Sans"/>
                <a:cs typeface="Open Sans"/>
                <a:sym typeface="Open Sans"/>
              </a:rPr>
              <a:t> for fostering a productive and inclusive environment.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27"/>
          <p:cNvSpPr/>
          <p:nvPr/>
        </p:nvSpPr>
        <p:spPr>
          <a:xfrm>
            <a:off x="17152782" y="9130888"/>
            <a:ext cx="1135218" cy="1156112"/>
          </a:xfrm>
          <a:custGeom>
            <a:rect b="b" l="l" r="r" t="t"/>
            <a:pathLst>
              <a:path extrusionOk="0" h="1156112" w="1135218">
                <a:moveTo>
                  <a:pt x="0" y="0"/>
                </a:moveTo>
                <a:lnTo>
                  <a:pt x="1135218" y="0"/>
                </a:lnTo>
                <a:lnTo>
                  <a:pt x="1135218" y="1156112"/>
                </a:lnTo>
                <a:lnTo>
                  <a:pt x="0" y="115611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1" name="Google Shape;661;p27"/>
          <p:cNvSpPr/>
          <p:nvPr/>
        </p:nvSpPr>
        <p:spPr>
          <a:xfrm>
            <a:off x="22643" y="0"/>
            <a:ext cx="18265357" cy="6689687"/>
          </a:xfrm>
          <a:custGeom>
            <a:rect b="b" l="l" r="r" t="t"/>
            <a:pathLst>
              <a:path extrusionOk="0" h="6689687" w="18265357">
                <a:moveTo>
                  <a:pt x="0" y="0"/>
                </a:moveTo>
                <a:lnTo>
                  <a:pt x="18265357" y="0"/>
                </a:lnTo>
                <a:lnTo>
                  <a:pt x="18265357" y="6689687"/>
                </a:lnTo>
                <a:lnTo>
                  <a:pt x="0" y="6689687"/>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2" name="Google Shape;662;p27"/>
          <p:cNvSpPr txBox="1"/>
          <p:nvPr/>
        </p:nvSpPr>
        <p:spPr>
          <a:xfrm>
            <a:off x="748445" y="2664759"/>
            <a:ext cx="16268129" cy="12268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7200">
                <a:solidFill>
                  <a:srgbClr val="000000"/>
                </a:solidFill>
                <a:latin typeface="Open Sans"/>
                <a:ea typeface="Open Sans"/>
                <a:cs typeface="Open Sans"/>
                <a:sym typeface="Open Sans"/>
              </a:rPr>
              <a:t>Key Resources</a:t>
            </a:r>
            <a:endParaRPr/>
          </a:p>
        </p:txBody>
      </p:sp>
      <p:sp>
        <p:nvSpPr>
          <p:cNvPr id="663" name="Google Shape;663;p27"/>
          <p:cNvSpPr/>
          <p:nvPr/>
        </p:nvSpPr>
        <p:spPr>
          <a:xfrm>
            <a:off x="7891888" y="7214855"/>
            <a:ext cx="2526867" cy="2355554"/>
          </a:xfrm>
          <a:custGeom>
            <a:rect b="b" l="l" r="r" t="t"/>
            <a:pathLst>
              <a:path extrusionOk="0" h="2355554" w="2526867">
                <a:moveTo>
                  <a:pt x="0" y="0"/>
                </a:moveTo>
                <a:lnTo>
                  <a:pt x="2526867" y="0"/>
                </a:lnTo>
                <a:lnTo>
                  <a:pt x="2526867" y="2355554"/>
                </a:lnTo>
                <a:lnTo>
                  <a:pt x="0" y="235555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64" name="Google Shape;664;p27"/>
          <p:cNvGrpSpPr/>
          <p:nvPr/>
        </p:nvGrpSpPr>
        <p:grpSpPr>
          <a:xfrm>
            <a:off x="11533180" y="7438022"/>
            <a:ext cx="3271690" cy="1876602"/>
            <a:chOff x="0" y="0"/>
            <a:chExt cx="7981950" cy="4578350"/>
          </a:xfrm>
        </p:grpSpPr>
        <p:sp>
          <p:nvSpPr>
            <p:cNvPr id="665" name="Google Shape;665;p27"/>
            <p:cNvSpPr/>
            <p:nvPr/>
          </p:nvSpPr>
          <p:spPr>
            <a:xfrm>
              <a:off x="765810" y="21590"/>
              <a:ext cx="6451600" cy="4326890"/>
            </a:xfrm>
            <a:custGeom>
              <a:rect b="b" l="l" r="r" t="t"/>
              <a:pathLst>
                <a:path extrusionOk="0"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6" name="Google Shape;666;p27"/>
            <p:cNvSpPr/>
            <p:nvPr/>
          </p:nvSpPr>
          <p:spPr>
            <a:xfrm>
              <a:off x="0" y="0"/>
              <a:ext cx="7981950" cy="4542790"/>
            </a:xfrm>
            <a:custGeom>
              <a:rect b="b" l="l" r="r" t="t"/>
              <a:pathLst>
                <a:path extrusionOk="0"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7" name="Google Shape;667;p27"/>
            <p:cNvSpPr/>
            <p:nvPr/>
          </p:nvSpPr>
          <p:spPr>
            <a:xfrm>
              <a:off x="3460750" y="4349750"/>
              <a:ext cx="1059180" cy="96520"/>
            </a:xfrm>
            <a:custGeom>
              <a:rect b="b" l="l" r="r" t="t"/>
              <a:pathLst>
                <a:path extrusionOk="0"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8" name="Google Shape;668;p27"/>
            <p:cNvSpPr/>
            <p:nvPr/>
          </p:nvSpPr>
          <p:spPr>
            <a:xfrm>
              <a:off x="163830" y="4542790"/>
              <a:ext cx="7654290" cy="35560"/>
            </a:xfrm>
            <a:custGeom>
              <a:rect b="b" l="l" r="r" t="t"/>
              <a:pathLst>
                <a:path extrusionOk="0"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9" name="Google Shape;669;p27"/>
            <p:cNvSpPr/>
            <p:nvPr/>
          </p:nvSpPr>
          <p:spPr>
            <a:xfrm>
              <a:off x="962660" y="276860"/>
              <a:ext cx="6055360" cy="3789680"/>
            </a:xfrm>
            <a:custGeom>
              <a:rect b="b" l="l" r="r" t="t"/>
              <a:pathLst>
                <a:path extrusionOk="0" h="3789680" w="6055360">
                  <a:moveTo>
                    <a:pt x="0" y="0"/>
                  </a:moveTo>
                  <a:lnTo>
                    <a:pt x="6055360" y="0"/>
                  </a:lnTo>
                  <a:lnTo>
                    <a:pt x="6055360" y="3789680"/>
                  </a:lnTo>
                  <a:lnTo>
                    <a:pt x="0" y="3789680"/>
                  </a:lnTo>
                  <a:close/>
                </a:path>
              </a:pathLst>
            </a:custGeom>
            <a:blipFill rotWithShape="1">
              <a:blip r:embed="rId5">
                <a:alphaModFix/>
              </a:blip>
              <a:stretch>
                <a:fillRect b="0" l="-25288" r="-2528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70" name="Google Shape;670;p27"/>
          <p:cNvGrpSpPr/>
          <p:nvPr/>
        </p:nvGrpSpPr>
        <p:grpSpPr>
          <a:xfrm>
            <a:off x="3285129" y="7438022"/>
            <a:ext cx="3360927" cy="1927787"/>
            <a:chOff x="0" y="0"/>
            <a:chExt cx="7981950" cy="4578350"/>
          </a:xfrm>
        </p:grpSpPr>
        <p:sp>
          <p:nvSpPr>
            <p:cNvPr id="671" name="Google Shape;671;p27"/>
            <p:cNvSpPr/>
            <p:nvPr/>
          </p:nvSpPr>
          <p:spPr>
            <a:xfrm>
              <a:off x="765810" y="21590"/>
              <a:ext cx="6451600" cy="4326890"/>
            </a:xfrm>
            <a:custGeom>
              <a:rect b="b" l="l" r="r" t="t"/>
              <a:pathLst>
                <a:path extrusionOk="0"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2" name="Google Shape;672;p27"/>
            <p:cNvSpPr/>
            <p:nvPr/>
          </p:nvSpPr>
          <p:spPr>
            <a:xfrm>
              <a:off x="0" y="0"/>
              <a:ext cx="7981950" cy="4542790"/>
            </a:xfrm>
            <a:custGeom>
              <a:rect b="b" l="l" r="r" t="t"/>
              <a:pathLst>
                <a:path extrusionOk="0"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3" name="Google Shape;673;p27"/>
            <p:cNvSpPr/>
            <p:nvPr/>
          </p:nvSpPr>
          <p:spPr>
            <a:xfrm>
              <a:off x="3460750" y="4349750"/>
              <a:ext cx="1059180" cy="96520"/>
            </a:xfrm>
            <a:custGeom>
              <a:rect b="b" l="l" r="r" t="t"/>
              <a:pathLst>
                <a:path extrusionOk="0"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4" name="Google Shape;674;p27"/>
            <p:cNvSpPr/>
            <p:nvPr/>
          </p:nvSpPr>
          <p:spPr>
            <a:xfrm>
              <a:off x="163830" y="4542790"/>
              <a:ext cx="7654290" cy="35560"/>
            </a:xfrm>
            <a:custGeom>
              <a:rect b="b" l="l" r="r" t="t"/>
              <a:pathLst>
                <a:path extrusionOk="0"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5" name="Google Shape;675;p27"/>
            <p:cNvSpPr/>
            <p:nvPr/>
          </p:nvSpPr>
          <p:spPr>
            <a:xfrm>
              <a:off x="962660" y="276860"/>
              <a:ext cx="6055360" cy="3789680"/>
            </a:xfrm>
            <a:custGeom>
              <a:rect b="b" l="l" r="r" t="t"/>
              <a:pathLst>
                <a:path extrusionOk="0" h="3789680" w="6055360">
                  <a:moveTo>
                    <a:pt x="0" y="0"/>
                  </a:moveTo>
                  <a:lnTo>
                    <a:pt x="6055360" y="0"/>
                  </a:lnTo>
                  <a:lnTo>
                    <a:pt x="6055360" y="3789680"/>
                  </a:lnTo>
                  <a:lnTo>
                    <a:pt x="0" y="3789680"/>
                  </a:lnTo>
                  <a:close/>
                </a:path>
              </a:pathLst>
            </a:custGeom>
            <a:blipFill rotWithShape="1">
              <a:blip r:embed="rId6">
                <a:alphaModFix/>
              </a:blip>
              <a:stretch>
                <a:fillRect b="0" l="-16642" r="-13660" t="-1190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683" name="Shape 683"/>
        <p:cNvGrpSpPr/>
        <p:nvPr/>
      </p:nvGrpSpPr>
      <p:grpSpPr>
        <a:xfrm>
          <a:off x="0" y="0"/>
          <a:ext cx="0" cy="0"/>
          <a:chOff x="0" y="0"/>
          <a:chExt cx="0" cy="0"/>
        </a:xfrm>
      </p:grpSpPr>
      <p:grpSp>
        <p:nvGrpSpPr>
          <p:cNvPr id="684" name="Google Shape;684;p28"/>
          <p:cNvGrpSpPr/>
          <p:nvPr/>
        </p:nvGrpSpPr>
        <p:grpSpPr>
          <a:xfrm>
            <a:off x="17817" y="-244115"/>
            <a:ext cx="18288000" cy="1750530"/>
            <a:chOff x="0" y="-38100"/>
            <a:chExt cx="2854277" cy="273212"/>
          </a:xfrm>
        </p:grpSpPr>
        <p:sp>
          <p:nvSpPr>
            <p:cNvPr id="685" name="Google Shape;685;p28"/>
            <p:cNvSpPr/>
            <p:nvPr/>
          </p:nvSpPr>
          <p:spPr>
            <a:xfrm>
              <a:off x="0" y="0"/>
              <a:ext cx="2854277" cy="235112"/>
            </a:xfrm>
            <a:custGeom>
              <a:rect b="b" l="l" r="r" t="t"/>
              <a:pathLst>
                <a:path extrusionOk="0" h="235112" w="2854277">
                  <a:moveTo>
                    <a:pt x="0" y="0"/>
                  </a:moveTo>
                  <a:lnTo>
                    <a:pt x="2854277" y="0"/>
                  </a:lnTo>
                  <a:lnTo>
                    <a:pt x="2854277" y="235112"/>
                  </a:lnTo>
                  <a:lnTo>
                    <a:pt x="0" y="235112"/>
                  </a:lnTo>
                  <a:close/>
                </a:path>
              </a:pathLst>
            </a:custGeom>
            <a:solidFill>
              <a:srgbClr val="A6A6A6">
                <a:alpha val="3294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6" name="Google Shape;686;p28"/>
            <p:cNvSpPr txBox="1"/>
            <p:nvPr/>
          </p:nvSpPr>
          <p:spPr>
            <a:xfrm>
              <a:off x="0" y="-38100"/>
              <a:ext cx="2854277" cy="27321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87" name="Google Shape;687;p28"/>
          <p:cNvGrpSpPr/>
          <p:nvPr/>
        </p:nvGrpSpPr>
        <p:grpSpPr>
          <a:xfrm>
            <a:off x="5893175" y="1525393"/>
            <a:ext cx="12681875" cy="7274170"/>
            <a:chOff x="0" y="0"/>
            <a:chExt cx="7981950" cy="4578350"/>
          </a:xfrm>
        </p:grpSpPr>
        <p:sp>
          <p:nvSpPr>
            <p:cNvPr id="688" name="Google Shape;688;p28"/>
            <p:cNvSpPr/>
            <p:nvPr/>
          </p:nvSpPr>
          <p:spPr>
            <a:xfrm>
              <a:off x="765810" y="21590"/>
              <a:ext cx="6451600" cy="4326890"/>
            </a:xfrm>
            <a:custGeom>
              <a:rect b="b" l="l" r="r" t="t"/>
              <a:pathLst>
                <a:path extrusionOk="0"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9" name="Google Shape;689;p28"/>
            <p:cNvSpPr/>
            <p:nvPr/>
          </p:nvSpPr>
          <p:spPr>
            <a:xfrm>
              <a:off x="0" y="0"/>
              <a:ext cx="7981950" cy="4542790"/>
            </a:xfrm>
            <a:custGeom>
              <a:rect b="b" l="l" r="r" t="t"/>
              <a:pathLst>
                <a:path extrusionOk="0"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0" name="Google Shape;690;p28"/>
            <p:cNvSpPr/>
            <p:nvPr/>
          </p:nvSpPr>
          <p:spPr>
            <a:xfrm>
              <a:off x="3460750" y="4349750"/>
              <a:ext cx="1059180" cy="96520"/>
            </a:xfrm>
            <a:custGeom>
              <a:rect b="b" l="l" r="r" t="t"/>
              <a:pathLst>
                <a:path extrusionOk="0"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1" name="Google Shape;691;p28"/>
            <p:cNvSpPr/>
            <p:nvPr/>
          </p:nvSpPr>
          <p:spPr>
            <a:xfrm>
              <a:off x="163830" y="4542790"/>
              <a:ext cx="7654290" cy="35560"/>
            </a:xfrm>
            <a:custGeom>
              <a:rect b="b" l="l" r="r" t="t"/>
              <a:pathLst>
                <a:path extrusionOk="0"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2" name="Google Shape;692;p28"/>
            <p:cNvSpPr/>
            <p:nvPr/>
          </p:nvSpPr>
          <p:spPr>
            <a:xfrm>
              <a:off x="962660" y="276860"/>
              <a:ext cx="6055360" cy="3789680"/>
            </a:xfrm>
            <a:custGeom>
              <a:rect b="b" l="l" r="r" t="t"/>
              <a:pathLst>
                <a:path extrusionOk="0" h="3789680" w="6055360">
                  <a:moveTo>
                    <a:pt x="0" y="0"/>
                  </a:moveTo>
                  <a:lnTo>
                    <a:pt x="6055360" y="0"/>
                  </a:lnTo>
                  <a:lnTo>
                    <a:pt x="6055360" y="3789680"/>
                  </a:lnTo>
                  <a:lnTo>
                    <a:pt x="0" y="3789680"/>
                  </a:lnTo>
                  <a:close/>
                </a:path>
              </a:pathLst>
            </a:custGeom>
            <a:blipFill rotWithShape="1">
              <a:blip r:embed="rId3">
                <a:alphaModFix/>
              </a:blip>
              <a:stretch>
                <a:fillRect b="0" l="-16642" r="-13660" t="-1190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93" name="Google Shape;693;p28"/>
          <p:cNvSpPr/>
          <p:nvPr/>
        </p:nvSpPr>
        <p:spPr>
          <a:xfrm rot="-5400000">
            <a:off x="14615602" y="552428"/>
            <a:ext cx="4242643" cy="3137788"/>
          </a:xfrm>
          <a:custGeom>
            <a:rect b="b" l="l" r="r" t="t"/>
            <a:pathLst>
              <a:path extrusionOk="0" h="3137788" w="4242643">
                <a:moveTo>
                  <a:pt x="0" y="0"/>
                </a:moveTo>
                <a:lnTo>
                  <a:pt x="4242643" y="0"/>
                </a:lnTo>
                <a:lnTo>
                  <a:pt x="4242643"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4" name="Google Shape;694;p28"/>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5" name="Google Shape;695;p28"/>
          <p:cNvSpPr/>
          <p:nvPr/>
        </p:nvSpPr>
        <p:spPr>
          <a:xfrm>
            <a:off x="7132367" y="8485261"/>
            <a:ext cx="2273787" cy="2273787"/>
          </a:xfrm>
          <a:custGeom>
            <a:rect b="b" l="l" r="r" t="t"/>
            <a:pathLst>
              <a:path extrusionOk="0" h="2273787" w="2273787">
                <a:moveTo>
                  <a:pt x="0" y="0"/>
                </a:moveTo>
                <a:lnTo>
                  <a:pt x="2273787" y="0"/>
                </a:lnTo>
                <a:lnTo>
                  <a:pt x="2273787" y="2273788"/>
                </a:lnTo>
                <a:lnTo>
                  <a:pt x="0" y="2273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6" name="Google Shape;696;p28"/>
          <p:cNvSpPr txBox="1"/>
          <p:nvPr/>
        </p:nvSpPr>
        <p:spPr>
          <a:xfrm>
            <a:off x="494883" y="387668"/>
            <a:ext cx="13695062" cy="10763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lang="en-US" sz="7500">
                <a:solidFill>
                  <a:srgbClr val="FEFEFE"/>
                </a:solidFill>
                <a:latin typeface="Open Sans"/>
                <a:ea typeface="Open Sans"/>
                <a:cs typeface="Open Sans"/>
                <a:sym typeface="Open Sans"/>
              </a:rPr>
              <a:t>Primary Care Guidelines</a:t>
            </a:r>
            <a:endParaRPr/>
          </a:p>
        </p:txBody>
      </p:sp>
      <p:sp>
        <p:nvSpPr>
          <p:cNvPr id="697" name="Google Shape;697;p28"/>
          <p:cNvSpPr txBox="1"/>
          <p:nvPr/>
        </p:nvSpPr>
        <p:spPr>
          <a:xfrm>
            <a:off x="494883" y="1970138"/>
            <a:ext cx="5800965" cy="682942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000">
                <a:solidFill>
                  <a:srgbClr val="FFFFFF"/>
                </a:solidFill>
                <a:latin typeface="Open Sans"/>
                <a:ea typeface="Open Sans"/>
                <a:cs typeface="Open Sans"/>
                <a:sym typeface="Open Sans"/>
              </a:rPr>
              <a:t>The 2018 Canadian consensus guidelines on primary care for adults with Intellectual and Developmental Disabilities outlines standards of care to support clinical decision making. </a:t>
            </a:r>
            <a:endParaRPr/>
          </a:p>
          <a:p>
            <a:pPr indent="0" lvl="0" marL="0" marR="0" rtl="0" algn="l">
              <a:lnSpc>
                <a:spcPct val="150000"/>
              </a:lnSpc>
              <a:spcBef>
                <a:spcPts val="0"/>
              </a:spcBef>
              <a:spcAft>
                <a:spcPts val="0"/>
              </a:spcAft>
              <a:buNone/>
            </a:pPr>
            <a:r>
              <a:t/>
            </a:r>
            <a:endParaRPr sz="3000">
              <a:solidFill>
                <a:srgbClr val="FFFFFF"/>
              </a:solidFill>
              <a:latin typeface="Open Sans"/>
              <a:ea typeface="Open Sans"/>
              <a:cs typeface="Open Sans"/>
              <a:sym typeface="Open Sans"/>
            </a:endParaRPr>
          </a:p>
          <a:p>
            <a:pPr indent="0" lvl="0" marL="0" marR="0" rtl="0" algn="l">
              <a:lnSpc>
                <a:spcPct val="150000"/>
              </a:lnSpc>
              <a:spcBef>
                <a:spcPts val="0"/>
              </a:spcBef>
              <a:spcAft>
                <a:spcPts val="0"/>
              </a:spcAft>
              <a:buNone/>
            </a:pPr>
            <a:r>
              <a:rPr lang="en-US" sz="3000">
                <a:solidFill>
                  <a:srgbClr val="FFFFFF"/>
                </a:solidFill>
                <a:latin typeface="Open Sans"/>
                <a:ea typeface="Open Sans"/>
                <a:cs typeface="Open Sans"/>
                <a:sym typeface="Open Sans"/>
              </a:rPr>
              <a:t>These guidelines are developed by family physicians, nurses, psychiatrists and other experts who are experienced in the care of people with IDD.</a:t>
            </a:r>
            <a:endParaRPr/>
          </a:p>
        </p:txBody>
      </p:sp>
      <p:sp>
        <p:nvSpPr>
          <p:cNvPr id="698" name="Google Shape;698;p28"/>
          <p:cNvSpPr txBox="1"/>
          <p:nvPr/>
        </p:nvSpPr>
        <p:spPr>
          <a:xfrm>
            <a:off x="9582742" y="9416732"/>
            <a:ext cx="6752437" cy="372745"/>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i="1" lang="en-US" sz="2199" u="sng">
                <a:solidFill>
                  <a:srgbClr val="FFFFFF"/>
                </a:solidFill>
                <a:latin typeface="Open Sans"/>
                <a:ea typeface="Open Sans"/>
                <a:cs typeface="Open Sans"/>
                <a:sym typeface="Open Sans"/>
                <a:hlinkClick r:id="rId5">
                  <a:extLst>
                    <a:ext uri="{A12FA001-AC4F-418D-AE19-62706E023703}">
                      <ahyp:hlinkClr val="tx"/>
                    </a:ext>
                  </a:extLst>
                </a:hlinkClick>
              </a:rPr>
              <a:t>https://ddprimarycare.surreyplace.ca/guidelines/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706" name="Shape 706"/>
        <p:cNvGrpSpPr/>
        <p:nvPr/>
      </p:nvGrpSpPr>
      <p:grpSpPr>
        <a:xfrm>
          <a:off x="0" y="0"/>
          <a:ext cx="0" cy="0"/>
          <a:chOff x="0" y="0"/>
          <a:chExt cx="0" cy="0"/>
        </a:xfrm>
      </p:grpSpPr>
      <p:grpSp>
        <p:nvGrpSpPr>
          <p:cNvPr id="707" name="Google Shape;707;p29"/>
          <p:cNvGrpSpPr/>
          <p:nvPr/>
        </p:nvGrpSpPr>
        <p:grpSpPr>
          <a:xfrm>
            <a:off x="17817" y="-244115"/>
            <a:ext cx="18288000" cy="2153255"/>
            <a:chOff x="0" y="-38100"/>
            <a:chExt cx="2854277" cy="336067"/>
          </a:xfrm>
        </p:grpSpPr>
        <p:sp>
          <p:nvSpPr>
            <p:cNvPr id="708" name="Google Shape;708;p29"/>
            <p:cNvSpPr/>
            <p:nvPr/>
          </p:nvSpPr>
          <p:spPr>
            <a:xfrm>
              <a:off x="0" y="0"/>
              <a:ext cx="2854277" cy="297967"/>
            </a:xfrm>
            <a:custGeom>
              <a:rect b="b" l="l" r="r" t="t"/>
              <a:pathLst>
                <a:path extrusionOk="0" h="297967" w="2854277">
                  <a:moveTo>
                    <a:pt x="0" y="0"/>
                  </a:moveTo>
                  <a:lnTo>
                    <a:pt x="2854277" y="0"/>
                  </a:lnTo>
                  <a:lnTo>
                    <a:pt x="2854277" y="297967"/>
                  </a:lnTo>
                  <a:lnTo>
                    <a:pt x="0" y="297967"/>
                  </a:lnTo>
                  <a:close/>
                </a:path>
              </a:pathLst>
            </a:custGeom>
            <a:solidFill>
              <a:srgbClr val="A6A6A6">
                <a:alpha val="3294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9" name="Google Shape;709;p29"/>
            <p:cNvSpPr txBox="1"/>
            <p:nvPr/>
          </p:nvSpPr>
          <p:spPr>
            <a:xfrm>
              <a:off x="0" y="-38100"/>
              <a:ext cx="2854277" cy="3360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10" name="Google Shape;710;p29"/>
          <p:cNvGrpSpPr/>
          <p:nvPr/>
        </p:nvGrpSpPr>
        <p:grpSpPr>
          <a:xfrm>
            <a:off x="6530567" y="1909140"/>
            <a:ext cx="11757433" cy="6743922"/>
            <a:chOff x="0" y="0"/>
            <a:chExt cx="7981950" cy="4578350"/>
          </a:xfrm>
        </p:grpSpPr>
        <p:sp>
          <p:nvSpPr>
            <p:cNvPr id="711" name="Google Shape;711;p29"/>
            <p:cNvSpPr/>
            <p:nvPr/>
          </p:nvSpPr>
          <p:spPr>
            <a:xfrm>
              <a:off x="765810" y="21590"/>
              <a:ext cx="6451600" cy="4326890"/>
            </a:xfrm>
            <a:custGeom>
              <a:rect b="b" l="l" r="r" t="t"/>
              <a:pathLst>
                <a:path extrusionOk="0"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2" name="Google Shape;712;p29"/>
            <p:cNvSpPr/>
            <p:nvPr/>
          </p:nvSpPr>
          <p:spPr>
            <a:xfrm>
              <a:off x="0" y="0"/>
              <a:ext cx="7981950" cy="4542790"/>
            </a:xfrm>
            <a:custGeom>
              <a:rect b="b" l="l" r="r" t="t"/>
              <a:pathLst>
                <a:path extrusionOk="0"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3" name="Google Shape;713;p29"/>
            <p:cNvSpPr/>
            <p:nvPr/>
          </p:nvSpPr>
          <p:spPr>
            <a:xfrm>
              <a:off x="3460750" y="4349750"/>
              <a:ext cx="1059180" cy="96520"/>
            </a:xfrm>
            <a:custGeom>
              <a:rect b="b" l="l" r="r" t="t"/>
              <a:pathLst>
                <a:path extrusionOk="0"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4" name="Google Shape;714;p29"/>
            <p:cNvSpPr/>
            <p:nvPr/>
          </p:nvSpPr>
          <p:spPr>
            <a:xfrm>
              <a:off x="163830" y="4542790"/>
              <a:ext cx="7654290" cy="35560"/>
            </a:xfrm>
            <a:custGeom>
              <a:rect b="b" l="l" r="r" t="t"/>
              <a:pathLst>
                <a:path extrusionOk="0"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5" name="Google Shape;715;p29"/>
            <p:cNvSpPr/>
            <p:nvPr/>
          </p:nvSpPr>
          <p:spPr>
            <a:xfrm>
              <a:off x="962660" y="276860"/>
              <a:ext cx="6055360" cy="3789680"/>
            </a:xfrm>
            <a:custGeom>
              <a:rect b="b" l="l" r="r" t="t"/>
              <a:pathLst>
                <a:path extrusionOk="0" h="3789680" w="6055360">
                  <a:moveTo>
                    <a:pt x="0" y="0"/>
                  </a:moveTo>
                  <a:lnTo>
                    <a:pt x="6055360" y="0"/>
                  </a:lnTo>
                  <a:lnTo>
                    <a:pt x="6055360" y="3789680"/>
                  </a:lnTo>
                  <a:lnTo>
                    <a:pt x="0" y="3789680"/>
                  </a:lnTo>
                  <a:close/>
                </a:path>
              </a:pathLst>
            </a:custGeom>
            <a:blipFill rotWithShape="1">
              <a:blip r:embed="rId3">
                <a:alphaModFix/>
              </a:blip>
              <a:stretch>
                <a:fillRect b="0" l="-25288" r="-2528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16" name="Google Shape;716;p29"/>
          <p:cNvSpPr/>
          <p:nvPr/>
        </p:nvSpPr>
        <p:spPr>
          <a:xfrm rot="-5400000">
            <a:off x="14615602" y="552428"/>
            <a:ext cx="4242643" cy="3137788"/>
          </a:xfrm>
          <a:custGeom>
            <a:rect b="b" l="l" r="r" t="t"/>
            <a:pathLst>
              <a:path extrusionOk="0" h="3137788" w="4242643">
                <a:moveTo>
                  <a:pt x="0" y="0"/>
                </a:moveTo>
                <a:lnTo>
                  <a:pt x="4242643" y="0"/>
                </a:lnTo>
                <a:lnTo>
                  <a:pt x="4242643"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7" name="Google Shape;717;p29"/>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8" name="Google Shape;718;p29"/>
          <p:cNvSpPr/>
          <p:nvPr/>
        </p:nvSpPr>
        <p:spPr>
          <a:xfrm>
            <a:off x="7132367" y="8485261"/>
            <a:ext cx="2273787" cy="2273787"/>
          </a:xfrm>
          <a:custGeom>
            <a:rect b="b" l="l" r="r" t="t"/>
            <a:pathLst>
              <a:path extrusionOk="0" h="2273787" w="2273787">
                <a:moveTo>
                  <a:pt x="0" y="0"/>
                </a:moveTo>
                <a:lnTo>
                  <a:pt x="2273787" y="0"/>
                </a:lnTo>
                <a:lnTo>
                  <a:pt x="2273787" y="2273788"/>
                </a:lnTo>
                <a:lnTo>
                  <a:pt x="0" y="2273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9" name="Google Shape;719;p29"/>
          <p:cNvSpPr txBox="1"/>
          <p:nvPr/>
        </p:nvSpPr>
        <p:spPr>
          <a:xfrm>
            <a:off x="494883" y="387668"/>
            <a:ext cx="13816285" cy="10763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lang="en-US" sz="7500">
                <a:solidFill>
                  <a:srgbClr val="FEFEFE"/>
                </a:solidFill>
                <a:latin typeface="Open Sans"/>
                <a:ea typeface="Open Sans"/>
                <a:cs typeface="Open Sans"/>
                <a:sym typeface="Open Sans"/>
              </a:rPr>
              <a:t>Listen, Include and Respect</a:t>
            </a:r>
            <a:endParaRPr/>
          </a:p>
        </p:txBody>
      </p:sp>
      <p:sp>
        <p:nvSpPr>
          <p:cNvPr id="720" name="Google Shape;720;p29"/>
          <p:cNvSpPr txBox="1"/>
          <p:nvPr/>
        </p:nvSpPr>
        <p:spPr>
          <a:xfrm>
            <a:off x="740190" y="3273051"/>
            <a:ext cx="4858177" cy="345313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lang="en-US" sz="2799">
                <a:solidFill>
                  <a:srgbClr val="FDFDFD"/>
                </a:solidFill>
                <a:latin typeface="Open Sans"/>
                <a:ea typeface="Open Sans"/>
                <a:cs typeface="Open Sans"/>
                <a:sym typeface="Open Sans"/>
              </a:rPr>
              <a:t>This resource was provided by Felicia. </a:t>
            </a:r>
            <a:endParaRPr/>
          </a:p>
          <a:p>
            <a:pPr indent="0" lvl="0" marL="0" marR="0" rtl="0" algn="l">
              <a:lnSpc>
                <a:spcPct val="140014"/>
              </a:lnSpc>
              <a:spcBef>
                <a:spcPts val="0"/>
              </a:spcBef>
              <a:spcAft>
                <a:spcPts val="0"/>
              </a:spcAft>
              <a:buNone/>
            </a:pPr>
            <a:r>
              <a:t/>
            </a:r>
            <a:endParaRPr sz="2799">
              <a:solidFill>
                <a:srgbClr val="FDFDFD"/>
              </a:solidFill>
              <a:latin typeface="Open Sans"/>
              <a:ea typeface="Open Sans"/>
              <a:cs typeface="Open Sans"/>
              <a:sym typeface="Open Sans"/>
            </a:endParaRPr>
          </a:p>
          <a:p>
            <a:pPr indent="0" lvl="0" marL="0" marR="0" rtl="0" algn="l">
              <a:lnSpc>
                <a:spcPct val="140014"/>
              </a:lnSpc>
              <a:spcBef>
                <a:spcPts val="0"/>
              </a:spcBef>
              <a:spcAft>
                <a:spcPts val="0"/>
              </a:spcAft>
              <a:buNone/>
            </a:pPr>
            <a:r>
              <a:rPr lang="en-US" sz="2799">
                <a:solidFill>
                  <a:srgbClr val="FDFDFD"/>
                </a:solidFill>
                <a:latin typeface="Open Sans"/>
                <a:ea typeface="Open Sans"/>
                <a:cs typeface="Open Sans"/>
                <a:sym typeface="Open Sans"/>
              </a:rPr>
              <a:t>It can support organizations in providing inclusive care and offers support strategies.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grpSp>
        <p:nvGrpSpPr>
          <p:cNvPr id="117" name="Google Shape;117;p3"/>
          <p:cNvGrpSpPr/>
          <p:nvPr/>
        </p:nvGrpSpPr>
        <p:grpSpPr>
          <a:xfrm>
            <a:off x="6526858" y="-244115"/>
            <a:ext cx="12490174" cy="10531115"/>
            <a:chOff x="0" y="-38100"/>
            <a:chExt cx="1949389" cy="1643631"/>
          </a:xfrm>
        </p:grpSpPr>
        <p:sp>
          <p:nvSpPr>
            <p:cNvPr id="118" name="Google Shape;118;p3"/>
            <p:cNvSpPr/>
            <p:nvPr/>
          </p:nvSpPr>
          <p:spPr>
            <a:xfrm>
              <a:off x="0" y="0"/>
              <a:ext cx="1949389" cy="1605531"/>
            </a:xfrm>
            <a:custGeom>
              <a:rect b="b" l="l" r="r" t="t"/>
              <a:pathLst>
                <a:path extrusionOk="0" h="1605531" w="1949389">
                  <a:moveTo>
                    <a:pt x="0" y="0"/>
                  </a:moveTo>
                  <a:lnTo>
                    <a:pt x="1949389" y="0"/>
                  </a:lnTo>
                  <a:lnTo>
                    <a:pt x="1949389" y="1605531"/>
                  </a:lnTo>
                  <a:lnTo>
                    <a:pt x="0" y="1605531"/>
                  </a:lnTo>
                  <a:close/>
                </a:path>
              </a:pathLst>
            </a:custGeom>
            <a:solidFill>
              <a:srgbClr val="4EAC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 name="Google Shape;119;p3"/>
            <p:cNvSpPr txBox="1"/>
            <p:nvPr/>
          </p:nvSpPr>
          <p:spPr>
            <a:xfrm>
              <a:off x="0" y="-38100"/>
              <a:ext cx="1949389" cy="16436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0" name="Google Shape;120;p3"/>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 name="Google Shape;121;p3"/>
          <p:cNvSpPr/>
          <p:nvPr/>
        </p:nvSpPr>
        <p:spPr>
          <a:xfrm rot="5400000">
            <a:off x="-552428" y="6596784"/>
            <a:ext cx="4242643" cy="3137788"/>
          </a:xfrm>
          <a:custGeom>
            <a:rect b="b" l="l" r="r" t="t"/>
            <a:pathLst>
              <a:path extrusionOk="0" h="3137788" w="4242643">
                <a:moveTo>
                  <a:pt x="0" y="0"/>
                </a:moveTo>
                <a:lnTo>
                  <a:pt x="4242644" y="0"/>
                </a:lnTo>
                <a:lnTo>
                  <a:pt x="4242644"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22" name="Google Shape;122;p3"/>
          <p:cNvGrpSpPr/>
          <p:nvPr/>
        </p:nvGrpSpPr>
        <p:grpSpPr>
          <a:xfrm>
            <a:off x="532344" y="2304136"/>
            <a:ext cx="5210889" cy="3964955"/>
            <a:chOff x="0" y="-38100"/>
            <a:chExt cx="813283" cy="618826"/>
          </a:xfrm>
        </p:grpSpPr>
        <p:sp>
          <p:nvSpPr>
            <p:cNvPr id="123" name="Google Shape;123;p3"/>
            <p:cNvSpPr/>
            <p:nvPr/>
          </p:nvSpPr>
          <p:spPr>
            <a:xfrm>
              <a:off x="0" y="0"/>
              <a:ext cx="813283" cy="580726"/>
            </a:xfrm>
            <a:custGeom>
              <a:rect b="b" l="l" r="r" t="t"/>
              <a:pathLst>
                <a:path extrusionOk="0" h="580726" w="813283">
                  <a:moveTo>
                    <a:pt x="0" y="0"/>
                  </a:moveTo>
                  <a:lnTo>
                    <a:pt x="813283" y="0"/>
                  </a:lnTo>
                  <a:lnTo>
                    <a:pt x="813283" y="580726"/>
                  </a:lnTo>
                  <a:lnTo>
                    <a:pt x="0" y="580726"/>
                  </a:lnTo>
                  <a:close/>
                </a:path>
              </a:pathLst>
            </a:custGeom>
            <a:solidFill>
              <a:srgbClr val="4EACAE">
                <a:alpha val="37647"/>
              </a:srgbClr>
            </a:solidFill>
            <a:ln cap="sq" cmpd="sng" w="123825">
              <a:solidFill>
                <a:srgbClr val="67395C">
                  <a:alpha val="37647"/>
                </a:srgbClr>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 name="Google Shape;124;p3"/>
            <p:cNvSpPr txBox="1"/>
            <p:nvPr/>
          </p:nvSpPr>
          <p:spPr>
            <a:xfrm>
              <a:off x="0" y="-38100"/>
              <a:ext cx="813283" cy="61882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5" name="Google Shape;125;p3"/>
          <p:cNvGrpSpPr/>
          <p:nvPr/>
        </p:nvGrpSpPr>
        <p:grpSpPr>
          <a:xfrm>
            <a:off x="7401705" y="1594237"/>
            <a:ext cx="10109522" cy="1438911"/>
            <a:chOff x="0" y="0"/>
            <a:chExt cx="2662590" cy="378972"/>
          </a:xfrm>
        </p:grpSpPr>
        <p:sp>
          <p:nvSpPr>
            <p:cNvPr id="126" name="Google Shape;126;p3"/>
            <p:cNvSpPr/>
            <p:nvPr/>
          </p:nvSpPr>
          <p:spPr>
            <a:xfrm>
              <a:off x="0" y="0"/>
              <a:ext cx="2662590" cy="378972"/>
            </a:xfrm>
            <a:custGeom>
              <a:rect b="b" l="l" r="r" t="t"/>
              <a:pathLst>
                <a:path extrusionOk="0" h="378972" w="2662590">
                  <a:moveTo>
                    <a:pt x="21443" y="0"/>
                  </a:moveTo>
                  <a:lnTo>
                    <a:pt x="2641148" y="0"/>
                  </a:lnTo>
                  <a:cubicBezTo>
                    <a:pt x="2646835" y="0"/>
                    <a:pt x="2652288" y="2259"/>
                    <a:pt x="2656310" y="6280"/>
                  </a:cubicBezTo>
                  <a:cubicBezTo>
                    <a:pt x="2660331" y="10302"/>
                    <a:pt x="2662590" y="15756"/>
                    <a:pt x="2662590" y="21443"/>
                  </a:cubicBezTo>
                  <a:lnTo>
                    <a:pt x="2662590" y="357530"/>
                  </a:lnTo>
                  <a:cubicBezTo>
                    <a:pt x="2662590" y="363217"/>
                    <a:pt x="2660331" y="368671"/>
                    <a:pt x="2656310" y="372692"/>
                  </a:cubicBezTo>
                  <a:cubicBezTo>
                    <a:pt x="2652288" y="376713"/>
                    <a:pt x="2646835" y="378972"/>
                    <a:pt x="2641148" y="378972"/>
                  </a:cubicBezTo>
                  <a:lnTo>
                    <a:pt x="21443" y="378972"/>
                  </a:lnTo>
                  <a:cubicBezTo>
                    <a:pt x="15756" y="378972"/>
                    <a:pt x="10302" y="376713"/>
                    <a:pt x="6280" y="372692"/>
                  </a:cubicBezTo>
                  <a:cubicBezTo>
                    <a:pt x="2259" y="368671"/>
                    <a:pt x="0" y="363217"/>
                    <a:pt x="0" y="357530"/>
                  </a:cubicBezTo>
                  <a:lnTo>
                    <a:pt x="0" y="21443"/>
                  </a:lnTo>
                  <a:cubicBezTo>
                    <a:pt x="0" y="15756"/>
                    <a:pt x="2259" y="10302"/>
                    <a:pt x="6280" y="6280"/>
                  </a:cubicBezTo>
                  <a:cubicBezTo>
                    <a:pt x="10302" y="2259"/>
                    <a:pt x="15756" y="0"/>
                    <a:pt x="21443" y="0"/>
                  </a:cubicBezTo>
                  <a:close/>
                </a:path>
              </a:pathLst>
            </a:custGeom>
            <a:solidFill>
              <a:srgbClr val="C4EFEB"/>
            </a:solidFill>
            <a:ln cap="rnd" cmpd="sng" w="38100">
              <a:solidFill>
                <a:srgbClr val="C4EFE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 name="Google Shape;127;p3"/>
            <p:cNvSpPr txBox="1"/>
            <p:nvPr/>
          </p:nvSpPr>
          <p:spPr>
            <a:xfrm>
              <a:off x="0" y="9525"/>
              <a:ext cx="2662590" cy="369447"/>
            </a:xfrm>
            <a:prstGeom prst="rect">
              <a:avLst/>
            </a:prstGeom>
            <a:noFill/>
            <a:ln>
              <a:noFill/>
            </a:ln>
          </p:spPr>
          <p:txBody>
            <a:bodyPr anchorCtr="0" anchor="ctr" bIns="50800" lIns="50800" spcFirstLastPara="1" rIns="50800" wrap="square" tIns="50800">
              <a:noAutofit/>
            </a:bodyPr>
            <a:lstStyle/>
            <a:p>
              <a:pPr indent="0" lvl="0" marL="0" marR="0" rtl="0" algn="ctr">
                <a:lnSpc>
                  <a:spcPct val="14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8" name="Google Shape;128;p3"/>
          <p:cNvGrpSpPr/>
          <p:nvPr/>
        </p:nvGrpSpPr>
        <p:grpSpPr>
          <a:xfrm>
            <a:off x="7401705" y="3689216"/>
            <a:ext cx="10109522" cy="1438911"/>
            <a:chOff x="0" y="0"/>
            <a:chExt cx="2662590" cy="378972"/>
          </a:xfrm>
        </p:grpSpPr>
        <p:sp>
          <p:nvSpPr>
            <p:cNvPr id="129" name="Google Shape;129;p3"/>
            <p:cNvSpPr/>
            <p:nvPr/>
          </p:nvSpPr>
          <p:spPr>
            <a:xfrm>
              <a:off x="0" y="0"/>
              <a:ext cx="2662590" cy="378972"/>
            </a:xfrm>
            <a:custGeom>
              <a:rect b="b" l="l" r="r" t="t"/>
              <a:pathLst>
                <a:path extrusionOk="0" h="378972" w="2662590">
                  <a:moveTo>
                    <a:pt x="21443" y="0"/>
                  </a:moveTo>
                  <a:lnTo>
                    <a:pt x="2641148" y="0"/>
                  </a:lnTo>
                  <a:cubicBezTo>
                    <a:pt x="2646835" y="0"/>
                    <a:pt x="2652288" y="2259"/>
                    <a:pt x="2656310" y="6280"/>
                  </a:cubicBezTo>
                  <a:cubicBezTo>
                    <a:pt x="2660331" y="10302"/>
                    <a:pt x="2662590" y="15756"/>
                    <a:pt x="2662590" y="21443"/>
                  </a:cubicBezTo>
                  <a:lnTo>
                    <a:pt x="2662590" y="357530"/>
                  </a:lnTo>
                  <a:cubicBezTo>
                    <a:pt x="2662590" y="363217"/>
                    <a:pt x="2660331" y="368671"/>
                    <a:pt x="2656310" y="372692"/>
                  </a:cubicBezTo>
                  <a:cubicBezTo>
                    <a:pt x="2652288" y="376713"/>
                    <a:pt x="2646835" y="378972"/>
                    <a:pt x="2641148" y="378972"/>
                  </a:cubicBezTo>
                  <a:lnTo>
                    <a:pt x="21443" y="378972"/>
                  </a:lnTo>
                  <a:cubicBezTo>
                    <a:pt x="15756" y="378972"/>
                    <a:pt x="10302" y="376713"/>
                    <a:pt x="6280" y="372692"/>
                  </a:cubicBezTo>
                  <a:cubicBezTo>
                    <a:pt x="2259" y="368671"/>
                    <a:pt x="0" y="363217"/>
                    <a:pt x="0" y="357530"/>
                  </a:cubicBezTo>
                  <a:lnTo>
                    <a:pt x="0" y="21443"/>
                  </a:lnTo>
                  <a:cubicBezTo>
                    <a:pt x="0" y="15756"/>
                    <a:pt x="2259" y="10302"/>
                    <a:pt x="6280" y="6280"/>
                  </a:cubicBezTo>
                  <a:cubicBezTo>
                    <a:pt x="10302" y="2259"/>
                    <a:pt x="15756" y="0"/>
                    <a:pt x="21443" y="0"/>
                  </a:cubicBezTo>
                  <a:close/>
                </a:path>
              </a:pathLst>
            </a:custGeom>
            <a:solidFill>
              <a:srgbClr val="C4EFEB"/>
            </a:solidFill>
            <a:ln cap="rnd" cmpd="sng" w="38100">
              <a:solidFill>
                <a:srgbClr val="C4EFE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 name="Google Shape;130;p3"/>
            <p:cNvSpPr txBox="1"/>
            <p:nvPr/>
          </p:nvSpPr>
          <p:spPr>
            <a:xfrm>
              <a:off x="0" y="9525"/>
              <a:ext cx="2662590" cy="369447"/>
            </a:xfrm>
            <a:prstGeom prst="rect">
              <a:avLst/>
            </a:prstGeom>
            <a:noFill/>
            <a:ln>
              <a:noFill/>
            </a:ln>
          </p:spPr>
          <p:txBody>
            <a:bodyPr anchorCtr="0" anchor="ctr" bIns="50800" lIns="50800" spcFirstLastPara="1" rIns="50800" wrap="square" tIns="50800">
              <a:noAutofit/>
            </a:bodyPr>
            <a:lstStyle/>
            <a:p>
              <a:pPr indent="0" lvl="0" marL="0" marR="0" rtl="0" algn="ctr">
                <a:lnSpc>
                  <a:spcPct val="14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31" name="Google Shape;131;p3"/>
          <p:cNvGrpSpPr/>
          <p:nvPr/>
        </p:nvGrpSpPr>
        <p:grpSpPr>
          <a:xfrm>
            <a:off x="7401705" y="5834629"/>
            <a:ext cx="10124269" cy="1304706"/>
            <a:chOff x="0" y="-8780"/>
            <a:chExt cx="2666474" cy="343626"/>
          </a:xfrm>
        </p:grpSpPr>
        <p:sp>
          <p:nvSpPr>
            <p:cNvPr id="132" name="Google Shape;132;p3"/>
            <p:cNvSpPr/>
            <p:nvPr/>
          </p:nvSpPr>
          <p:spPr>
            <a:xfrm>
              <a:off x="3884" y="-8780"/>
              <a:ext cx="2662590" cy="334846"/>
            </a:xfrm>
            <a:custGeom>
              <a:rect b="b" l="l" r="r" t="t"/>
              <a:pathLst>
                <a:path extrusionOk="0" h="334846" w="2662590">
                  <a:moveTo>
                    <a:pt x="21443" y="0"/>
                  </a:moveTo>
                  <a:lnTo>
                    <a:pt x="2641148" y="0"/>
                  </a:lnTo>
                  <a:cubicBezTo>
                    <a:pt x="2646835" y="0"/>
                    <a:pt x="2652288" y="2259"/>
                    <a:pt x="2656310" y="6280"/>
                  </a:cubicBezTo>
                  <a:cubicBezTo>
                    <a:pt x="2660331" y="10302"/>
                    <a:pt x="2662590" y="15756"/>
                    <a:pt x="2662590" y="21443"/>
                  </a:cubicBezTo>
                  <a:lnTo>
                    <a:pt x="2662590" y="313404"/>
                  </a:lnTo>
                  <a:cubicBezTo>
                    <a:pt x="2662590" y="319091"/>
                    <a:pt x="2660331" y="324545"/>
                    <a:pt x="2656310" y="328566"/>
                  </a:cubicBezTo>
                  <a:cubicBezTo>
                    <a:pt x="2652288" y="332587"/>
                    <a:pt x="2646835" y="334846"/>
                    <a:pt x="2641148" y="334846"/>
                  </a:cubicBezTo>
                  <a:lnTo>
                    <a:pt x="21443" y="334846"/>
                  </a:lnTo>
                  <a:cubicBezTo>
                    <a:pt x="15756" y="334846"/>
                    <a:pt x="10302" y="332587"/>
                    <a:pt x="6280" y="328566"/>
                  </a:cubicBezTo>
                  <a:cubicBezTo>
                    <a:pt x="2259" y="324545"/>
                    <a:pt x="0" y="319091"/>
                    <a:pt x="0" y="313404"/>
                  </a:cubicBezTo>
                  <a:lnTo>
                    <a:pt x="0" y="21443"/>
                  </a:lnTo>
                  <a:cubicBezTo>
                    <a:pt x="0" y="15756"/>
                    <a:pt x="2259" y="10302"/>
                    <a:pt x="6280" y="6280"/>
                  </a:cubicBezTo>
                  <a:cubicBezTo>
                    <a:pt x="10302" y="2259"/>
                    <a:pt x="15756" y="0"/>
                    <a:pt x="21443" y="0"/>
                  </a:cubicBezTo>
                  <a:close/>
                </a:path>
              </a:pathLst>
            </a:custGeom>
            <a:solidFill>
              <a:srgbClr val="C4EFEB"/>
            </a:solidFill>
            <a:ln cap="rnd" cmpd="sng" w="38100">
              <a:solidFill>
                <a:srgbClr val="C4EFE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 name="Google Shape;133;p3"/>
            <p:cNvSpPr txBox="1"/>
            <p:nvPr/>
          </p:nvSpPr>
          <p:spPr>
            <a:xfrm>
              <a:off x="0" y="9525"/>
              <a:ext cx="2662590" cy="325321"/>
            </a:xfrm>
            <a:prstGeom prst="rect">
              <a:avLst/>
            </a:prstGeom>
            <a:noFill/>
            <a:ln>
              <a:noFill/>
            </a:ln>
          </p:spPr>
          <p:txBody>
            <a:bodyPr anchorCtr="0" anchor="ctr" bIns="50800" lIns="50800" spcFirstLastPara="1" rIns="50800" wrap="square" tIns="50800">
              <a:noAutofit/>
            </a:bodyPr>
            <a:lstStyle/>
            <a:p>
              <a:pPr indent="0" lvl="0" marL="0" marR="0" rtl="0" algn="ctr">
                <a:lnSpc>
                  <a:spcPct val="14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4" name="Google Shape;134;p3"/>
          <p:cNvSpPr/>
          <p:nvPr/>
        </p:nvSpPr>
        <p:spPr>
          <a:xfrm>
            <a:off x="7716240" y="3955654"/>
            <a:ext cx="1157873" cy="906035"/>
          </a:xfrm>
          <a:custGeom>
            <a:rect b="b" l="l" r="r" t="t"/>
            <a:pathLst>
              <a:path extrusionOk="0" h="906035" w="1157873">
                <a:moveTo>
                  <a:pt x="0" y="0"/>
                </a:moveTo>
                <a:lnTo>
                  <a:pt x="1157873" y="0"/>
                </a:lnTo>
                <a:lnTo>
                  <a:pt x="1157873" y="906035"/>
                </a:lnTo>
                <a:lnTo>
                  <a:pt x="0" y="906035"/>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5" name="Google Shape;135;p3"/>
          <p:cNvGrpSpPr/>
          <p:nvPr/>
        </p:nvGrpSpPr>
        <p:grpSpPr>
          <a:xfrm>
            <a:off x="7401705" y="7872760"/>
            <a:ext cx="10109522" cy="1271369"/>
            <a:chOff x="0" y="0"/>
            <a:chExt cx="2662590" cy="334846"/>
          </a:xfrm>
        </p:grpSpPr>
        <p:sp>
          <p:nvSpPr>
            <p:cNvPr id="136" name="Google Shape;136;p3"/>
            <p:cNvSpPr/>
            <p:nvPr/>
          </p:nvSpPr>
          <p:spPr>
            <a:xfrm>
              <a:off x="0" y="0"/>
              <a:ext cx="2662590" cy="334846"/>
            </a:xfrm>
            <a:custGeom>
              <a:rect b="b" l="l" r="r" t="t"/>
              <a:pathLst>
                <a:path extrusionOk="0" h="334846" w="2662590">
                  <a:moveTo>
                    <a:pt x="21443" y="0"/>
                  </a:moveTo>
                  <a:lnTo>
                    <a:pt x="2641148" y="0"/>
                  </a:lnTo>
                  <a:cubicBezTo>
                    <a:pt x="2646835" y="0"/>
                    <a:pt x="2652288" y="2259"/>
                    <a:pt x="2656310" y="6280"/>
                  </a:cubicBezTo>
                  <a:cubicBezTo>
                    <a:pt x="2660331" y="10302"/>
                    <a:pt x="2662590" y="15756"/>
                    <a:pt x="2662590" y="21443"/>
                  </a:cubicBezTo>
                  <a:lnTo>
                    <a:pt x="2662590" y="313404"/>
                  </a:lnTo>
                  <a:cubicBezTo>
                    <a:pt x="2662590" y="319091"/>
                    <a:pt x="2660331" y="324545"/>
                    <a:pt x="2656310" y="328566"/>
                  </a:cubicBezTo>
                  <a:cubicBezTo>
                    <a:pt x="2652288" y="332587"/>
                    <a:pt x="2646835" y="334846"/>
                    <a:pt x="2641148" y="334846"/>
                  </a:cubicBezTo>
                  <a:lnTo>
                    <a:pt x="21443" y="334846"/>
                  </a:lnTo>
                  <a:cubicBezTo>
                    <a:pt x="15756" y="334846"/>
                    <a:pt x="10302" y="332587"/>
                    <a:pt x="6280" y="328566"/>
                  </a:cubicBezTo>
                  <a:cubicBezTo>
                    <a:pt x="2259" y="324545"/>
                    <a:pt x="0" y="319091"/>
                    <a:pt x="0" y="313404"/>
                  </a:cubicBezTo>
                  <a:lnTo>
                    <a:pt x="0" y="21443"/>
                  </a:lnTo>
                  <a:cubicBezTo>
                    <a:pt x="0" y="15756"/>
                    <a:pt x="2259" y="10302"/>
                    <a:pt x="6280" y="6280"/>
                  </a:cubicBezTo>
                  <a:cubicBezTo>
                    <a:pt x="10302" y="2259"/>
                    <a:pt x="15756" y="0"/>
                    <a:pt x="21443" y="0"/>
                  </a:cubicBezTo>
                  <a:close/>
                </a:path>
              </a:pathLst>
            </a:custGeom>
            <a:solidFill>
              <a:srgbClr val="C4EFEB"/>
            </a:solidFill>
            <a:ln cap="rnd" cmpd="sng" w="38100">
              <a:solidFill>
                <a:srgbClr val="C4EFE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 name="Google Shape;137;p3"/>
            <p:cNvSpPr txBox="1"/>
            <p:nvPr/>
          </p:nvSpPr>
          <p:spPr>
            <a:xfrm>
              <a:off x="0" y="9525"/>
              <a:ext cx="2662590" cy="325321"/>
            </a:xfrm>
            <a:prstGeom prst="rect">
              <a:avLst/>
            </a:prstGeom>
            <a:noFill/>
            <a:ln>
              <a:noFill/>
            </a:ln>
          </p:spPr>
          <p:txBody>
            <a:bodyPr anchorCtr="0" anchor="ctr" bIns="50800" lIns="50800" spcFirstLastPara="1" rIns="50800" wrap="square" tIns="50800">
              <a:noAutofit/>
            </a:bodyPr>
            <a:lstStyle/>
            <a:p>
              <a:pPr indent="0" lvl="0" marL="0" marR="0" rtl="0" algn="ctr">
                <a:lnSpc>
                  <a:spcPct val="14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8" name="Google Shape;138;p3"/>
          <p:cNvSpPr/>
          <p:nvPr/>
        </p:nvSpPr>
        <p:spPr>
          <a:xfrm>
            <a:off x="7638215" y="7805469"/>
            <a:ext cx="1452831" cy="1452831"/>
          </a:xfrm>
          <a:custGeom>
            <a:rect b="b" l="l" r="r" t="t"/>
            <a:pathLst>
              <a:path extrusionOk="0" h="1452831" w="1452831">
                <a:moveTo>
                  <a:pt x="0" y="0"/>
                </a:moveTo>
                <a:lnTo>
                  <a:pt x="1452831" y="0"/>
                </a:lnTo>
                <a:lnTo>
                  <a:pt x="1452831" y="1452831"/>
                </a:lnTo>
                <a:lnTo>
                  <a:pt x="0" y="1452831"/>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 name="Google Shape;139;p3"/>
          <p:cNvSpPr/>
          <p:nvPr/>
        </p:nvSpPr>
        <p:spPr>
          <a:xfrm>
            <a:off x="7739397" y="1594237"/>
            <a:ext cx="1111559" cy="1438911"/>
          </a:xfrm>
          <a:custGeom>
            <a:rect b="b" l="l" r="r" t="t"/>
            <a:pathLst>
              <a:path extrusionOk="0" h="1438911" w="1111559">
                <a:moveTo>
                  <a:pt x="0" y="0"/>
                </a:moveTo>
                <a:lnTo>
                  <a:pt x="1111559" y="0"/>
                </a:lnTo>
                <a:lnTo>
                  <a:pt x="1111559" y="1438911"/>
                </a:lnTo>
                <a:lnTo>
                  <a:pt x="0" y="143891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 name="Google Shape;140;p3"/>
          <p:cNvSpPr txBox="1"/>
          <p:nvPr/>
        </p:nvSpPr>
        <p:spPr>
          <a:xfrm>
            <a:off x="419391" y="3374892"/>
            <a:ext cx="5436795" cy="19532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5600">
                <a:solidFill>
                  <a:srgbClr val="F5752E"/>
                </a:solidFill>
                <a:latin typeface="Open Sans"/>
                <a:ea typeface="Open Sans"/>
                <a:cs typeface="Open Sans"/>
                <a:sym typeface="Open Sans"/>
              </a:rPr>
              <a:t>Preparing for Module 1</a:t>
            </a:r>
            <a:endParaRPr/>
          </a:p>
        </p:txBody>
      </p:sp>
      <p:sp>
        <p:nvSpPr>
          <p:cNvPr id="141" name="Google Shape;141;p3"/>
          <p:cNvSpPr txBox="1"/>
          <p:nvPr/>
        </p:nvSpPr>
        <p:spPr>
          <a:xfrm>
            <a:off x="9428964" y="2064137"/>
            <a:ext cx="6055004" cy="43243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2400">
                <a:solidFill>
                  <a:srgbClr val="7A3D5B"/>
                </a:solidFill>
                <a:latin typeface="Open Sans"/>
                <a:ea typeface="Open Sans"/>
                <a:cs typeface="Open Sans"/>
                <a:sym typeface="Open Sans"/>
              </a:rPr>
              <a:t>Find the worksheet in the module online</a:t>
            </a:r>
            <a:endParaRPr/>
          </a:p>
        </p:txBody>
      </p:sp>
      <p:sp>
        <p:nvSpPr>
          <p:cNvPr id="142" name="Google Shape;142;p3"/>
          <p:cNvSpPr txBox="1"/>
          <p:nvPr/>
        </p:nvSpPr>
        <p:spPr>
          <a:xfrm>
            <a:off x="9428964" y="4159116"/>
            <a:ext cx="3608890" cy="43243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2400">
                <a:solidFill>
                  <a:srgbClr val="7A3D5B"/>
                </a:solidFill>
                <a:latin typeface="Open Sans"/>
                <a:ea typeface="Open Sans"/>
                <a:cs typeface="Open Sans"/>
                <a:sym typeface="Open Sans"/>
              </a:rPr>
              <a:t>Indicates a definition </a:t>
            </a:r>
            <a:endParaRPr/>
          </a:p>
        </p:txBody>
      </p:sp>
      <p:sp>
        <p:nvSpPr>
          <p:cNvPr id="143" name="Google Shape;143;p3"/>
          <p:cNvSpPr txBox="1"/>
          <p:nvPr/>
        </p:nvSpPr>
        <p:spPr>
          <a:xfrm>
            <a:off x="9428964" y="6254096"/>
            <a:ext cx="7378586" cy="43243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2400">
                <a:solidFill>
                  <a:srgbClr val="7A3D5B"/>
                </a:solidFill>
                <a:latin typeface="Open Sans"/>
                <a:ea typeface="Open Sans"/>
                <a:cs typeface="Open Sans"/>
                <a:sym typeface="Open Sans"/>
              </a:rPr>
              <a:t>Indicates a link to an activity on your worksheet</a:t>
            </a:r>
            <a:endParaRPr/>
          </a:p>
        </p:txBody>
      </p:sp>
      <p:sp>
        <p:nvSpPr>
          <p:cNvPr id="144" name="Google Shape;144;p3"/>
          <p:cNvSpPr txBox="1"/>
          <p:nvPr/>
        </p:nvSpPr>
        <p:spPr>
          <a:xfrm>
            <a:off x="9428964" y="8099003"/>
            <a:ext cx="7378586" cy="88963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2400">
                <a:solidFill>
                  <a:srgbClr val="7A3D5B"/>
                </a:solidFill>
                <a:latin typeface="Open Sans"/>
                <a:ea typeface="Open Sans"/>
                <a:cs typeface="Open Sans"/>
                <a:sym typeface="Open Sans"/>
              </a:rPr>
              <a:t>Highlights a relevant related resource. Check the resources listed on worksheet for the module.</a:t>
            </a:r>
            <a:endParaRPr/>
          </a:p>
        </p:txBody>
      </p:sp>
      <p:sp>
        <p:nvSpPr>
          <p:cNvPr id="145" name="Google Shape;145;p3"/>
          <p:cNvSpPr/>
          <p:nvPr/>
        </p:nvSpPr>
        <p:spPr>
          <a:xfrm>
            <a:off x="0" y="0"/>
            <a:ext cx="18288000" cy="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 name="Google Shape;146;p3"/>
          <p:cNvSpPr/>
          <p:nvPr/>
        </p:nvSpPr>
        <p:spPr>
          <a:xfrm>
            <a:off x="152400" y="152400"/>
            <a:ext cx="18288000" cy="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 name="Google Shape;147;p3"/>
          <p:cNvSpPr/>
          <p:nvPr/>
        </p:nvSpPr>
        <p:spPr>
          <a:xfrm>
            <a:off x="304800" y="304800"/>
            <a:ext cx="18288000" cy="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48" name="Google Shape;148;p3"/>
          <p:cNvPicPr preferRelativeResize="0"/>
          <p:nvPr/>
        </p:nvPicPr>
        <p:blipFill rotWithShape="1">
          <a:blip r:embed="rId5">
            <a:alphaModFix/>
          </a:blip>
          <a:srcRect b="18767" l="21103" r="0" t="10586"/>
          <a:stretch/>
        </p:blipFill>
        <p:spPr>
          <a:xfrm>
            <a:off x="7564734" y="5883996"/>
            <a:ext cx="1930588" cy="117263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725" name="Shape 725"/>
        <p:cNvGrpSpPr/>
        <p:nvPr/>
      </p:nvGrpSpPr>
      <p:grpSpPr>
        <a:xfrm>
          <a:off x="0" y="0"/>
          <a:ext cx="0" cy="0"/>
          <a:chOff x="0" y="0"/>
          <a:chExt cx="0" cy="0"/>
        </a:xfrm>
      </p:grpSpPr>
      <p:sp>
        <p:nvSpPr>
          <p:cNvPr id="726" name="Google Shape;726;p30"/>
          <p:cNvSpPr/>
          <p:nvPr/>
        </p:nvSpPr>
        <p:spPr>
          <a:xfrm rot="5400000">
            <a:off x="7106568" y="9052699"/>
            <a:ext cx="354496" cy="645517"/>
          </a:xfrm>
          <a:custGeom>
            <a:rect b="b" l="l" r="r" t="t"/>
            <a:pathLst>
              <a:path extrusionOk="0" h="645517" w="354496">
                <a:moveTo>
                  <a:pt x="0" y="0"/>
                </a:moveTo>
                <a:lnTo>
                  <a:pt x="354496" y="0"/>
                </a:lnTo>
                <a:lnTo>
                  <a:pt x="354496" y="645516"/>
                </a:lnTo>
                <a:lnTo>
                  <a:pt x="0" y="645516"/>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7" name="Google Shape;727;p30"/>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28" name="Google Shape;728;p30"/>
          <p:cNvGrpSpPr/>
          <p:nvPr/>
        </p:nvGrpSpPr>
        <p:grpSpPr>
          <a:xfrm>
            <a:off x="0" y="-244115"/>
            <a:ext cx="18288000" cy="3537491"/>
            <a:chOff x="0" y="-38100"/>
            <a:chExt cx="2854277" cy="552110"/>
          </a:xfrm>
        </p:grpSpPr>
        <p:sp>
          <p:nvSpPr>
            <p:cNvPr id="729" name="Google Shape;729;p30"/>
            <p:cNvSpPr/>
            <p:nvPr/>
          </p:nvSpPr>
          <p:spPr>
            <a:xfrm>
              <a:off x="0" y="0"/>
              <a:ext cx="2854277" cy="514010"/>
            </a:xfrm>
            <a:custGeom>
              <a:rect b="b" l="l" r="r" t="t"/>
              <a:pathLst>
                <a:path extrusionOk="0" h="514010" w="2854277">
                  <a:moveTo>
                    <a:pt x="0" y="0"/>
                  </a:moveTo>
                  <a:lnTo>
                    <a:pt x="2854277" y="0"/>
                  </a:lnTo>
                  <a:lnTo>
                    <a:pt x="2854277" y="514010"/>
                  </a:lnTo>
                  <a:lnTo>
                    <a:pt x="0" y="514010"/>
                  </a:lnTo>
                  <a:close/>
                </a:path>
              </a:pathLst>
            </a:custGeom>
            <a:solidFill>
              <a:srgbClr val="A6A6A6">
                <a:alpha val="3294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0" name="Google Shape;730;p30"/>
            <p:cNvSpPr txBox="1"/>
            <p:nvPr/>
          </p:nvSpPr>
          <p:spPr>
            <a:xfrm>
              <a:off x="0" y="-38100"/>
              <a:ext cx="2854277" cy="55211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31" name="Google Shape;731;p30"/>
          <p:cNvSpPr txBox="1"/>
          <p:nvPr/>
        </p:nvSpPr>
        <p:spPr>
          <a:xfrm>
            <a:off x="353527" y="208986"/>
            <a:ext cx="16905773" cy="268160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lang="en-US" sz="6400">
                <a:solidFill>
                  <a:srgbClr val="FEFEFE"/>
                </a:solidFill>
                <a:latin typeface="Open Sans"/>
                <a:ea typeface="Open Sans"/>
                <a:cs typeface="Open Sans"/>
                <a:sym typeface="Open Sans"/>
              </a:rPr>
              <a:t>Summary of Support Strategies for People with IDD who are ALC and Preparing for Transition into Community </a:t>
            </a:r>
            <a:endParaRPr/>
          </a:p>
        </p:txBody>
      </p:sp>
      <p:grpSp>
        <p:nvGrpSpPr>
          <p:cNvPr id="732" name="Google Shape;732;p30"/>
          <p:cNvGrpSpPr/>
          <p:nvPr/>
        </p:nvGrpSpPr>
        <p:grpSpPr>
          <a:xfrm>
            <a:off x="1393613" y="3966916"/>
            <a:ext cx="15500774" cy="4151883"/>
            <a:chOff x="0" y="0"/>
            <a:chExt cx="20667699" cy="5535844"/>
          </a:xfrm>
        </p:grpSpPr>
        <p:sp>
          <p:nvSpPr>
            <p:cNvPr id="733" name="Google Shape;733;p30"/>
            <p:cNvSpPr/>
            <p:nvPr/>
          </p:nvSpPr>
          <p:spPr>
            <a:xfrm>
              <a:off x="0" y="0"/>
              <a:ext cx="5238292" cy="5535844"/>
            </a:xfrm>
            <a:custGeom>
              <a:rect b="b" l="l" r="r" t="t"/>
              <a:pathLst>
                <a:path extrusionOk="0" h="5535844" w="5238292">
                  <a:moveTo>
                    <a:pt x="0" y="0"/>
                  </a:moveTo>
                  <a:lnTo>
                    <a:pt x="5238292" y="0"/>
                  </a:lnTo>
                  <a:lnTo>
                    <a:pt x="5238292" y="5535844"/>
                  </a:lnTo>
                  <a:lnTo>
                    <a:pt x="0" y="553584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4" name="Google Shape;734;p30"/>
            <p:cNvSpPr/>
            <p:nvPr/>
          </p:nvSpPr>
          <p:spPr>
            <a:xfrm>
              <a:off x="10191115" y="0"/>
              <a:ext cx="5238292" cy="5535844"/>
            </a:xfrm>
            <a:custGeom>
              <a:rect b="b" l="l" r="r" t="t"/>
              <a:pathLst>
                <a:path extrusionOk="0" h="5535844" w="5238292">
                  <a:moveTo>
                    <a:pt x="0" y="0"/>
                  </a:moveTo>
                  <a:lnTo>
                    <a:pt x="5238292" y="0"/>
                  </a:lnTo>
                  <a:lnTo>
                    <a:pt x="5238292" y="5535844"/>
                  </a:lnTo>
                  <a:lnTo>
                    <a:pt x="0" y="553584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5" name="Google Shape;735;p30"/>
            <p:cNvSpPr/>
            <p:nvPr/>
          </p:nvSpPr>
          <p:spPr>
            <a:xfrm>
              <a:off x="5105674" y="0"/>
              <a:ext cx="5238292" cy="5535844"/>
            </a:xfrm>
            <a:custGeom>
              <a:rect b="b" l="l" r="r" t="t"/>
              <a:pathLst>
                <a:path extrusionOk="0" h="5535844" w="5238292">
                  <a:moveTo>
                    <a:pt x="0" y="0"/>
                  </a:moveTo>
                  <a:lnTo>
                    <a:pt x="5238293" y="0"/>
                  </a:lnTo>
                  <a:lnTo>
                    <a:pt x="5238293" y="5535844"/>
                  </a:lnTo>
                  <a:lnTo>
                    <a:pt x="0" y="553584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6" name="Google Shape;736;p30"/>
            <p:cNvSpPr/>
            <p:nvPr/>
          </p:nvSpPr>
          <p:spPr>
            <a:xfrm>
              <a:off x="15429407" y="0"/>
              <a:ext cx="5238292" cy="5535844"/>
            </a:xfrm>
            <a:custGeom>
              <a:rect b="b" l="l" r="r" t="t"/>
              <a:pathLst>
                <a:path extrusionOk="0" h="5535844" w="5238292">
                  <a:moveTo>
                    <a:pt x="0" y="0"/>
                  </a:moveTo>
                  <a:lnTo>
                    <a:pt x="5238293" y="0"/>
                  </a:lnTo>
                  <a:lnTo>
                    <a:pt x="5238293" y="5535844"/>
                  </a:lnTo>
                  <a:lnTo>
                    <a:pt x="0" y="553584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7" name="Google Shape;737;p30"/>
            <p:cNvSpPr/>
            <p:nvPr/>
          </p:nvSpPr>
          <p:spPr>
            <a:xfrm>
              <a:off x="6139011" y="750220"/>
              <a:ext cx="3622446" cy="2660851"/>
            </a:xfrm>
            <a:custGeom>
              <a:rect b="b" l="l" r="r" t="t"/>
              <a:pathLst>
                <a:path extrusionOk="0" h="2660851" w="3622446">
                  <a:moveTo>
                    <a:pt x="0" y="0"/>
                  </a:moveTo>
                  <a:lnTo>
                    <a:pt x="3622446" y="0"/>
                  </a:lnTo>
                  <a:lnTo>
                    <a:pt x="3622446" y="2660852"/>
                  </a:lnTo>
                  <a:lnTo>
                    <a:pt x="0" y="266085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8" name="Google Shape;738;p30"/>
            <p:cNvSpPr/>
            <p:nvPr/>
          </p:nvSpPr>
          <p:spPr>
            <a:xfrm>
              <a:off x="1148618" y="829360"/>
              <a:ext cx="2941056" cy="2502572"/>
            </a:xfrm>
            <a:custGeom>
              <a:rect b="b" l="l" r="r" t="t"/>
              <a:pathLst>
                <a:path extrusionOk="0" h="2502572" w="2941056">
                  <a:moveTo>
                    <a:pt x="0" y="0"/>
                  </a:moveTo>
                  <a:lnTo>
                    <a:pt x="2941056" y="0"/>
                  </a:lnTo>
                  <a:lnTo>
                    <a:pt x="2941056" y="2502572"/>
                  </a:lnTo>
                  <a:lnTo>
                    <a:pt x="0" y="2502572"/>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9" name="Google Shape;739;p30"/>
            <p:cNvSpPr/>
            <p:nvPr/>
          </p:nvSpPr>
          <p:spPr>
            <a:xfrm>
              <a:off x="16445407" y="777138"/>
              <a:ext cx="3309463" cy="2891643"/>
            </a:xfrm>
            <a:custGeom>
              <a:rect b="b" l="l" r="r" t="t"/>
              <a:pathLst>
                <a:path extrusionOk="0" h="2891643" w="3309463">
                  <a:moveTo>
                    <a:pt x="0" y="0"/>
                  </a:moveTo>
                  <a:lnTo>
                    <a:pt x="3309463" y="0"/>
                  </a:lnTo>
                  <a:lnTo>
                    <a:pt x="3309463" y="2891643"/>
                  </a:lnTo>
                  <a:lnTo>
                    <a:pt x="0" y="289164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0" name="Google Shape;740;p30"/>
            <p:cNvSpPr/>
            <p:nvPr/>
          </p:nvSpPr>
          <p:spPr>
            <a:xfrm>
              <a:off x="11807711" y="858187"/>
              <a:ext cx="2157952" cy="2729544"/>
            </a:xfrm>
            <a:custGeom>
              <a:rect b="b" l="l" r="r" t="t"/>
              <a:pathLst>
                <a:path extrusionOk="0" h="2729544" w="2157952">
                  <a:moveTo>
                    <a:pt x="0" y="0"/>
                  </a:moveTo>
                  <a:lnTo>
                    <a:pt x="2157952" y="0"/>
                  </a:lnTo>
                  <a:lnTo>
                    <a:pt x="2157952" y="2729544"/>
                  </a:lnTo>
                  <a:lnTo>
                    <a:pt x="0" y="2729544"/>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1" name="Google Shape;741;p30"/>
            <p:cNvSpPr txBox="1"/>
            <p:nvPr/>
          </p:nvSpPr>
          <p:spPr>
            <a:xfrm>
              <a:off x="1604993" y="3802342"/>
              <a:ext cx="2028306" cy="47307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2000">
                  <a:solidFill>
                    <a:srgbClr val="000000"/>
                  </a:solidFill>
                  <a:latin typeface="Open Sans"/>
                  <a:ea typeface="Open Sans"/>
                  <a:cs typeface="Open Sans"/>
                  <a:sym typeface="Open Sans"/>
                </a:rPr>
                <a:t>Advocate</a:t>
              </a:r>
              <a:endParaRPr/>
            </a:p>
          </p:txBody>
        </p:sp>
        <p:sp>
          <p:nvSpPr>
            <p:cNvPr id="742" name="Google Shape;742;p30"/>
            <p:cNvSpPr txBox="1"/>
            <p:nvPr/>
          </p:nvSpPr>
          <p:spPr>
            <a:xfrm>
              <a:off x="7030321" y="3802342"/>
              <a:ext cx="1839826" cy="47307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2000">
                  <a:solidFill>
                    <a:srgbClr val="000000"/>
                  </a:solidFill>
                  <a:latin typeface="Open Sans"/>
                  <a:ea typeface="Open Sans"/>
                  <a:cs typeface="Open Sans"/>
                  <a:sym typeface="Open Sans"/>
                </a:rPr>
                <a:t>Educate</a:t>
              </a:r>
              <a:endParaRPr/>
            </a:p>
          </p:txBody>
        </p:sp>
        <p:sp>
          <p:nvSpPr>
            <p:cNvPr id="743" name="Google Shape;743;p30"/>
            <p:cNvSpPr txBox="1"/>
            <p:nvPr/>
          </p:nvSpPr>
          <p:spPr>
            <a:xfrm>
              <a:off x="17292932" y="4005542"/>
              <a:ext cx="1614413" cy="47307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2000">
                  <a:solidFill>
                    <a:srgbClr val="000000"/>
                  </a:solidFill>
                  <a:latin typeface="Open Sans"/>
                  <a:ea typeface="Open Sans"/>
                  <a:cs typeface="Open Sans"/>
                  <a:sym typeface="Open Sans"/>
                </a:rPr>
                <a:t>Support</a:t>
              </a:r>
              <a:endParaRPr/>
            </a:p>
          </p:txBody>
        </p:sp>
        <p:sp>
          <p:nvSpPr>
            <p:cNvPr id="744" name="Google Shape;744;p30"/>
            <p:cNvSpPr txBox="1"/>
            <p:nvPr/>
          </p:nvSpPr>
          <p:spPr>
            <a:xfrm>
              <a:off x="11594719" y="3824369"/>
              <a:ext cx="2973642" cy="98107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lang="en-US" sz="2000">
                  <a:solidFill>
                    <a:srgbClr val="000000"/>
                  </a:solidFill>
                  <a:latin typeface="Open Sans"/>
                  <a:ea typeface="Open Sans"/>
                  <a:cs typeface="Open Sans"/>
                  <a:sym typeface="Open Sans"/>
                </a:rPr>
                <a:t>Person-Centered Approaches</a:t>
              </a:r>
              <a:endParaRPr/>
            </a:p>
          </p:txBody>
        </p:sp>
      </p:grpSp>
      <p:sp>
        <p:nvSpPr>
          <p:cNvPr id="745" name="Google Shape;745;p30"/>
          <p:cNvSpPr txBox="1"/>
          <p:nvPr/>
        </p:nvSpPr>
        <p:spPr>
          <a:xfrm>
            <a:off x="4506943" y="9318307"/>
            <a:ext cx="12104306" cy="792480"/>
          </a:xfrm>
          <a:prstGeom prst="rect">
            <a:avLst/>
          </a:prstGeom>
          <a:noFill/>
          <a:ln>
            <a:noFill/>
          </a:ln>
        </p:spPr>
        <p:txBody>
          <a:bodyPr anchorCtr="0" anchor="t" bIns="0" lIns="0" spcFirstLastPara="1" rIns="0" wrap="square" tIns="0">
            <a:spAutoFit/>
          </a:bodyPr>
          <a:lstStyle/>
          <a:p>
            <a:pPr indent="0" lvl="0" marL="0" marR="0" rtl="0" algn="l">
              <a:lnSpc>
                <a:spcPct val="150022"/>
              </a:lnSpc>
              <a:spcBef>
                <a:spcPts val="0"/>
              </a:spcBef>
              <a:spcAft>
                <a:spcPts val="0"/>
              </a:spcAft>
              <a:buNone/>
            </a:pPr>
            <a:r>
              <a:rPr i="1" lang="en-US" sz="2199">
                <a:solidFill>
                  <a:srgbClr val="FDFDFD"/>
                </a:solidFill>
                <a:latin typeface="Open Sans"/>
                <a:ea typeface="Open Sans"/>
                <a:cs typeface="Open Sans"/>
                <a:sym typeface="Open Sans"/>
              </a:rPr>
              <a:t>Surrey Place. (n.d.). Aproaches to Care and General Considerations. Retrieved 2026, from Primary Care Tools: https://ddprimarycare.surreyplace.ca/tools-2/general-health/</a:t>
            </a:r>
            <a:endParaRPr/>
          </a:p>
        </p:txBody>
      </p:sp>
      <p:sp>
        <p:nvSpPr>
          <p:cNvPr id="746" name="Google Shape;746;p30"/>
          <p:cNvSpPr/>
          <p:nvPr/>
        </p:nvSpPr>
        <p:spPr>
          <a:xfrm>
            <a:off x="2057850" y="8534499"/>
            <a:ext cx="2273787" cy="2273787"/>
          </a:xfrm>
          <a:custGeom>
            <a:rect b="b" l="l" r="r" t="t"/>
            <a:pathLst>
              <a:path extrusionOk="0" h="2273787" w="2273787">
                <a:moveTo>
                  <a:pt x="0" y="0"/>
                </a:moveTo>
                <a:lnTo>
                  <a:pt x="2273787" y="0"/>
                </a:lnTo>
                <a:lnTo>
                  <a:pt x="2273787" y="2273788"/>
                </a:lnTo>
                <a:lnTo>
                  <a:pt x="0" y="2273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7" name="Google Shape;747;p30"/>
          <p:cNvSpPr/>
          <p:nvPr/>
        </p:nvSpPr>
        <p:spPr>
          <a:xfrm rot="-5400000">
            <a:off x="14597784" y="552428"/>
            <a:ext cx="4242643" cy="3137788"/>
          </a:xfrm>
          <a:custGeom>
            <a:rect b="b" l="l" r="r" t="t"/>
            <a:pathLst>
              <a:path extrusionOk="0" h="3137788" w="4242643">
                <a:moveTo>
                  <a:pt x="0" y="0"/>
                </a:moveTo>
                <a:lnTo>
                  <a:pt x="4242644" y="0"/>
                </a:lnTo>
                <a:lnTo>
                  <a:pt x="4242644"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31"/>
          <p:cNvSpPr/>
          <p:nvPr/>
        </p:nvSpPr>
        <p:spPr>
          <a:xfrm>
            <a:off x="17152782" y="9130888"/>
            <a:ext cx="1135218" cy="1156112"/>
          </a:xfrm>
          <a:custGeom>
            <a:rect b="b" l="l" r="r" t="t"/>
            <a:pathLst>
              <a:path extrusionOk="0" h="1156112" w="1135218">
                <a:moveTo>
                  <a:pt x="0" y="0"/>
                </a:moveTo>
                <a:lnTo>
                  <a:pt x="1135218" y="0"/>
                </a:lnTo>
                <a:lnTo>
                  <a:pt x="1135218" y="1156112"/>
                </a:lnTo>
                <a:lnTo>
                  <a:pt x="0" y="115611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4" name="Google Shape;754;p31"/>
          <p:cNvSpPr/>
          <p:nvPr/>
        </p:nvSpPr>
        <p:spPr>
          <a:xfrm>
            <a:off x="22643" y="0"/>
            <a:ext cx="18265357" cy="6689687"/>
          </a:xfrm>
          <a:custGeom>
            <a:rect b="b" l="l" r="r" t="t"/>
            <a:pathLst>
              <a:path extrusionOk="0" h="6689687" w="18265357">
                <a:moveTo>
                  <a:pt x="0" y="0"/>
                </a:moveTo>
                <a:lnTo>
                  <a:pt x="18265357" y="0"/>
                </a:lnTo>
                <a:lnTo>
                  <a:pt x="18265357" y="6689687"/>
                </a:lnTo>
                <a:lnTo>
                  <a:pt x="0" y="6689687"/>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5" name="Google Shape;755;p31"/>
          <p:cNvSpPr txBox="1"/>
          <p:nvPr/>
        </p:nvSpPr>
        <p:spPr>
          <a:xfrm>
            <a:off x="1009936" y="1760100"/>
            <a:ext cx="16268129" cy="12268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7200">
                <a:solidFill>
                  <a:srgbClr val="000000"/>
                </a:solidFill>
                <a:latin typeface="Open Sans"/>
                <a:ea typeface="Open Sans"/>
                <a:cs typeface="Open Sans"/>
                <a:sym typeface="Open Sans"/>
              </a:rPr>
              <a:t>Case Study</a:t>
            </a:r>
            <a:endParaRPr/>
          </a:p>
        </p:txBody>
      </p:sp>
      <p:grpSp>
        <p:nvGrpSpPr>
          <p:cNvPr id="756" name="Google Shape;756;p31"/>
          <p:cNvGrpSpPr/>
          <p:nvPr/>
        </p:nvGrpSpPr>
        <p:grpSpPr>
          <a:xfrm>
            <a:off x="4606240" y="7356499"/>
            <a:ext cx="9075519" cy="2040442"/>
            <a:chOff x="0" y="0"/>
            <a:chExt cx="12100692" cy="2720589"/>
          </a:xfrm>
        </p:grpSpPr>
        <p:sp>
          <p:nvSpPr>
            <p:cNvPr id="757" name="Google Shape;757;p31"/>
            <p:cNvSpPr/>
            <p:nvPr/>
          </p:nvSpPr>
          <p:spPr>
            <a:xfrm>
              <a:off x="0" y="0"/>
              <a:ext cx="2720589" cy="272058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9351" l="0" r="0" t="-935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8" name="Google Shape;758;p31"/>
            <p:cNvSpPr/>
            <p:nvPr/>
          </p:nvSpPr>
          <p:spPr>
            <a:xfrm>
              <a:off x="5477066" y="39335"/>
              <a:ext cx="1740566" cy="2641919"/>
            </a:xfrm>
            <a:custGeom>
              <a:rect b="b" l="l" r="r" t="t"/>
              <a:pathLst>
                <a:path extrusionOk="0" h="2641919" w="1740566">
                  <a:moveTo>
                    <a:pt x="0" y="0"/>
                  </a:moveTo>
                  <a:lnTo>
                    <a:pt x="1740567" y="0"/>
                  </a:lnTo>
                  <a:lnTo>
                    <a:pt x="1740567" y="2641919"/>
                  </a:lnTo>
                  <a:lnTo>
                    <a:pt x="0" y="2641919"/>
                  </a:lnTo>
                  <a:lnTo>
                    <a:pt x="0" y="0"/>
                  </a:lnTo>
                  <a:close/>
                </a:path>
              </a:pathLst>
            </a:custGeom>
            <a:blipFill rotWithShape="1">
              <a:blip r:embed="rId5">
                <a:alphaModFix/>
              </a:blip>
              <a:stretch>
                <a:fillRect b="0" l="-1722" r="-199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9" name="Google Shape;759;p31"/>
            <p:cNvSpPr/>
            <p:nvPr/>
          </p:nvSpPr>
          <p:spPr>
            <a:xfrm>
              <a:off x="9974110" y="278065"/>
              <a:ext cx="2126582" cy="2164460"/>
            </a:xfrm>
            <a:custGeom>
              <a:rect b="b" l="l" r="r" t="t"/>
              <a:pathLst>
                <a:path extrusionOk="0" h="2164460" w="2126582">
                  <a:moveTo>
                    <a:pt x="0" y="0"/>
                  </a:moveTo>
                  <a:lnTo>
                    <a:pt x="2126582" y="0"/>
                  </a:lnTo>
                  <a:lnTo>
                    <a:pt x="2126582" y="2164460"/>
                  </a:lnTo>
                  <a:lnTo>
                    <a:pt x="0" y="216446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764" name="Shape 764"/>
        <p:cNvGrpSpPr/>
        <p:nvPr/>
      </p:nvGrpSpPr>
      <p:grpSpPr>
        <a:xfrm>
          <a:off x="0" y="0"/>
          <a:ext cx="0" cy="0"/>
          <a:chOff x="0" y="0"/>
          <a:chExt cx="0" cy="0"/>
        </a:xfrm>
      </p:grpSpPr>
      <p:sp>
        <p:nvSpPr>
          <p:cNvPr id="765" name="Google Shape;765;p32"/>
          <p:cNvSpPr/>
          <p:nvPr/>
        </p:nvSpPr>
        <p:spPr>
          <a:xfrm>
            <a:off x="17152782" y="9130888"/>
            <a:ext cx="1135218" cy="1156112"/>
          </a:xfrm>
          <a:custGeom>
            <a:rect b="b" l="l" r="r" t="t"/>
            <a:pathLst>
              <a:path extrusionOk="0" h="1156112" w="1135218">
                <a:moveTo>
                  <a:pt x="0" y="0"/>
                </a:moveTo>
                <a:lnTo>
                  <a:pt x="1135218" y="0"/>
                </a:lnTo>
                <a:lnTo>
                  <a:pt x="1135218" y="1156112"/>
                </a:lnTo>
                <a:lnTo>
                  <a:pt x="0" y="115611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66" name="Google Shape;766;p32"/>
          <p:cNvGrpSpPr/>
          <p:nvPr/>
        </p:nvGrpSpPr>
        <p:grpSpPr>
          <a:xfrm>
            <a:off x="0" y="-244115"/>
            <a:ext cx="18288000" cy="1829106"/>
            <a:chOff x="0" y="-38100"/>
            <a:chExt cx="2854277" cy="285476"/>
          </a:xfrm>
        </p:grpSpPr>
        <p:sp>
          <p:nvSpPr>
            <p:cNvPr id="767" name="Google Shape;767;p32"/>
            <p:cNvSpPr/>
            <p:nvPr/>
          </p:nvSpPr>
          <p:spPr>
            <a:xfrm>
              <a:off x="0" y="0"/>
              <a:ext cx="2854277" cy="247376"/>
            </a:xfrm>
            <a:custGeom>
              <a:rect b="b" l="l" r="r" t="t"/>
              <a:pathLst>
                <a:path extrusionOk="0" h="247376" w="2854277">
                  <a:moveTo>
                    <a:pt x="0" y="0"/>
                  </a:moveTo>
                  <a:lnTo>
                    <a:pt x="2854277" y="0"/>
                  </a:lnTo>
                  <a:lnTo>
                    <a:pt x="2854277" y="247376"/>
                  </a:lnTo>
                  <a:lnTo>
                    <a:pt x="0" y="247376"/>
                  </a:lnTo>
                  <a:close/>
                </a:path>
              </a:pathLst>
            </a:custGeom>
            <a:solidFill>
              <a:srgbClr val="A6A6A6">
                <a:alpha val="3294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8" name="Google Shape;768;p32"/>
            <p:cNvSpPr txBox="1"/>
            <p:nvPr/>
          </p:nvSpPr>
          <p:spPr>
            <a:xfrm>
              <a:off x="0" y="-38100"/>
              <a:ext cx="2854277" cy="28547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69" name="Google Shape;769;p32"/>
          <p:cNvSpPr/>
          <p:nvPr/>
        </p:nvSpPr>
        <p:spPr>
          <a:xfrm>
            <a:off x="12404696" y="1298672"/>
            <a:ext cx="3272083" cy="327208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9351" l="0" r="0" t="-935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0" name="Google Shape;770;p32"/>
          <p:cNvSpPr txBox="1"/>
          <p:nvPr/>
        </p:nvSpPr>
        <p:spPr>
          <a:xfrm>
            <a:off x="570710" y="1518316"/>
            <a:ext cx="8362864" cy="3790411"/>
          </a:xfrm>
          <a:prstGeom prst="rect">
            <a:avLst/>
          </a:prstGeom>
          <a:noFill/>
          <a:ln>
            <a:noFill/>
          </a:ln>
        </p:spPr>
        <p:txBody>
          <a:bodyPr anchorCtr="0" anchor="t" bIns="0" lIns="0" spcFirstLastPara="1" rIns="0" wrap="square" tIns="0">
            <a:spAutoFit/>
          </a:bodyPr>
          <a:lstStyle/>
          <a:p>
            <a:pPr indent="-237491" lvl="1" marL="474981" marR="0" rtl="0" algn="l">
              <a:lnSpc>
                <a:spcPct val="150000"/>
              </a:lnSpc>
              <a:spcBef>
                <a:spcPts val="0"/>
              </a:spcBef>
              <a:spcAft>
                <a:spcPts val="0"/>
              </a:spcAft>
              <a:buClr>
                <a:srgbClr val="FDFDFD"/>
              </a:buClr>
              <a:buSzPts val="2200"/>
              <a:buFont typeface="Arial"/>
              <a:buChar char="•"/>
            </a:pPr>
            <a:r>
              <a:rPr b="1" i="0" lang="en-US" sz="2200" u="none" cap="none" strike="noStrike">
                <a:solidFill>
                  <a:srgbClr val="FDFDFD"/>
                </a:solidFill>
                <a:latin typeface="Open Sans"/>
                <a:ea typeface="Open Sans"/>
                <a:cs typeface="Open Sans"/>
                <a:sym typeface="Open Sans"/>
              </a:rPr>
              <a:t>Age:</a:t>
            </a:r>
            <a:r>
              <a:rPr b="0" i="0" lang="en-US" sz="2200" u="none" cap="none" strike="noStrike">
                <a:solidFill>
                  <a:srgbClr val="FDFDFD"/>
                </a:solidFill>
                <a:latin typeface="Open Sans"/>
                <a:ea typeface="Open Sans"/>
                <a:cs typeface="Open Sans"/>
                <a:sym typeface="Open Sans"/>
              </a:rPr>
              <a:t>  34 years old</a:t>
            </a:r>
            <a:endParaRPr/>
          </a:p>
          <a:p>
            <a:pPr indent="-237491" lvl="1" marL="474981" marR="0" rtl="0" algn="l">
              <a:lnSpc>
                <a:spcPct val="150000"/>
              </a:lnSpc>
              <a:spcBef>
                <a:spcPts val="0"/>
              </a:spcBef>
              <a:spcAft>
                <a:spcPts val="0"/>
              </a:spcAft>
              <a:buClr>
                <a:srgbClr val="FDFDFD"/>
              </a:buClr>
              <a:buSzPts val="2200"/>
              <a:buFont typeface="Arial"/>
              <a:buChar char="•"/>
            </a:pPr>
            <a:r>
              <a:rPr b="1" i="0" lang="en-US" sz="2200" u="none" cap="none" strike="noStrike">
                <a:solidFill>
                  <a:srgbClr val="FDFDFD"/>
                </a:solidFill>
                <a:latin typeface="Open Sans"/>
                <a:ea typeface="Open Sans"/>
                <a:cs typeface="Open Sans"/>
                <a:sym typeface="Open Sans"/>
              </a:rPr>
              <a:t>Diagnosis:</a:t>
            </a:r>
            <a:endParaRPr/>
          </a:p>
          <a:p>
            <a:pPr indent="-316654" lvl="2" marL="949962" marR="0" rtl="0" algn="l">
              <a:lnSpc>
                <a:spcPct val="150000"/>
              </a:lnSpc>
              <a:spcBef>
                <a:spcPts val="0"/>
              </a:spcBef>
              <a:spcAft>
                <a:spcPts val="0"/>
              </a:spcAft>
              <a:buClr>
                <a:srgbClr val="FDFDFD"/>
              </a:buClr>
              <a:buSzPts val="2200"/>
              <a:buFont typeface="Arial"/>
              <a:buChar char="⚬"/>
            </a:pPr>
            <a:r>
              <a:rPr b="0" i="0" lang="en-US" sz="2200" u="none" cap="none" strike="noStrike">
                <a:solidFill>
                  <a:srgbClr val="FDFDFD"/>
                </a:solidFill>
                <a:latin typeface="Open Sans"/>
                <a:ea typeface="Open Sans"/>
                <a:cs typeface="Open Sans"/>
                <a:sym typeface="Open Sans"/>
              </a:rPr>
              <a:t>Developmental Disability</a:t>
            </a:r>
            <a:endParaRPr/>
          </a:p>
          <a:p>
            <a:pPr indent="-316654" lvl="2" marL="949962" marR="0" rtl="0" algn="l">
              <a:lnSpc>
                <a:spcPct val="150000"/>
              </a:lnSpc>
              <a:spcBef>
                <a:spcPts val="0"/>
              </a:spcBef>
              <a:spcAft>
                <a:spcPts val="0"/>
              </a:spcAft>
              <a:buClr>
                <a:srgbClr val="FDFDFD"/>
              </a:buClr>
              <a:buSzPts val="2200"/>
              <a:buFont typeface="Arial"/>
              <a:buChar char="⚬"/>
            </a:pPr>
            <a:r>
              <a:rPr b="0" i="0" lang="en-US" sz="2200" u="none" cap="none" strike="noStrike">
                <a:solidFill>
                  <a:srgbClr val="FDFDFD"/>
                </a:solidFill>
                <a:latin typeface="Open Sans"/>
                <a:ea typeface="Open Sans"/>
                <a:cs typeface="Open Sans"/>
                <a:sym typeface="Open Sans"/>
              </a:rPr>
              <a:t>ADHD</a:t>
            </a:r>
            <a:endParaRPr/>
          </a:p>
          <a:p>
            <a:pPr indent="-316654" lvl="2" marL="949962" marR="0" rtl="0" algn="l">
              <a:lnSpc>
                <a:spcPct val="150000"/>
              </a:lnSpc>
              <a:spcBef>
                <a:spcPts val="0"/>
              </a:spcBef>
              <a:spcAft>
                <a:spcPts val="0"/>
              </a:spcAft>
              <a:buClr>
                <a:srgbClr val="FDFDFD"/>
              </a:buClr>
              <a:buSzPts val="2200"/>
              <a:buFont typeface="Arial"/>
              <a:buChar char="⚬"/>
            </a:pPr>
            <a:r>
              <a:rPr b="0" i="0" lang="en-US" sz="2200" u="none" cap="none" strike="noStrike">
                <a:solidFill>
                  <a:srgbClr val="FDFDFD"/>
                </a:solidFill>
                <a:latin typeface="Open Sans"/>
                <a:ea typeface="Open Sans"/>
                <a:cs typeface="Open Sans"/>
                <a:sym typeface="Open Sans"/>
              </a:rPr>
              <a:t>Autism Spectrum Disorder</a:t>
            </a:r>
            <a:endParaRPr/>
          </a:p>
          <a:p>
            <a:pPr indent="-316654" lvl="2" marL="949962" marR="0" rtl="0" algn="l">
              <a:lnSpc>
                <a:spcPct val="150000"/>
              </a:lnSpc>
              <a:spcBef>
                <a:spcPts val="0"/>
              </a:spcBef>
              <a:spcAft>
                <a:spcPts val="0"/>
              </a:spcAft>
              <a:buClr>
                <a:srgbClr val="FDFDFD"/>
              </a:buClr>
              <a:buSzPts val="2200"/>
              <a:buFont typeface="Arial"/>
              <a:buChar char="⚬"/>
            </a:pPr>
            <a:r>
              <a:rPr b="0" i="0" lang="en-US" sz="2200" u="none" cap="none" strike="noStrike">
                <a:solidFill>
                  <a:srgbClr val="FDFDFD"/>
                </a:solidFill>
                <a:latin typeface="Open Sans"/>
                <a:ea typeface="Open Sans"/>
                <a:cs typeface="Open Sans"/>
                <a:sym typeface="Open Sans"/>
              </a:rPr>
              <a:t>Anxiety</a:t>
            </a:r>
            <a:endParaRPr/>
          </a:p>
          <a:p>
            <a:pPr indent="-316654" lvl="2" marL="949962" marR="0" rtl="0" algn="l">
              <a:lnSpc>
                <a:spcPct val="150000"/>
              </a:lnSpc>
              <a:spcBef>
                <a:spcPts val="0"/>
              </a:spcBef>
              <a:spcAft>
                <a:spcPts val="0"/>
              </a:spcAft>
              <a:buClr>
                <a:srgbClr val="FDFDFD"/>
              </a:buClr>
              <a:buSzPts val="2200"/>
              <a:buFont typeface="Arial"/>
              <a:buChar char="⚬"/>
            </a:pPr>
            <a:r>
              <a:rPr b="0" i="0" lang="en-US" sz="2200" u="none" cap="none" strike="noStrike">
                <a:solidFill>
                  <a:srgbClr val="FDFDFD"/>
                </a:solidFill>
                <a:latin typeface="Open Sans"/>
                <a:ea typeface="Open Sans"/>
                <a:cs typeface="Open Sans"/>
                <a:sym typeface="Open Sans"/>
              </a:rPr>
              <a:t>Personality Disorder</a:t>
            </a:r>
            <a:endParaRPr/>
          </a:p>
          <a:p>
            <a:pPr indent="0" lvl="0" marL="0" marR="0" rtl="0" algn="l">
              <a:lnSpc>
                <a:spcPct val="158727"/>
              </a:lnSpc>
              <a:spcBef>
                <a:spcPts val="0"/>
              </a:spcBef>
              <a:spcAft>
                <a:spcPts val="0"/>
              </a:spcAft>
              <a:buNone/>
            </a:pPr>
            <a:r>
              <a:t/>
            </a:r>
            <a:endParaRPr sz="2200">
              <a:solidFill>
                <a:srgbClr val="FDFDFD"/>
              </a:solidFill>
              <a:latin typeface="Open Sans"/>
              <a:ea typeface="Open Sans"/>
              <a:cs typeface="Open Sans"/>
              <a:sym typeface="Open Sans"/>
            </a:endParaRPr>
          </a:p>
          <a:p>
            <a:pPr indent="0" lvl="0" marL="0" marR="0" rtl="0" algn="l">
              <a:lnSpc>
                <a:spcPct val="158727"/>
              </a:lnSpc>
              <a:spcBef>
                <a:spcPts val="0"/>
              </a:spcBef>
              <a:spcAft>
                <a:spcPts val="0"/>
              </a:spcAft>
              <a:buNone/>
            </a:pPr>
            <a:r>
              <a:t/>
            </a:r>
            <a:endParaRPr sz="2200">
              <a:solidFill>
                <a:srgbClr val="FDFDFD"/>
              </a:solidFill>
              <a:latin typeface="Open Sans"/>
              <a:ea typeface="Open Sans"/>
              <a:cs typeface="Open Sans"/>
              <a:sym typeface="Open Sans"/>
            </a:endParaRPr>
          </a:p>
        </p:txBody>
      </p:sp>
      <p:sp>
        <p:nvSpPr>
          <p:cNvPr id="771" name="Google Shape;771;p32"/>
          <p:cNvSpPr txBox="1"/>
          <p:nvPr/>
        </p:nvSpPr>
        <p:spPr>
          <a:xfrm>
            <a:off x="894736" y="4742409"/>
            <a:ext cx="16498527" cy="5102254"/>
          </a:xfrm>
          <a:prstGeom prst="rect">
            <a:avLst/>
          </a:prstGeom>
          <a:noFill/>
          <a:ln>
            <a:noFill/>
          </a:ln>
        </p:spPr>
        <p:txBody>
          <a:bodyPr anchorCtr="0" anchor="t" bIns="0" lIns="0" spcFirstLastPara="1" rIns="0" wrap="square" tIns="0">
            <a:spAutoFit/>
          </a:bodyPr>
          <a:lstStyle/>
          <a:p>
            <a:pPr indent="0" lvl="0" marL="0" marR="0" rtl="0" algn="l">
              <a:lnSpc>
                <a:spcPct val="150023"/>
              </a:lnSpc>
              <a:spcBef>
                <a:spcPts val="0"/>
              </a:spcBef>
              <a:spcAft>
                <a:spcPts val="0"/>
              </a:spcAft>
              <a:buNone/>
            </a:pPr>
            <a:r>
              <a:rPr lang="en-US" sz="2117">
                <a:solidFill>
                  <a:srgbClr val="FDFDFD"/>
                </a:solidFill>
                <a:latin typeface="Open Sans"/>
                <a:ea typeface="Open Sans"/>
                <a:cs typeface="Open Sans"/>
                <a:sym typeface="Open Sans"/>
              </a:rPr>
              <a:t>Anna has been in the hospital in a mental health in-patient unit for 7 months. She has been Alternate Level of Care for 3 months. The agency she is supported by provides limited supports through their supported independent living program, the agency has concerns about Anna’s safety and has been hesitant about her returning.</a:t>
            </a:r>
            <a:endParaRPr/>
          </a:p>
          <a:p>
            <a:pPr indent="0" lvl="0" marL="0" marR="0" rtl="0" algn="l">
              <a:lnSpc>
                <a:spcPct val="150023"/>
              </a:lnSpc>
              <a:spcBef>
                <a:spcPts val="0"/>
              </a:spcBef>
              <a:spcAft>
                <a:spcPts val="0"/>
              </a:spcAft>
              <a:buNone/>
            </a:pPr>
            <a:r>
              <a:t/>
            </a:r>
            <a:endParaRPr sz="2117">
              <a:solidFill>
                <a:srgbClr val="FDFDFD"/>
              </a:solidFill>
              <a:latin typeface="Open Sans"/>
              <a:ea typeface="Open Sans"/>
              <a:cs typeface="Open Sans"/>
              <a:sym typeface="Open Sans"/>
            </a:endParaRPr>
          </a:p>
          <a:p>
            <a:pPr indent="0" lvl="0" marL="0" marR="0" rtl="0" algn="l">
              <a:lnSpc>
                <a:spcPct val="150023"/>
              </a:lnSpc>
              <a:spcBef>
                <a:spcPts val="0"/>
              </a:spcBef>
              <a:spcAft>
                <a:spcPts val="0"/>
              </a:spcAft>
              <a:buNone/>
            </a:pPr>
            <a:r>
              <a:rPr lang="en-US" sz="2117">
                <a:solidFill>
                  <a:srgbClr val="FDFDFD"/>
                </a:solidFill>
                <a:latin typeface="Open Sans"/>
                <a:ea typeface="Open Sans"/>
                <a:cs typeface="Open Sans"/>
                <a:sym typeface="Open Sans"/>
              </a:rPr>
              <a:t>She is nervous to return home and doesn’t think she will get enough of the support that she needs. She is used to having nurses available 24/7 to support her when she is having difficulty coping. A interdisclipnary discharge planning meeting has been scheduled.</a:t>
            </a:r>
            <a:endParaRPr/>
          </a:p>
          <a:p>
            <a:pPr indent="0" lvl="0" marL="0" marR="0" rtl="0" algn="l">
              <a:lnSpc>
                <a:spcPct val="150023"/>
              </a:lnSpc>
              <a:spcBef>
                <a:spcPts val="0"/>
              </a:spcBef>
              <a:spcAft>
                <a:spcPts val="0"/>
              </a:spcAft>
              <a:buNone/>
            </a:pPr>
            <a:r>
              <a:t/>
            </a:r>
            <a:endParaRPr sz="2117">
              <a:solidFill>
                <a:srgbClr val="FDFDFD"/>
              </a:solidFill>
              <a:latin typeface="Open Sans"/>
              <a:ea typeface="Open Sans"/>
              <a:cs typeface="Open Sans"/>
              <a:sym typeface="Open Sans"/>
            </a:endParaRPr>
          </a:p>
          <a:p>
            <a:pPr indent="0" lvl="0" marL="0" marR="0" rtl="0" algn="l">
              <a:lnSpc>
                <a:spcPct val="150023"/>
              </a:lnSpc>
              <a:spcBef>
                <a:spcPts val="0"/>
              </a:spcBef>
              <a:spcAft>
                <a:spcPts val="0"/>
              </a:spcAft>
              <a:buNone/>
            </a:pPr>
            <a:r>
              <a:rPr lang="en-US" sz="2117">
                <a:solidFill>
                  <a:srgbClr val="FDFDFD"/>
                </a:solidFill>
                <a:latin typeface="Open Sans"/>
                <a:ea typeface="Open Sans"/>
                <a:cs typeface="Open Sans"/>
                <a:sym typeface="Open Sans"/>
              </a:rPr>
              <a:t>The video will demonstrate supporting Anna to prepare for the meeting. This case study will demonstrate how a developmental support worker can advocate and support a person with IDD in relation to an ALC setting.</a:t>
            </a:r>
            <a:endParaRPr/>
          </a:p>
          <a:p>
            <a:pPr indent="0" lvl="0" marL="0" marR="0" rtl="0" algn="l">
              <a:lnSpc>
                <a:spcPct val="150023"/>
              </a:lnSpc>
              <a:spcBef>
                <a:spcPts val="0"/>
              </a:spcBef>
              <a:spcAft>
                <a:spcPts val="0"/>
              </a:spcAft>
              <a:buNone/>
            </a:pPr>
            <a:r>
              <a:t/>
            </a:r>
            <a:endParaRPr sz="2117">
              <a:solidFill>
                <a:srgbClr val="FDFDFD"/>
              </a:solidFill>
              <a:latin typeface="Open Sans"/>
              <a:ea typeface="Open Sans"/>
              <a:cs typeface="Open Sans"/>
              <a:sym typeface="Open Sans"/>
            </a:endParaRPr>
          </a:p>
          <a:p>
            <a:pPr indent="0" lvl="0" marL="0" marR="0" rtl="0" algn="l">
              <a:lnSpc>
                <a:spcPct val="150023"/>
              </a:lnSpc>
              <a:spcBef>
                <a:spcPts val="0"/>
              </a:spcBef>
              <a:spcAft>
                <a:spcPts val="0"/>
              </a:spcAft>
              <a:buNone/>
            </a:pPr>
            <a:r>
              <a:t/>
            </a:r>
            <a:endParaRPr sz="2117">
              <a:solidFill>
                <a:srgbClr val="FDFDFD"/>
              </a:solidFill>
              <a:latin typeface="Open Sans"/>
              <a:ea typeface="Open Sans"/>
              <a:cs typeface="Open Sans"/>
              <a:sym typeface="Open Sans"/>
            </a:endParaRPr>
          </a:p>
          <a:p>
            <a:pPr indent="0" lvl="0" marL="0" marR="0" rtl="0" algn="l">
              <a:lnSpc>
                <a:spcPct val="150023"/>
              </a:lnSpc>
              <a:spcBef>
                <a:spcPts val="0"/>
              </a:spcBef>
              <a:spcAft>
                <a:spcPts val="0"/>
              </a:spcAft>
              <a:buNone/>
            </a:pPr>
            <a:r>
              <a:t/>
            </a:r>
            <a:endParaRPr sz="2117">
              <a:solidFill>
                <a:srgbClr val="FDFDFD"/>
              </a:solidFill>
              <a:latin typeface="Open Sans"/>
              <a:ea typeface="Open Sans"/>
              <a:cs typeface="Open Sans"/>
              <a:sym typeface="Open Sans"/>
            </a:endParaRPr>
          </a:p>
        </p:txBody>
      </p:sp>
      <p:sp>
        <p:nvSpPr>
          <p:cNvPr id="772" name="Google Shape;772;p32"/>
          <p:cNvSpPr/>
          <p:nvPr/>
        </p:nvSpPr>
        <p:spPr>
          <a:xfrm rot="-5400000">
            <a:off x="14597784" y="552428"/>
            <a:ext cx="4242643" cy="3137788"/>
          </a:xfrm>
          <a:custGeom>
            <a:rect b="b" l="l" r="r" t="t"/>
            <a:pathLst>
              <a:path extrusionOk="0" h="3137788" w="4242643">
                <a:moveTo>
                  <a:pt x="0" y="0"/>
                </a:moveTo>
                <a:lnTo>
                  <a:pt x="4242644" y="0"/>
                </a:lnTo>
                <a:lnTo>
                  <a:pt x="4242644"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3" name="Google Shape;773;p32"/>
          <p:cNvSpPr txBox="1"/>
          <p:nvPr/>
        </p:nvSpPr>
        <p:spPr>
          <a:xfrm>
            <a:off x="412002" y="231872"/>
            <a:ext cx="14055204" cy="10668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lang="en-US" sz="7499">
                <a:solidFill>
                  <a:srgbClr val="E4E9F4"/>
                </a:solidFill>
                <a:latin typeface="Open Sans"/>
                <a:ea typeface="Open Sans"/>
                <a:cs typeface="Open Sans"/>
                <a:sym typeface="Open Sans"/>
              </a:rPr>
              <a:t>Case Study: Anna</a:t>
            </a:r>
            <a:endParaRPr/>
          </a:p>
        </p:txBody>
      </p:sp>
      <p:sp>
        <p:nvSpPr>
          <p:cNvPr id="774" name="Google Shape;774;p32"/>
          <p:cNvSpPr txBox="1"/>
          <p:nvPr/>
        </p:nvSpPr>
        <p:spPr>
          <a:xfrm>
            <a:off x="1208749" y="9394194"/>
            <a:ext cx="4697128" cy="479085"/>
          </a:xfrm>
          <a:prstGeom prst="rect">
            <a:avLst/>
          </a:prstGeom>
          <a:noFill/>
          <a:ln>
            <a:noFill/>
          </a:ln>
        </p:spPr>
        <p:txBody>
          <a:bodyPr anchorCtr="0" anchor="t" bIns="0" lIns="0" spcFirstLastPara="1" rIns="0" wrap="square" tIns="0">
            <a:spAutoFit/>
          </a:bodyPr>
          <a:lstStyle/>
          <a:p>
            <a:pPr indent="0" lvl="0" marL="0" marR="0" rtl="0" algn="l">
              <a:lnSpc>
                <a:spcPct val="109959"/>
              </a:lnSpc>
              <a:spcBef>
                <a:spcPts val="0"/>
              </a:spcBef>
              <a:spcAft>
                <a:spcPts val="0"/>
              </a:spcAft>
              <a:buNone/>
            </a:pPr>
            <a:r>
              <a:rPr i="1" lang="en-US" sz="1727">
                <a:solidFill>
                  <a:srgbClr val="FEFEFE"/>
                </a:solidFill>
                <a:latin typeface="Open Sans"/>
                <a:ea typeface="Open Sans"/>
                <a:cs typeface="Open Sans"/>
                <a:sym typeface="Open Sans"/>
              </a:rPr>
              <a:t>Case study is also available on the worksheet provided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779" name="Shape 779"/>
        <p:cNvGrpSpPr/>
        <p:nvPr/>
      </p:nvGrpSpPr>
      <p:grpSpPr>
        <a:xfrm>
          <a:off x="0" y="0"/>
          <a:ext cx="0" cy="0"/>
          <a:chOff x="0" y="0"/>
          <a:chExt cx="0" cy="0"/>
        </a:xfrm>
      </p:grpSpPr>
      <p:sp>
        <p:nvSpPr>
          <p:cNvPr id="780" name="Google Shape;780;p33"/>
          <p:cNvSpPr/>
          <p:nvPr/>
        </p:nvSpPr>
        <p:spPr>
          <a:xfrm>
            <a:off x="16904304" y="8893865"/>
            <a:ext cx="1135218" cy="1156112"/>
          </a:xfrm>
          <a:custGeom>
            <a:rect b="b" l="l" r="r" t="t"/>
            <a:pathLst>
              <a:path extrusionOk="0" h="1156112" w="1135218">
                <a:moveTo>
                  <a:pt x="0" y="0"/>
                </a:moveTo>
                <a:lnTo>
                  <a:pt x="1135218" y="0"/>
                </a:lnTo>
                <a:lnTo>
                  <a:pt x="1135218" y="1156112"/>
                </a:lnTo>
                <a:lnTo>
                  <a:pt x="0" y="115611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81" name="Google Shape;781;p33"/>
          <p:cNvPicPr preferRelativeResize="0"/>
          <p:nvPr/>
        </p:nvPicPr>
        <p:blipFill rotWithShape="1">
          <a:blip r:embed="rId4">
            <a:alphaModFix/>
          </a:blip>
          <a:srcRect b="0" l="0" r="74340" t="76115"/>
          <a:stretch/>
        </p:blipFill>
        <p:spPr>
          <a:xfrm>
            <a:off x="8769504" y="8893865"/>
            <a:ext cx="1992959" cy="1043497"/>
          </a:xfrm>
          <a:prstGeom prst="rect">
            <a:avLst/>
          </a:prstGeom>
          <a:noFill/>
          <a:ln>
            <a:noFill/>
          </a:ln>
        </p:spPr>
      </p:pic>
      <p:sp>
        <p:nvSpPr>
          <p:cNvPr id="782" name="Google Shape;782;p33"/>
          <p:cNvSpPr txBox="1"/>
          <p:nvPr/>
        </p:nvSpPr>
        <p:spPr>
          <a:xfrm>
            <a:off x="2350531" y="344341"/>
            <a:ext cx="12608865" cy="10668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lang="en-US" sz="7499">
                <a:solidFill>
                  <a:srgbClr val="FFFFFF"/>
                </a:solidFill>
                <a:latin typeface="Open Sans"/>
                <a:ea typeface="Open Sans"/>
                <a:cs typeface="Open Sans"/>
                <a:sym typeface="Open Sans"/>
              </a:rPr>
              <a:t>Role Play</a:t>
            </a:r>
            <a:endParaRPr/>
          </a:p>
        </p:txBody>
      </p:sp>
      <p:sp>
        <p:nvSpPr>
          <p:cNvPr id="783" name="Google Shape;783;p33"/>
          <p:cNvSpPr/>
          <p:nvPr/>
        </p:nvSpPr>
        <p:spPr>
          <a:xfrm>
            <a:off x="3590342" y="2787826"/>
            <a:ext cx="4359049" cy="5616353"/>
          </a:xfrm>
          <a:custGeom>
            <a:rect b="b" l="l" r="r" t="t"/>
            <a:pathLst>
              <a:path extrusionOk="0" h="5616353" w="4359049">
                <a:moveTo>
                  <a:pt x="0" y="0"/>
                </a:moveTo>
                <a:lnTo>
                  <a:pt x="4359049" y="0"/>
                </a:lnTo>
                <a:lnTo>
                  <a:pt x="4359049" y="5616352"/>
                </a:lnTo>
                <a:lnTo>
                  <a:pt x="0" y="5616352"/>
                </a:lnTo>
                <a:lnTo>
                  <a:pt x="0" y="0"/>
                </a:lnTo>
                <a:close/>
              </a:path>
            </a:pathLst>
          </a:custGeom>
          <a:blipFill rotWithShape="1">
            <a:blip r:embed="rId5">
              <a:alphaModFix/>
            </a:blip>
            <a:stretch>
              <a:fillRect b="-9847" l="0" r="0" t="-686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4" name="Google Shape;784;p33"/>
          <p:cNvSpPr/>
          <p:nvPr/>
        </p:nvSpPr>
        <p:spPr>
          <a:xfrm>
            <a:off x="10762463" y="3259139"/>
            <a:ext cx="4839862" cy="5107003"/>
          </a:xfrm>
          <a:custGeom>
            <a:rect b="b" l="l" r="r" t="t"/>
            <a:pathLst>
              <a:path extrusionOk="0" h="10178127" w="9645722">
                <a:moveTo>
                  <a:pt x="0" y="9662435"/>
                </a:moveTo>
                <a:lnTo>
                  <a:pt x="0" y="515692"/>
                </a:lnTo>
                <a:cubicBezTo>
                  <a:pt x="0" y="230704"/>
                  <a:pt x="327955" y="0"/>
                  <a:pt x="733075" y="0"/>
                </a:cubicBezTo>
                <a:lnTo>
                  <a:pt x="8912647" y="0"/>
                </a:lnTo>
                <a:cubicBezTo>
                  <a:pt x="9317767" y="0"/>
                  <a:pt x="9645722" y="232061"/>
                  <a:pt x="9645722" y="515692"/>
                </a:cubicBezTo>
                <a:lnTo>
                  <a:pt x="9645722" y="9662435"/>
                </a:lnTo>
                <a:cubicBezTo>
                  <a:pt x="9645722" y="9947423"/>
                  <a:pt x="9317767" y="10178127"/>
                  <a:pt x="8912647" y="10178127"/>
                </a:cubicBezTo>
                <a:lnTo>
                  <a:pt x="733075" y="10178127"/>
                </a:lnTo>
                <a:cubicBezTo>
                  <a:pt x="329884" y="10178127"/>
                  <a:pt x="0" y="9947423"/>
                  <a:pt x="0" y="9662435"/>
                </a:cubicBezTo>
                <a:close/>
              </a:path>
            </a:pathLst>
          </a:custGeom>
          <a:blipFill rotWithShape="1">
            <a:blip r:embed="rId6">
              <a:alphaModFix/>
            </a:blip>
            <a:stretch>
              <a:fillRect b="0" l="-2759" r="-275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5" name="Google Shape;785;p33"/>
          <p:cNvSpPr/>
          <p:nvPr/>
        </p:nvSpPr>
        <p:spPr>
          <a:xfrm rot="5400000">
            <a:off x="-4227732" y="4227731"/>
            <a:ext cx="10287000" cy="1831537"/>
          </a:xfrm>
          <a:custGeom>
            <a:rect b="b" l="l" r="r" t="t"/>
            <a:pathLst>
              <a:path extrusionOk="0" h="2430304" w="10287000">
                <a:moveTo>
                  <a:pt x="0" y="0"/>
                </a:moveTo>
                <a:lnTo>
                  <a:pt x="10287000" y="0"/>
                </a:lnTo>
                <a:lnTo>
                  <a:pt x="10287000" y="2430304"/>
                </a:lnTo>
                <a:lnTo>
                  <a:pt x="0" y="2430304"/>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6" name="Google Shape;786;p33"/>
          <p:cNvSpPr/>
          <p:nvPr/>
        </p:nvSpPr>
        <p:spPr>
          <a:xfrm rot="5400000">
            <a:off x="-4151532" y="4303932"/>
            <a:ext cx="10287000" cy="1679136"/>
          </a:xfrm>
          <a:custGeom>
            <a:rect b="b" l="l" r="r" t="t"/>
            <a:pathLst>
              <a:path extrusionOk="0" h="3124676" w="10287000">
                <a:moveTo>
                  <a:pt x="0" y="0"/>
                </a:moveTo>
                <a:lnTo>
                  <a:pt x="10287000" y="0"/>
                </a:lnTo>
                <a:lnTo>
                  <a:pt x="10287000" y="3124676"/>
                </a:lnTo>
                <a:lnTo>
                  <a:pt x="0" y="3124676"/>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7" name="Google Shape;787;p33"/>
          <p:cNvSpPr/>
          <p:nvPr/>
        </p:nvSpPr>
        <p:spPr>
          <a:xfrm>
            <a:off x="1909674" y="1657226"/>
            <a:ext cx="14468652" cy="126601"/>
          </a:xfrm>
          <a:custGeom>
            <a:rect b="b" l="l" r="r" t="t"/>
            <a:pathLst>
              <a:path extrusionOk="0" h="126601" w="14468652">
                <a:moveTo>
                  <a:pt x="0" y="0"/>
                </a:moveTo>
                <a:lnTo>
                  <a:pt x="14468652" y="0"/>
                </a:lnTo>
                <a:lnTo>
                  <a:pt x="14468652" y="126601"/>
                </a:lnTo>
                <a:lnTo>
                  <a:pt x="0" y="126601"/>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8" name="Google Shape;788;p33"/>
          <p:cNvSpPr txBox="1"/>
          <p:nvPr/>
        </p:nvSpPr>
        <p:spPr>
          <a:xfrm>
            <a:off x="2350531" y="1926766"/>
            <a:ext cx="14348810" cy="6134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3600">
                <a:solidFill>
                  <a:srgbClr val="67395C"/>
                </a:solidFill>
                <a:latin typeface="Arial"/>
                <a:ea typeface="Arial"/>
                <a:cs typeface="Arial"/>
                <a:sym typeface="Arial"/>
              </a:rPr>
              <a:t>Listen to a role play of Anna preparing for her Care Plan meeting</a:t>
            </a:r>
            <a:endParaRPr/>
          </a:p>
        </p:txBody>
      </p:sp>
      <p:grpSp>
        <p:nvGrpSpPr>
          <p:cNvPr id="789" name="Google Shape;789;p33"/>
          <p:cNvGrpSpPr/>
          <p:nvPr/>
        </p:nvGrpSpPr>
        <p:grpSpPr>
          <a:xfrm>
            <a:off x="8171170" y="8369677"/>
            <a:ext cx="2972154" cy="1680300"/>
            <a:chOff x="0" y="-38100"/>
            <a:chExt cx="463875" cy="262251"/>
          </a:xfrm>
        </p:grpSpPr>
        <p:sp>
          <p:nvSpPr>
            <p:cNvPr id="790" name="Google Shape;790;p33"/>
            <p:cNvSpPr/>
            <p:nvPr/>
          </p:nvSpPr>
          <p:spPr>
            <a:xfrm>
              <a:off x="0" y="0"/>
              <a:ext cx="463875" cy="224151"/>
            </a:xfrm>
            <a:custGeom>
              <a:rect b="b" l="l" r="r" t="t"/>
              <a:pathLst>
                <a:path extrusionOk="0" h="224151" w="463875">
                  <a:moveTo>
                    <a:pt x="72935" y="0"/>
                  </a:moveTo>
                  <a:lnTo>
                    <a:pt x="390940" y="0"/>
                  </a:lnTo>
                  <a:cubicBezTo>
                    <a:pt x="410284" y="0"/>
                    <a:pt x="428835" y="7684"/>
                    <a:pt x="442513" y="21362"/>
                  </a:cubicBezTo>
                  <a:cubicBezTo>
                    <a:pt x="456191" y="35040"/>
                    <a:pt x="463875" y="53591"/>
                    <a:pt x="463875" y="72935"/>
                  </a:cubicBezTo>
                  <a:lnTo>
                    <a:pt x="463875" y="151216"/>
                  </a:lnTo>
                  <a:cubicBezTo>
                    <a:pt x="463875" y="191497"/>
                    <a:pt x="431221" y="224151"/>
                    <a:pt x="390940" y="224151"/>
                  </a:cubicBezTo>
                  <a:lnTo>
                    <a:pt x="72935" y="224151"/>
                  </a:lnTo>
                  <a:cubicBezTo>
                    <a:pt x="53591" y="224151"/>
                    <a:pt x="35040" y="216467"/>
                    <a:pt x="21362" y="202789"/>
                  </a:cubicBezTo>
                  <a:cubicBezTo>
                    <a:pt x="7684" y="189111"/>
                    <a:pt x="0" y="170559"/>
                    <a:pt x="0" y="151216"/>
                  </a:cubicBezTo>
                  <a:lnTo>
                    <a:pt x="0" y="72935"/>
                  </a:lnTo>
                  <a:cubicBezTo>
                    <a:pt x="0" y="53591"/>
                    <a:pt x="7684" y="35040"/>
                    <a:pt x="21362" y="21362"/>
                  </a:cubicBezTo>
                  <a:cubicBezTo>
                    <a:pt x="35040" y="7684"/>
                    <a:pt x="53591" y="0"/>
                    <a:pt x="72935" y="0"/>
                  </a:cubicBezTo>
                  <a:close/>
                </a:path>
              </a:pathLst>
            </a:custGeom>
            <a:solidFill>
              <a:srgbClr val="4EAC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1" name="Google Shape;791;p33"/>
            <p:cNvSpPr txBox="1"/>
            <p:nvPr/>
          </p:nvSpPr>
          <p:spPr>
            <a:xfrm>
              <a:off x="0" y="-38100"/>
              <a:ext cx="463875" cy="26225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grpSp>
        <p:nvGrpSpPr>
          <p:cNvPr id="797" name="Google Shape;797;p34"/>
          <p:cNvGrpSpPr/>
          <p:nvPr/>
        </p:nvGrpSpPr>
        <p:grpSpPr>
          <a:xfrm>
            <a:off x="6526858" y="-244115"/>
            <a:ext cx="12490174" cy="10531115"/>
            <a:chOff x="0" y="-38100"/>
            <a:chExt cx="1949389" cy="1643631"/>
          </a:xfrm>
        </p:grpSpPr>
        <p:sp>
          <p:nvSpPr>
            <p:cNvPr id="798" name="Google Shape;798;p34"/>
            <p:cNvSpPr/>
            <p:nvPr/>
          </p:nvSpPr>
          <p:spPr>
            <a:xfrm>
              <a:off x="0" y="0"/>
              <a:ext cx="1949389" cy="1605531"/>
            </a:xfrm>
            <a:custGeom>
              <a:rect b="b" l="l" r="r" t="t"/>
              <a:pathLst>
                <a:path extrusionOk="0" h="1605531" w="1949389">
                  <a:moveTo>
                    <a:pt x="0" y="0"/>
                  </a:moveTo>
                  <a:lnTo>
                    <a:pt x="1949389" y="0"/>
                  </a:lnTo>
                  <a:lnTo>
                    <a:pt x="1949389" y="1605531"/>
                  </a:lnTo>
                  <a:lnTo>
                    <a:pt x="0" y="1605531"/>
                  </a:lnTo>
                  <a:close/>
                </a:path>
              </a:pathLst>
            </a:custGeom>
            <a:solidFill>
              <a:srgbClr val="4EAC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9" name="Google Shape;799;p34"/>
            <p:cNvSpPr txBox="1"/>
            <p:nvPr/>
          </p:nvSpPr>
          <p:spPr>
            <a:xfrm>
              <a:off x="0" y="-38100"/>
              <a:ext cx="1949389" cy="16436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00" name="Google Shape;800;p34"/>
          <p:cNvSpPr/>
          <p:nvPr/>
        </p:nvSpPr>
        <p:spPr>
          <a:xfrm>
            <a:off x="0" y="-2368838"/>
            <a:ext cx="14263950" cy="14263950"/>
          </a:xfrm>
          <a:custGeom>
            <a:rect b="b" l="l" r="r" t="t"/>
            <a:pathLst>
              <a:path extrusionOk="0" h="14263950" w="14263950">
                <a:moveTo>
                  <a:pt x="0" y="0"/>
                </a:moveTo>
                <a:lnTo>
                  <a:pt x="14263950" y="0"/>
                </a:lnTo>
                <a:lnTo>
                  <a:pt x="14263950" y="14263950"/>
                </a:lnTo>
                <a:lnTo>
                  <a:pt x="0" y="14263950"/>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1" name="Google Shape;801;p34"/>
          <p:cNvSpPr/>
          <p:nvPr/>
        </p:nvSpPr>
        <p:spPr>
          <a:xfrm>
            <a:off x="16654819" y="8914948"/>
            <a:ext cx="1208963" cy="1231214"/>
          </a:xfrm>
          <a:custGeom>
            <a:rect b="b" l="l" r="r" t="t"/>
            <a:pathLst>
              <a:path extrusionOk="0" h="1231214" w="1208963">
                <a:moveTo>
                  <a:pt x="0" y="0"/>
                </a:moveTo>
                <a:lnTo>
                  <a:pt x="1208962" y="0"/>
                </a:lnTo>
                <a:lnTo>
                  <a:pt x="1208962" y="1231213"/>
                </a:lnTo>
                <a:lnTo>
                  <a:pt x="0" y="12312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2" name="Google Shape;802;p34"/>
          <p:cNvSpPr/>
          <p:nvPr/>
        </p:nvSpPr>
        <p:spPr>
          <a:xfrm rot="5400000">
            <a:off x="-552428" y="6596784"/>
            <a:ext cx="4242643" cy="3137788"/>
          </a:xfrm>
          <a:custGeom>
            <a:rect b="b" l="l" r="r" t="t"/>
            <a:pathLst>
              <a:path extrusionOk="0" h="3137788" w="4242643">
                <a:moveTo>
                  <a:pt x="0" y="0"/>
                </a:moveTo>
                <a:lnTo>
                  <a:pt x="4242644" y="0"/>
                </a:lnTo>
                <a:lnTo>
                  <a:pt x="4242644"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03" name="Google Shape;803;p34"/>
          <p:cNvGrpSpPr/>
          <p:nvPr/>
        </p:nvGrpSpPr>
        <p:grpSpPr>
          <a:xfrm>
            <a:off x="6679258" y="3913726"/>
            <a:ext cx="12490174" cy="3864164"/>
            <a:chOff x="0" y="-38100"/>
            <a:chExt cx="1949389" cy="603095"/>
          </a:xfrm>
        </p:grpSpPr>
        <p:sp>
          <p:nvSpPr>
            <p:cNvPr id="804" name="Google Shape;804;p34"/>
            <p:cNvSpPr/>
            <p:nvPr/>
          </p:nvSpPr>
          <p:spPr>
            <a:xfrm>
              <a:off x="0" y="0"/>
              <a:ext cx="1949389" cy="564995"/>
            </a:xfrm>
            <a:custGeom>
              <a:rect b="b" l="l" r="r" t="t"/>
              <a:pathLst>
                <a:path extrusionOk="0" h="564995" w="1949389">
                  <a:moveTo>
                    <a:pt x="0" y="0"/>
                  </a:moveTo>
                  <a:lnTo>
                    <a:pt x="1949389" y="0"/>
                  </a:lnTo>
                  <a:lnTo>
                    <a:pt x="1949389" y="564995"/>
                  </a:lnTo>
                  <a:lnTo>
                    <a:pt x="0" y="564995"/>
                  </a:lnTo>
                  <a:close/>
                </a:path>
              </a:pathLst>
            </a:custGeom>
            <a:solidFill>
              <a:srgbClr val="4EAC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5" name="Google Shape;805;p34"/>
            <p:cNvSpPr txBox="1"/>
            <p:nvPr/>
          </p:nvSpPr>
          <p:spPr>
            <a:xfrm>
              <a:off x="0" y="-38100"/>
              <a:ext cx="1949389" cy="60309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06" name="Google Shape;806;p34"/>
          <p:cNvGrpSpPr/>
          <p:nvPr/>
        </p:nvGrpSpPr>
        <p:grpSpPr>
          <a:xfrm>
            <a:off x="6679258" y="-91715"/>
            <a:ext cx="12490174" cy="10531115"/>
            <a:chOff x="0" y="-38100"/>
            <a:chExt cx="1949389" cy="1643631"/>
          </a:xfrm>
        </p:grpSpPr>
        <p:sp>
          <p:nvSpPr>
            <p:cNvPr id="807" name="Google Shape;807;p34"/>
            <p:cNvSpPr/>
            <p:nvPr/>
          </p:nvSpPr>
          <p:spPr>
            <a:xfrm>
              <a:off x="0" y="0"/>
              <a:ext cx="1949389" cy="1605531"/>
            </a:xfrm>
            <a:custGeom>
              <a:rect b="b" l="l" r="r" t="t"/>
              <a:pathLst>
                <a:path extrusionOk="0" h="1605531" w="1949389">
                  <a:moveTo>
                    <a:pt x="0" y="0"/>
                  </a:moveTo>
                  <a:lnTo>
                    <a:pt x="1949389" y="0"/>
                  </a:lnTo>
                  <a:lnTo>
                    <a:pt x="1949389" y="1605531"/>
                  </a:lnTo>
                  <a:lnTo>
                    <a:pt x="0" y="1605531"/>
                  </a:lnTo>
                  <a:close/>
                </a:path>
              </a:pathLst>
            </a:custGeom>
            <a:solidFill>
              <a:srgbClr val="4EAC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8" name="Google Shape;808;p34"/>
            <p:cNvSpPr txBox="1"/>
            <p:nvPr/>
          </p:nvSpPr>
          <p:spPr>
            <a:xfrm>
              <a:off x="0" y="-38100"/>
              <a:ext cx="1949389" cy="16436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09" name="Google Shape;809;p34"/>
          <p:cNvSpPr/>
          <p:nvPr/>
        </p:nvSpPr>
        <p:spPr>
          <a:xfrm>
            <a:off x="7207145" y="1028700"/>
            <a:ext cx="10656636" cy="3424043"/>
          </a:xfrm>
          <a:custGeom>
            <a:rect b="b" l="l" r="r" t="t"/>
            <a:pathLst>
              <a:path extrusionOk="0" h="3424043" w="10656636">
                <a:moveTo>
                  <a:pt x="0" y="0"/>
                </a:moveTo>
                <a:lnTo>
                  <a:pt x="10656636" y="0"/>
                </a:lnTo>
                <a:lnTo>
                  <a:pt x="10656636" y="3424043"/>
                </a:lnTo>
                <a:lnTo>
                  <a:pt x="0" y="3424043"/>
                </a:lnTo>
                <a:lnTo>
                  <a:pt x="0" y="0"/>
                </a:lnTo>
                <a:close/>
              </a:path>
            </a:pathLst>
          </a:custGeom>
          <a:blipFill rotWithShape="1">
            <a:blip r:embed="rId4">
              <a:alphaModFix/>
            </a:blip>
            <a:stretch>
              <a:fillRect b="-183816" l="-3686" r="0" t="-3888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0" name="Google Shape;810;p34"/>
          <p:cNvSpPr txBox="1"/>
          <p:nvPr/>
        </p:nvSpPr>
        <p:spPr>
          <a:xfrm>
            <a:off x="7253672" y="1875486"/>
            <a:ext cx="10563582" cy="19532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5600">
                <a:solidFill>
                  <a:srgbClr val="F5752E"/>
                </a:solidFill>
                <a:latin typeface="Open Sans"/>
                <a:ea typeface="Open Sans"/>
                <a:cs typeface="Open Sans"/>
                <a:sym typeface="Open Sans"/>
              </a:rPr>
              <a:t>Let’s Review Anna's Care Plan</a:t>
            </a:r>
            <a:endParaRPr/>
          </a:p>
          <a:p>
            <a:pPr indent="0" lvl="0" marL="0" marR="0" rtl="0" algn="ctr">
              <a:lnSpc>
                <a:spcPct val="140000"/>
              </a:lnSpc>
              <a:spcBef>
                <a:spcPts val="0"/>
              </a:spcBef>
              <a:spcAft>
                <a:spcPts val="0"/>
              </a:spcAft>
              <a:buNone/>
            </a:pPr>
            <a:r>
              <a:t/>
            </a:r>
            <a:endParaRPr b="1" sz="5600">
              <a:solidFill>
                <a:srgbClr val="F5752E"/>
              </a:solidFill>
              <a:latin typeface="Open Sans"/>
              <a:ea typeface="Open Sans"/>
              <a:cs typeface="Open Sans"/>
              <a:sym typeface="Open Sans"/>
            </a:endParaRPr>
          </a:p>
        </p:txBody>
      </p:sp>
      <p:sp>
        <p:nvSpPr>
          <p:cNvPr id="811" name="Google Shape;811;p34"/>
          <p:cNvSpPr/>
          <p:nvPr/>
        </p:nvSpPr>
        <p:spPr>
          <a:xfrm>
            <a:off x="887064" y="2165759"/>
            <a:ext cx="4949319" cy="494931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5">
              <a:alphaModFix/>
            </a:blip>
            <a:stretch>
              <a:fillRect b="-9351" l="0" r="0" t="-9351"/>
            </a:stretch>
          </a:blipFill>
          <a:ln cap="sq" cmpd="sng" w="38100">
            <a:solidFill>
              <a:srgbClr val="67395C"/>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2" name="Google Shape;812;p34"/>
          <p:cNvSpPr/>
          <p:nvPr/>
        </p:nvSpPr>
        <p:spPr>
          <a:xfrm>
            <a:off x="10416194" y="3064578"/>
            <a:ext cx="4478159" cy="6797174"/>
          </a:xfrm>
          <a:custGeom>
            <a:rect b="b" l="l" r="r" t="t"/>
            <a:pathLst>
              <a:path extrusionOk="0" h="6797174" w="4478159">
                <a:moveTo>
                  <a:pt x="0" y="0"/>
                </a:moveTo>
                <a:lnTo>
                  <a:pt x="4478159" y="0"/>
                </a:lnTo>
                <a:lnTo>
                  <a:pt x="4478159" y="6797174"/>
                </a:lnTo>
                <a:lnTo>
                  <a:pt x="0" y="6797174"/>
                </a:lnTo>
                <a:lnTo>
                  <a:pt x="0" y="0"/>
                </a:lnTo>
                <a:close/>
              </a:path>
            </a:pathLst>
          </a:custGeom>
          <a:blipFill rotWithShape="1">
            <a:blip r:embed="rId6">
              <a:alphaModFix/>
            </a:blip>
            <a:stretch>
              <a:fillRect b="0" l="-1722" r="-199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3" name="Google Shape;813;p34"/>
          <p:cNvSpPr/>
          <p:nvPr/>
        </p:nvSpPr>
        <p:spPr>
          <a:xfrm>
            <a:off x="11589546" y="5397438"/>
            <a:ext cx="2131455" cy="213145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5">
              <a:alphaModFix/>
            </a:blip>
            <a:stretch>
              <a:fillRect b="-9351" l="0" r="0" t="-9351"/>
            </a:stretch>
          </a:blipFill>
          <a:ln cap="sq" cmpd="sng" w="38100">
            <a:solidFill>
              <a:srgbClr val="67395C"/>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4" name="Google Shape;814;p34"/>
          <p:cNvSpPr/>
          <p:nvPr/>
        </p:nvSpPr>
        <p:spPr>
          <a:xfrm>
            <a:off x="13107029" y="3828746"/>
            <a:ext cx="1594937" cy="1623345"/>
          </a:xfrm>
          <a:custGeom>
            <a:rect b="b" l="l" r="r" t="t"/>
            <a:pathLst>
              <a:path extrusionOk="0" h="1623345" w="1594937">
                <a:moveTo>
                  <a:pt x="0" y="0"/>
                </a:moveTo>
                <a:lnTo>
                  <a:pt x="1594937" y="0"/>
                </a:lnTo>
                <a:lnTo>
                  <a:pt x="1594937" y="1623345"/>
                </a:lnTo>
                <a:lnTo>
                  <a:pt x="0" y="162334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5" name="Google Shape;815;p34"/>
          <p:cNvSpPr/>
          <p:nvPr/>
        </p:nvSpPr>
        <p:spPr>
          <a:xfrm>
            <a:off x="16906745" y="8914948"/>
            <a:ext cx="1208963" cy="1231214"/>
          </a:xfrm>
          <a:custGeom>
            <a:rect b="b" l="l" r="r" t="t"/>
            <a:pathLst>
              <a:path extrusionOk="0" h="1231214" w="1208963">
                <a:moveTo>
                  <a:pt x="0" y="0"/>
                </a:moveTo>
                <a:lnTo>
                  <a:pt x="1208963" y="0"/>
                </a:lnTo>
                <a:lnTo>
                  <a:pt x="1208963" y="1231213"/>
                </a:lnTo>
                <a:lnTo>
                  <a:pt x="0" y="12312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grpSp>
        <p:nvGrpSpPr>
          <p:cNvPr id="820" name="Google Shape;820;p35"/>
          <p:cNvGrpSpPr/>
          <p:nvPr/>
        </p:nvGrpSpPr>
        <p:grpSpPr>
          <a:xfrm>
            <a:off x="6526858" y="-244115"/>
            <a:ext cx="12490174" cy="10531115"/>
            <a:chOff x="0" y="-38100"/>
            <a:chExt cx="1949389" cy="1643631"/>
          </a:xfrm>
        </p:grpSpPr>
        <p:sp>
          <p:nvSpPr>
            <p:cNvPr id="821" name="Google Shape;821;p35"/>
            <p:cNvSpPr/>
            <p:nvPr/>
          </p:nvSpPr>
          <p:spPr>
            <a:xfrm>
              <a:off x="0" y="0"/>
              <a:ext cx="1949389" cy="1605531"/>
            </a:xfrm>
            <a:custGeom>
              <a:rect b="b" l="l" r="r" t="t"/>
              <a:pathLst>
                <a:path extrusionOk="0" h="1605531" w="1949389">
                  <a:moveTo>
                    <a:pt x="0" y="0"/>
                  </a:moveTo>
                  <a:lnTo>
                    <a:pt x="1949389" y="0"/>
                  </a:lnTo>
                  <a:lnTo>
                    <a:pt x="1949389" y="1605531"/>
                  </a:lnTo>
                  <a:lnTo>
                    <a:pt x="0" y="1605531"/>
                  </a:lnTo>
                  <a:close/>
                </a:path>
              </a:pathLst>
            </a:custGeom>
            <a:solidFill>
              <a:srgbClr val="4EAC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2" name="Google Shape;822;p35"/>
            <p:cNvSpPr txBox="1"/>
            <p:nvPr/>
          </p:nvSpPr>
          <p:spPr>
            <a:xfrm>
              <a:off x="0" y="-38100"/>
              <a:ext cx="1949389" cy="16436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23" name="Google Shape;823;p35"/>
          <p:cNvSpPr/>
          <p:nvPr/>
        </p:nvSpPr>
        <p:spPr>
          <a:xfrm>
            <a:off x="-242209" y="-2718047"/>
            <a:ext cx="14263950" cy="14263950"/>
          </a:xfrm>
          <a:custGeom>
            <a:rect b="b" l="l" r="r" t="t"/>
            <a:pathLst>
              <a:path extrusionOk="0" h="14263950" w="14263950">
                <a:moveTo>
                  <a:pt x="0" y="0"/>
                </a:moveTo>
                <a:lnTo>
                  <a:pt x="14263949" y="0"/>
                </a:lnTo>
                <a:lnTo>
                  <a:pt x="14263949" y="14263949"/>
                </a:lnTo>
                <a:lnTo>
                  <a:pt x="0" y="14263949"/>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4" name="Google Shape;824;p35"/>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5" name="Google Shape;825;p35"/>
          <p:cNvSpPr/>
          <p:nvPr/>
        </p:nvSpPr>
        <p:spPr>
          <a:xfrm rot="5400000">
            <a:off x="-552428" y="6596784"/>
            <a:ext cx="4242643" cy="3137788"/>
          </a:xfrm>
          <a:custGeom>
            <a:rect b="b" l="l" r="r" t="t"/>
            <a:pathLst>
              <a:path extrusionOk="0" h="3137788" w="4242643">
                <a:moveTo>
                  <a:pt x="0" y="0"/>
                </a:moveTo>
                <a:lnTo>
                  <a:pt x="4242644" y="0"/>
                </a:lnTo>
                <a:lnTo>
                  <a:pt x="4242644"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6" name="Google Shape;826;p35"/>
          <p:cNvSpPr txBox="1"/>
          <p:nvPr/>
        </p:nvSpPr>
        <p:spPr>
          <a:xfrm>
            <a:off x="124870" y="1470068"/>
            <a:ext cx="6275577" cy="29438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5600">
                <a:solidFill>
                  <a:srgbClr val="F5752E"/>
                </a:solidFill>
                <a:latin typeface="Open Sans"/>
                <a:ea typeface="Open Sans"/>
                <a:cs typeface="Open Sans"/>
                <a:sym typeface="Open Sans"/>
              </a:rPr>
              <a:t>Example of Anna's Care Plan</a:t>
            </a:r>
            <a:endParaRPr/>
          </a:p>
          <a:p>
            <a:pPr indent="0" lvl="0" marL="0" marR="0" rtl="0" algn="ctr">
              <a:lnSpc>
                <a:spcPct val="140000"/>
              </a:lnSpc>
              <a:spcBef>
                <a:spcPts val="0"/>
              </a:spcBef>
              <a:spcAft>
                <a:spcPts val="0"/>
              </a:spcAft>
              <a:buNone/>
            </a:pPr>
            <a:r>
              <a:t/>
            </a:r>
            <a:endParaRPr b="1" sz="5600">
              <a:solidFill>
                <a:srgbClr val="F5752E"/>
              </a:solidFill>
              <a:latin typeface="Open Sans"/>
              <a:ea typeface="Open Sans"/>
              <a:cs typeface="Open Sans"/>
              <a:sym typeface="Open Sans"/>
            </a:endParaRPr>
          </a:p>
        </p:txBody>
      </p:sp>
      <p:sp>
        <p:nvSpPr>
          <p:cNvPr id="827" name="Google Shape;827;p35"/>
          <p:cNvSpPr/>
          <p:nvPr/>
        </p:nvSpPr>
        <p:spPr>
          <a:xfrm>
            <a:off x="2021909" y="4157841"/>
            <a:ext cx="3272083" cy="327208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9351" l="0" r="0" t="-9351"/>
            </a:stretch>
          </a:blipFill>
          <a:ln cap="sq" cmpd="sng" w="38100">
            <a:solidFill>
              <a:srgbClr val="67395C"/>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8" name="Google Shape;828;p35"/>
          <p:cNvSpPr/>
          <p:nvPr/>
        </p:nvSpPr>
        <p:spPr>
          <a:xfrm>
            <a:off x="8880842" y="-111192"/>
            <a:ext cx="6923863" cy="10509385"/>
          </a:xfrm>
          <a:custGeom>
            <a:rect b="b" l="l" r="r" t="t"/>
            <a:pathLst>
              <a:path extrusionOk="0" h="10509385" w="6923863">
                <a:moveTo>
                  <a:pt x="0" y="0"/>
                </a:moveTo>
                <a:lnTo>
                  <a:pt x="6923862" y="0"/>
                </a:lnTo>
                <a:lnTo>
                  <a:pt x="6923862" y="10509384"/>
                </a:lnTo>
                <a:lnTo>
                  <a:pt x="0" y="10509384"/>
                </a:lnTo>
                <a:lnTo>
                  <a:pt x="0" y="0"/>
                </a:lnTo>
                <a:close/>
              </a:path>
            </a:pathLst>
          </a:custGeom>
          <a:blipFill rotWithShape="1">
            <a:blip r:embed="rId5">
              <a:alphaModFix/>
            </a:blip>
            <a:stretch>
              <a:fillRect b="0" l="-1722" r="-199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9" name="Google Shape;829;p35"/>
          <p:cNvSpPr/>
          <p:nvPr/>
        </p:nvSpPr>
        <p:spPr>
          <a:xfrm>
            <a:off x="9412238" y="1557679"/>
            <a:ext cx="6392467" cy="7700621"/>
          </a:xfrm>
          <a:custGeom>
            <a:rect b="b" l="l" r="r" t="t"/>
            <a:pathLst>
              <a:path extrusionOk="0" h="7700621" w="6392467">
                <a:moveTo>
                  <a:pt x="0" y="0"/>
                </a:moveTo>
                <a:lnTo>
                  <a:pt x="6392466" y="0"/>
                </a:lnTo>
                <a:lnTo>
                  <a:pt x="6392466" y="7700621"/>
                </a:lnTo>
                <a:lnTo>
                  <a:pt x="0" y="7700621"/>
                </a:lnTo>
                <a:lnTo>
                  <a:pt x="0" y="0"/>
                </a:lnTo>
                <a:close/>
              </a:path>
            </a:pathLst>
          </a:custGeom>
          <a:blipFill rotWithShape="1">
            <a:blip r:embed="rId6">
              <a:alphaModFix/>
            </a:blip>
            <a:stretch>
              <a:fillRect b="0" l="-1735" r="-173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grpSp>
        <p:nvGrpSpPr>
          <p:cNvPr id="834" name="Google Shape;834;p36"/>
          <p:cNvGrpSpPr/>
          <p:nvPr/>
        </p:nvGrpSpPr>
        <p:grpSpPr>
          <a:xfrm>
            <a:off x="6526858" y="-244115"/>
            <a:ext cx="12490174" cy="10531115"/>
            <a:chOff x="0" y="-38100"/>
            <a:chExt cx="1949389" cy="1643631"/>
          </a:xfrm>
        </p:grpSpPr>
        <p:sp>
          <p:nvSpPr>
            <p:cNvPr id="835" name="Google Shape;835;p36"/>
            <p:cNvSpPr/>
            <p:nvPr/>
          </p:nvSpPr>
          <p:spPr>
            <a:xfrm>
              <a:off x="0" y="0"/>
              <a:ext cx="1949389" cy="1605531"/>
            </a:xfrm>
            <a:custGeom>
              <a:rect b="b" l="l" r="r" t="t"/>
              <a:pathLst>
                <a:path extrusionOk="0" h="1605531" w="1949389">
                  <a:moveTo>
                    <a:pt x="0" y="0"/>
                  </a:moveTo>
                  <a:lnTo>
                    <a:pt x="1949389" y="0"/>
                  </a:lnTo>
                  <a:lnTo>
                    <a:pt x="1949389" y="1605531"/>
                  </a:lnTo>
                  <a:lnTo>
                    <a:pt x="0" y="1605531"/>
                  </a:lnTo>
                  <a:close/>
                </a:path>
              </a:pathLst>
            </a:custGeom>
            <a:solidFill>
              <a:srgbClr val="4EAC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6" name="Google Shape;836;p36"/>
            <p:cNvSpPr txBox="1"/>
            <p:nvPr/>
          </p:nvSpPr>
          <p:spPr>
            <a:xfrm>
              <a:off x="0" y="-38100"/>
              <a:ext cx="1949389" cy="16436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37" name="Google Shape;837;p36"/>
          <p:cNvSpPr/>
          <p:nvPr/>
        </p:nvSpPr>
        <p:spPr>
          <a:xfrm>
            <a:off x="-242209" y="-2718047"/>
            <a:ext cx="14263950" cy="14263950"/>
          </a:xfrm>
          <a:custGeom>
            <a:rect b="b" l="l" r="r" t="t"/>
            <a:pathLst>
              <a:path extrusionOk="0" h="14263950" w="14263950">
                <a:moveTo>
                  <a:pt x="0" y="0"/>
                </a:moveTo>
                <a:lnTo>
                  <a:pt x="14263949" y="0"/>
                </a:lnTo>
                <a:lnTo>
                  <a:pt x="14263949" y="14263949"/>
                </a:lnTo>
                <a:lnTo>
                  <a:pt x="0" y="14263949"/>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8" name="Google Shape;838;p36"/>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9" name="Google Shape;839;p36"/>
          <p:cNvSpPr/>
          <p:nvPr/>
        </p:nvSpPr>
        <p:spPr>
          <a:xfrm rot="5400000">
            <a:off x="-552428" y="6596784"/>
            <a:ext cx="4242643" cy="3137788"/>
          </a:xfrm>
          <a:custGeom>
            <a:rect b="b" l="l" r="r" t="t"/>
            <a:pathLst>
              <a:path extrusionOk="0" h="3137788" w="4242643">
                <a:moveTo>
                  <a:pt x="0" y="0"/>
                </a:moveTo>
                <a:lnTo>
                  <a:pt x="4242644" y="0"/>
                </a:lnTo>
                <a:lnTo>
                  <a:pt x="4242644"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0" name="Google Shape;840;p36"/>
          <p:cNvSpPr txBox="1"/>
          <p:nvPr/>
        </p:nvSpPr>
        <p:spPr>
          <a:xfrm>
            <a:off x="124870" y="1470068"/>
            <a:ext cx="6275577" cy="29438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5600">
                <a:solidFill>
                  <a:srgbClr val="F5752E"/>
                </a:solidFill>
                <a:latin typeface="Open Sans"/>
                <a:ea typeface="Open Sans"/>
                <a:cs typeface="Open Sans"/>
                <a:sym typeface="Open Sans"/>
              </a:rPr>
              <a:t>Example of Anna's Care Plan</a:t>
            </a:r>
            <a:endParaRPr/>
          </a:p>
          <a:p>
            <a:pPr indent="0" lvl="0" marL="0" marR="0" rtl="0" algn="ctr">
              <a:lnSpc>
                <a:spcPct val="140000"/>
              </a:lnSpc>
              <a:spcBef>
                <a:spcPts val="0"/>
              </a:spcBef>
              <a:spcAft>
                <a:spcPts val="0"/>
              </a:spcAft>
              <a:buNone/>
            </a:pPr>
            <a:r>
              <a:t/>
            </a:r>
            <a:endParaRPr b="1" sz="5600">
              <a:solidFill>
                <a:srgbClr val="F5752E"/>
              </a:solidFill>
              <a:latin typeface="Open Sans"/>
              <a:ea typeface="Open Sans"/>
              <a:cs typeface="Open Sans"/>
              <a:sym typeface="Open Sans"/>
            </a:endParaRPr>
          </a:p>
        </p:txBody>
      </p:sp>
      <p:sp>
        <p:nvSpPr>
          <p:cNvPr id="841" name="Google Shape;841;p36"/>
          <p:cNvSpPr/>
          <p:nvPr/>
        </p:nvSpPr>
        <p:spPr>
          <a:xfrm>
            <a:off x="2021909" y="4157841"/>
            <a:ext cx="3272083" cy="327208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9351" l="0" r="0" t="-9351"/>
            </a:stretch>
          </a:blipFill>
          <a:ln cap="sq" cmpd="sng" w="38100">
            <a:solidFill>
              <a:srgbClr val="67395C"/>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2" name="Google Shape;842;p36"/>
          <p:cNvSpPr/>
          <p:nvPr/>
        </p:nvSpPr>
        <p:spPr>
          <a:xfrm>
            <a:off x="8880842" y="127268"/>
            <a:ext cx="6766758" cy="10270924"/>
          </a:xfrm>
          <a:custGeom>
            <a:rect b="b" l="l" r="r" t="t"/>
            <a:pathLst>
              <a:path extrusionOk="0" h="10270924" w="6766758">
                <a:moveTo>
                  <a:pt x="0" y="0"/>
                </a:moveTo>
                <a:lnTo>
                  <a:pt x="6766758" y="0"/>
                </a:lnTo>
                <a:lnTo>
                  <a:pt x="6766758" y="10270924"/>
                </a:lnTo>
                <a:lnTo>
                  <a:pt x="0" y="10270924"/>
                </a:lnTo>
                <a:lnTo>
                  <a:pt x="0" y="0"/>
                </a:lnTo>
                <a:close/>
              </a:path>
            </a:pathLst>
          </a:custGeom>
          <a:blipFill rotWithShape="1">
            <a:blip r:embed="rId5">
              <a:alphaModFix/>
            </a:blip>
            <a:stretch>
              <a:fillRect b="0" l="-1722" r="-199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3" name="Google Shape;843;p36"/>
          <p:cNvSpPr/>
          <p:nvPr/>
        </p:nvSpPr>
        <p:spPr>
          <a:xfrm>
            <a:off x="9197185" y="1584368"/>
            <a:ext cx="6291176" cy="8171918"/>
          </a:xfrm>
          <a:custGeom>
            <a:rect b="b" l="l" r="r" t="t"/>
            <a:pathLst>
              <a:path extrusionOk="0" h="8171918" w="6291176">
                <a:moveTo>
                  <a:pt x="0" y="0"/>
                </a:moveTo>
                <a:lnTo>
                  <a:pt x="6291176" y="0"/>
                </a:lnTo>
                <a:lnTo>
                  <a:pt x="6291176" y="8171917"/>
                </a:lnTo>
                <a:lnTo>
                  <a:pt x="0" y="8171917"/>
                </a:lnTo>
                <a:lnTo>
                  <a:pt x="0" y="0"/>
                </a:lnTo>
                <a:close/>
              </a:path>
            </a:pathLst>
          </a:custGeom>
          <a:blipFill rotWithShape="1">
            <a:blip r:embed="rId6">
              <a:alphaModFix/>
            </a:blip>
            <a:stretch>
              <a:fillRect b="0" l="-587" r="-587"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grpSp>
        <p:nvGrpSpPr>
          <p:cNvPr id="848" name="Google Shape;848;p37"/>
          <p:cNvGrpSpPr/>
          <p:nvPr/>
        </p:nvGrpSpPr>
        <p:grpSpPr>
          <a:xfrm>
            <a:off x="6526858" y="-244115"/>
            <a:ext cx="12490174" cy="10531115"/>
            <a:chOff x="0" y="-38100"/>
            <a:chExt cx="1949389" cy="1643631"/>
          </a:xfrm>
        </p:grpSpPr>
        <p:sp>
          <p:nvSpPr>
            <p:cNvPr id="849" name="Google Shape;849;p37"/>
            <p:cNvSpPr/>
            <p:nvPr/>
          </p:nvSpPr>
          <p:spPr>
            <a:xfrm>
              <a:off x="0" y="0"/>
              <a:ext cx="1949389" cy="1605531"/>
            </a:xfrm>
            <a:custGeom>
              <a:rect b="b" l="l" r="r" t="t"/>
              <a:pathLst>
                <a:path extrusionOk="0" h="1605531" w="1949389">
                  <a:moveTo>
                    <a:pt x="0" y="0"/>
                  </a:moveTo>
                  <a:lnTo>
                    <a:pt x="1949389" y="0"/>
                  </a:lnTo>
                  <a:lnTo>
                    <a:pt x="1949389" y="1605531"/>
                  </a:lnTo>
                  <a:lnTo>
                    <a:pt x="0" y="1605531"/>
                  </a:lnTo>
                  <a:close/>
                </a:path>
              </a:pathLst>
            </a:custGeom>
            <a:solidFill>
              <a:srgbClr val="4EAC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0" name="Google Shape;850;p37"/>
            <p:cNvSpPr txBox="1"/>
            <p:nvPr/>
          </p:nvSpPr>
          <p:spPr>
            <a:xfrm>
              <a:off x="0" y="-38100"/>
              <a:ext cx="1949389" cy="16436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51" name="Google Shape;851;p37"/>
          <p:cNvSpPr/>
          <p:nvPr/>
        </p:nvSpPr>
        <p:spPr>
          <a:xfrm>
            <a:off x="-242209" y="-2718047"/>
            <a:ext cx="14263950" cy="14263950"/>
          </a:xfrm>
          <a:custGeom>
            <a:rect b="b" l="l" r="r" t="t"/>
            <a:pathLst>
              <a:path extrusionOk="0" h="14263950" w="14263950">
                <a:moveTo>
                  <a:pt x="0" y="0"/>
                </a:moveTo>
                <a:lnTo>
                  <a:pt x="14263949" y="0"/>
                </a:lnTo>
                <a:lnTo>
                  <a:pt x="14263949" y="14263949"/>
                </a:lnTo>
                <a:lnTo>
                  <a:pt x="0" y="14263949"/>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2" name="Google Shape;852;p37"/>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3" name="Google Shape;853;p37"/>
          <p:cNvSpPr/>
          <p:nvPr/>
        </p:nvSpPr>
        <p:spPr>
          <a:xfrm rot="5400000">
            <a:off x="-552428" y="6596784"/>
            <a:ext cx="4242643" cy="3137788"/>
          </a:xfrm>
          <a:custGeom>
            <a:rect b="b" l="l" r="r" t="t"/>
            <a:pathLst>
              <a:path extrusionOk="0" h="3137788" w="4242643">
                <a:moveTo>
                  <a:pt x="0" y="0"/>
                </a:moveTo>
                <a:lnTo>
                  <a:pt x="4242644" y="0"/>
                </a:lnTo>
                <a:lnTo>
                  <a:pt x="4242644"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4" name="Google Shape;854;p37"/>
          <p:cNvSpPr txBox="1"/>
          <p:nvPr/>
        </p:nvSpPr>
        <p:spPr>
          <a:xfrm>
            <a:off x="124870" y="1470068"/>
            <a:ext cx="6275577" cy="29438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5600">
                <a:solidFill>
                  <a:srgbClr val="F5752E"/>
                </a:solidFill>
                <a:latin typeface="Open Sans"/>
                <a:ea typeface="Open Sans"/>
                <a:cs typeface="Open Sans"/>
                <a:sym typeface="Open Sans"/>
              </a:rPr>
              <a:t>Example of Anna's Care Plan</a:t>
            </a:r>
            <a:endParaRPr/>
          </a:p>
          <a:p>
            <a:pPr indent="0" lvl="0" marL="0" marR="0" rtl="0" algn="ctr">
              <a:lnSpc>
                <a:spcPct val="140000"/>
              </a:lnSpc>
              <a:spcBef>
                <a:spcPts val="0"/>
              </a:spcBef>
              <a:spcAft>
                <a:spcPts val="0"/>
              </a:spcAft>
              <a:buNone/>
            </a:pPr>
            <a:r>
              <a:t/>
            </a:r>
            <a:endParaRPr b="1" sz="5600">
              <a:solidFill>
                <a:srgbClr val="F5752E"/>
              </a:solidFill>
              <a:latin typeface="Open Sans"/>
              <a:ea typeface="Open Sans"/>
              <a:cs typeface="Open Sans"/>
              <a:sym typeface="Open Sans"/>
            </a:endParaRPr>
          </a:p>
        </p:txBody>
      </p:sp>
      <p:sp>
        <p:nvSpPr>
          <p:cNvPr id="855" name="Google Shape;855;p37"/>
          <p:cNvSpPr/>
          <p:nvPr/>
        </p:nvSpPr>
        <p:spPr>
          <a:xfrm>
            <a:off x="2021909" y="4157841"/>
            <a:ext cx="3272083" cy="327208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9351" l="0" r="0" t="-9351"/>
            </a:stretch>
          </a:blipFill>
          <a:ln cap="sq" cmpd="sng" w="38100">
            <a:solidFill>
              <a:srgbClr val="67395C"/>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6" name="Google Shape;856;p37"/>
          <p:cNvSpPr/>
          <p:nvPr/>
        </p:nvSpPr>
        <p:spPr>
          <a:xfrm>
            <a:off x="8880842" y="127268"/>
            <a:ext cx="6766758" cy="10270924"/>
          </a:xfrm>
          <a:custGeom>
            <a:rect b="b" l="l" r="r" t="t"/>
            <a:pathLst>
              <a:path extrusionOk="0" h="10270924" w="6766758">
                <a:moveTo>
                  <a:pt x="0" y="0"/>
                </a:moveTo>
                <a:lnTo>
                  <a:pt x="6766758" y="0"/>
                </a:lnTo>
                <a:lnTo>
                  <a:pt x="6766758" y="10270924"/>
                </a:lnTo>
                <a:lnTo>
                  <a:pt x="0" y="10270924"/>
                </a:lnTo>
                <a:lnTo>
                  <a:pt x="0" y="0"/>
                </a:lnTo>
                <a:close/>
              </a:path>
            </a:pathLst>
          </a:custGeom>
          <a:blipFill rotWithShape="1">
            <a:blip r:embed="rId5">
              <a:alphaModFix/>
            </a:blip>
            <a:stretch>
              <a:fillRect b="0" l="-1722" r="-199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7" name="Google Shape;857;p37"/>
          <p:cNvSpPr/>
          <p:nvPr/>
        </p:nvSpPr>
        <p:spPr>
          <a:xfrm>
            <a:off x="9445115" y="1584368"/>
            <a:ext cx="5843892" cy="8272378"/>
          </a:xfrm>
          <a:custGeom>
            <a:rect b="b" l="l" r="r" t="t"/>
            <a:pathLst>
              <a:path extrusionOk="0" h="8272378" w="5843892">
                <a:moveTo>
                  <a:pt x="0" y="0"/>
                </a:moveTo>
                <a:lnTo>
                  <a:pt x="5843892" y="0"/>
                </a:lnTo>
                <a:lnTo>
                  <a:pt x="5843892" y="8272378"/>
                </a:lnTo>
                <a:lnTo>
                  <a:pt x="0" y="827237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grpSp>
        <p:nvGrpSpPr>
          <p:cNvPr id="862" name="Google Shape;862;p38"/>
          <p:cNvGrpSpPr/>
          <p:nvPr/>
        </p:nvGrpSpPr>
        <p:grpSpPr>
          <a:xfrm>
            <a:off x="6526858" y="-244115"/>
            <a:ext cx="12490174" cy="10531115"/>
            <a:chOff x="0" y="-38100"/>
            <a:chExt cx="1949389" cy="1643631"/>
          </a:xfrm>
        </p:grpSpPr>
        <p:sp>
          <p:nvSpPr>
            <p:cNvPr id="863" name="Google Shape;863;p38"/>
            <p:cNvSpPr/>
            <p:nvPr/>
          </p:nvSpPr>
          <p:spPr>
            <a:xfrm>
              <a:off x="0" y="0"/>
              <a:ext cx="1949389" cy="1605531"/>
            </a:xfrm>
            <a:custGeom>
              <a:rect b="b" l="l" r="r" t="t"/>
              <a:pathLst>
                <a:path extrusionOk="0" h="1605531" w="1949389">
                  <a:moveTo>
                    <a:pt x="0" y="0"/>
                  </a:moveTo>
                  <a:lnTo>
                    <a:pt x="1949389" y="0"/>
                  </a:lnTo>
                  <a:lnTo>
                    <a:pt x="1949389" y="1605531"/>
                  </a:lnTo>
                  <a:lnTo>
                    <a:pt x="0" y="1605531"/>
                  </a:lnTo>
                  <a:close/>
                </a:path>
              </a:pathLst>
            </a:custGeom>
            <a:solidFill>
              <a:srgbClr val="4EAC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4" name="Google Shape;864;p38"/>
            <p:cNvSpPr txBox="1"/>
            <p:nvPr/>
          </p:nvSpPr>
          <p:spPr>
            <a:xfrm>
              <a:off x="0" y="-38100"/>
              <a:ext cx="1949389" cy="16436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65" name="Google Shape;865;p38"/>
          <p:cNvSpPr/>
          <p:nvPr/>
        </p:nvSpPr>
        <p:spPr>
          <a:xfrm>
            <a:off x="-242209" y="-2718047"/>
            <a:ext cx="14263950" cy="14263950"/>
          </a:xfrm>
          <a:custGeom>
            <a:rect b="b" l="l" r="r" t="t"/>
            <a:pathLst>
              <a:path extrusionOk="0" h="14263950" w="14263950">
                <a:moveTo>
                  <a:pt x="0" y="0"/>
                </a:moveTo>
                <a:lnTo>
                  <a:pt x="14263949" y="0"/>
                </a:lnTo>
                <a:lnTo>
                  <a:pt x="14263949" y="14263949"/>
                </a:lnTo>
                <a:lnTo>
                  <a:pt x="0" y="14263949"/>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6" name="Google Shape;866;p38"/>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7" name="Google Shape;867;p38"/>
          <p:cNvSpPr/>
          <p:nvPr/>
        </p:nvSpPr>
        <p:spPr>
          <a:xfrm rot="5400000">
            <a:off x="-552428" y="6596784"/>
            <a:ext cx="4242643" cy="3137788"/>
          </a:xfrm>
          <a:custGeom>
            <a:rect b="b" l="l" r="r" t="t"/>
            <a:pathLst>
              <a:path extrusionOk="0" h="3137788" w="4242643">
                <a:moveTo>
                  <a:pt x="0" y="0"/>
                </a:moveTo>
                <a:lnTo>
                  <a:pt x="4242644" y="0"/>
                </a:lnTo>
                <a:lnTo>
                  <a:pt x="4242644"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8" name="Google Shape;868;p38"/>
          <p:cNvSpPr txBox="1"/>
          <p:nvPr/>
        </p:nvSpPr>
        <p:spPr>
          <a:xfrm>
            <a:off x="124870" y="1470068"/>
            <a:ext cx="6275577" cy="29438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5600">
                <a:solidFill>
                  <a:srgbClr val="F5752E"/>
                </a:solidFill>
                <a:latin typeface="Open Sans"/>
                <a:ea typeface="Open Sans"/>
                <a:cs typeface="Open Sans"/>
                <a:sym typeface="Open Sans"/>
              </a:rPr>
              <a:t>Example of Anna's Care Plan</a:t>
            </a:r>
            <a:endParaRPr/>
          </a:p>
          <a:p>
            <a:pPr indent="0" lvl="0" marL="0" marR="0" rtl="0" algn="ctr">
              <a:lnSpc>
                <a:spcPct val="140000"/>
              </a:lnSpc>
              <a:spcBef>
                <a:spcPts val="0"/>
              </a:spcBef>
              <a:spcAft>
                <a:spcPts val="0"/>
              </a:spcAft>
              <a:buNone/>
            </a:pPr>
            <a:r>
              <a:t/>
            </a:r>
            <a:endParaRPr b="1" sz="5600">
              <a:solidFill>
                <a:srgbClr val="F5752E"/>
              </a:solidFill>
              <a:latin typeface="Open Sans"/>
              <a:ea typeface="Open Sans"/>
              <a:cs typeface="Open Sans"/>
              <a:sym typeface="Open Sans"/>
            </a:endParaRPr>
          </a:p>
        </p:txBody>
      </p:sp>
      <p:sp>
        <p:nvSpPr>
          <p:cNvPr id="869" name="Google Shape;869;p38"/>
          <p:cNvSpPr/>
          <p:nvPr/>
        </p:nvSpPr>
        <p:spPr>
          <a:xfrm>
            <a:off x="2021909" y="4157841"/>
            <a:ext cx="3272083" cy="327208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9351" l="0" r="0" t="-9351"/>
            </a:stretch>
          </a:blipFill>
          <a:ln cap="sq" cmpd="sng" w="38100">
            <a:solidFill>
              <a:srgbClr val="67395C"/>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0" name="Google Shape;870;p38"/>
          <p:cNvSpPr/>
          <p:nvPr/>
        </p:nvSpPr>
        <p:spPr>
          <a:xfrm>
            <a:off x="8880842" y="127268"/>
            <a:ext cx="6766758" cy="10270924"/>
          </a:xfrm>
          <a:custGeom>
            <a:rect b="b" l="l" r="r" t="t"/>
            <a:pathLst>
              <a:path extrusionOk="0" h="10270924" w="6766758">
                <a:moveTo>
                  <a:pt x="0" y="0"/>
                </a:moveTo>
                <a:lnTo>
                  <a:pt x="6766758" y="0"/>
                </a:lnTo>
                <a:lnTo>
                  <a:pt x="6766758" y="10270924"/>
                </a:lnTo>
                <a:lnTo>
                  <a:pt x="0" y="10270924"/>
                </a:lnTo>
                <a:lnTo>
                  <a:pt x="0" y="0"/>
                </a:lnTo>
                <a:close/>
              </a:path>
            </a:pathLst>
          </a:custGeom>
          <a:blipFill rotWithShape="1">
            <a:blip r:embed="rId5">
              <a:alphaModFix/>
            </a:blip>
            <a:stretch>
              <a:fillRect b="0" l="-1722" r="-199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1" name="Google Shape;871;p38"/>
          <p:cNvSpPr/>
          <p:nvPr/>
        </p:nvSpPr>
        <p:spPr>
          <a:xfrm>
            <a:off x="9219663" y="1584368"/>
            <a:ext cx="6089116" cy="8270446"/>
          </a:xfrm>
          <a:custGeom>
            <a:rect b="b" l="l" r="r" t="t"/>
            <a:pathLst>
              <a:path extrusionOk="0" h="8270446" w="6089116">
                <a:moveTo>
                  <a:pt x="0" y="0"/>
                </a:moveTo>
                <a:lnTo>
                  <a:pt x="6089116" y="0"/>
                </a:lnTo>
                <a:lnTo>
                  <a:pt x="6089116" y="8270445"/>
                </a:lnTo>
                <a:lnTo>
                  <a:pt x="0" y="827044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grpSp>
        <p:nvGrpSpPr>
          <p:cNvPr id="876" name="Google Shape;876;p39"/>
          <p:cNvGrpSpPr/>
          <p:nvPr/>
        </p:nvGrpSpPr>
        <p:grpSpPr>
          <a:xfrm>
            <a:off x="6526858" y="-244115"/>
            <a:ext cx="12490174" cy="10531115"/>
            <a:chOff x="0" y="-38100"/>
            <a:chExt cx="1949389" cy="1643631"/>
          </a:xfrm>
        </p:grpSpPr>
        <p:sp>
          <p:nvSpPr>
            <p:cNvPr id="877" name="Google Shape;877;p39"/>
            <p:cNvSpPr/>
            <p:nvPr/>
          </p:nvSpPr>
          <p:spPr>
            <a:xfrm>
              <a:off x="0" y="0"/>
              <a:ext cx="1949389" cy="1605531"/>
            </a:xfrm>
            <a:custGeom>
              <a:rect b="b" l="l" r="r" t="t"/>
              <a:pathLst>
                <a:path extrusionOk="0" h="1605531" w="1949389">
                  <a:moveTo>
                    <a:pt x="0" y="0"/>
                  </a:moveTo>
                  <a:lnTo>
                    <a:pt x="1949389" y="0"/>
                  </a:lnTo>
                  <a:lnTo>
                    <a:pt x="1949389" y="1605531"/>
                  </a:lnTo>
                  <a:lnTo>
                    <a:pt x="0" y="1605531"/>
                  </a:lnTo>
                  <a:close/>
                </a:path>
              </a:pathLst>
            </a:custGeom>
            <a:solidFill>
              <a:srgbClr val="4EAC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8" name="Google Shape;878;p39"/>
            <p:cNvSpPr txBox="1"/>
            <p:nvPr/>
          </p:nvSpPr>
          <p:spPr>
            <a:xfrm>
              <a:off x="0" y="-38100"/>
              <a:ext cx="1949389" cy="16436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79" name="Google Shape;879;p39"/>
          <p:cNvSpPr/>
          <p:nvPr/>
        </p:nvSpPr>
        <p:spPr>
          <a:xfrm>
            <a:off x="-242209" y="-2718047"/>
            <a:ext cx="14263950" cy="14263950"/>
          </a:xfrm>
          <a:custGeom>
            <a:rect b="b" l="l" r="r" t="t"/>
            <a:pathLst>
              <a:path extrusionOk="0" h="14263950" w="14263950">
                <a:moveTo>
                  <a:pt x="0" y="0"/>
                </a:moveTo>
                <a:lnTo>
                  <a:pt x="14263949" y="0"/>
                </a:lnTo>
                <a:lnTo>
                  <a:pt x="14263949" y="14263949"/>
                </a:lnTo>
                <a:lnTo>
                  <a:pt x="0" y="14263949"/>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0" name="Google Shape;880;p39"/>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1" name="Google Shape;881;p39"/>
          <p:cNvSpPr/>
          <p:nvPr/>
        </p:nvSpPr>
        <p:spPr>
          <a:xfrm rot="5400000">
            <a:off x="-552428" y="6596784"/>
            <a:ext cx="4242643" cy="3137788"/>
          </a:xfrm>
          <a:custGeom>
            <a:rect b="b" l="l" r="r" t="t"/>
            <a:pathLst>
              <a:path extrusionOk="0" h="3137788" w="4242643">
                <a:moveTo>
                  <a:pt x="0" y="0"/>
                </a:moveTo>
                <a:lnTo>
                  <a:pt x="4242644" y="0"/>
                </a:lnTo>
                <a:lnTo>
                  <a:pt x="4242644"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2" name="Google Shape;882;p39"/>
          <p:cNvSpPr txBox="1"/>
          <p:nvPr/>
        </p:nvSpPr>
        <p:spPr>
          <a:xfrm>
            <a:off x="124870" y="1470068"/>
            <a:ext cx="6275577" cy="29438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5600">
                <a:solidFill>
                  <a:srgbClr val="F5752E"/>
                </a:solidFill>
                <a:latin typeface="Open Sans"/>
                <a:ea typeface="Open Sans"/>
                <a:cs typeface="Open Sans"/>
                <a:sym typeface="Open Sans"/>
              </a:rPr>
              <a:t>Example of Anna's Care Plan</a:t>
            </a:r>
            <a:endParaRPr/>
          </a:p>
          <a:p>
            <a:pPr indent="0" lvl="0" marL="0" marR="0" rtl="0" algn="ctr">
              <a:lnSpc>
                <a:spcPct val="140000"/>
              </a:lnSpc>
              <a:spcBef>
                <a:spcPts val="0"/>
              </a:spcBef>
              <a:spcAft>
                <a:spcPts val="0"/>
              </a:spcAft>
              <a:buNone/>
            </a:pPr>
            <a:r>
              <a:t/>
            </a:r>
            <a:endParaRPr b="1" sz="5600">
              <a:solidFill>
                <a:srgbClr val="F5752E"/>
              </a:solidFill>
              <a:latin typeface="Open Sans"/>
              <a:ea typeface="Open Sans"/>
              <a:cs typeface="Open Sans"/>
              <a:sym typeface="Open Sans"/>
            </a:endParaRPr>
          </a:p>
        </p:txBody>
      </p:sp>
      <p:sp>
        <p:nvSpPr>
          <p:cNvPr id="883" name="Google Shape;883;p39"/>
          <p:cNvSpPr/>
          <p:nvPr/>
        </p:nvSpPr>
        <p:spPr>
          <a:xfrm>
            <a:off x="2021909" y="4157841"/>
            <a:ext cx="3272083" cy="327208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9351" l="0" r="0" t="-9351"/>
            </a:stretch>
          </a:blipFill>
          <a:ln cap="sq" cmpd="sng" w="38100">
            <a:solidFill>
              <a:srgbClr val="67395C"/>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4" name="Google Shape;884;p39"/>
          <p:cNvSpPr/>
          <p:nvPr/>
        </p:nvSpPr>
        <p:spPr>
          <a:xfrm>
            <a:off x="8880842" y="127268"/>
            <a:ext cx="6766758" cy="10270924"/>
          </a:xfrm>
          <a:custGeom>
            <a:rect b="b" l="l" r="r" t="t"/>
            <a:pathLst>
              <a:path extrusionOk="0" h="10270924" w="6766758">
                <a:moveTo>
                  <a:pt x="0" y="0"/>
                </a:moveTo>
                <a:lnTo>
                  <a:pt x="6766758" y="0"/>
                </a:lnTo>
                <a:lnTo>
                  <a:pt x="6766758" y="10270924"/>
                </a:lnTo>
                <a:lnTo>
                  <a:pt x="0" y="10270924"/>
                </a:lnTo>
                <a:lnTo>
                  <a:pt x="0" y="0"/>
                </a:lnTo>
                <a:close/>
              </a:path>
            </a:pathLst>
          </a:custGeom>
          <a:blipFill rotWithShape="1">
            <a:blip r:embed="rId5">
              <a:alphaModFix/>
            </a:blip>
            <a:stretch>
              <a:fillRect b="0" l="-1722" r="-199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5" name="Google Shape;885;p39"/>
          <p:cNvSpPr/>
          <p:nvPr/>
        </p:nvSpPr>
        <p:spPr>
          <a:xfrm>
            <a:off x="9383626" y="1584368"/>
            <a:ext cx="5866703" cy="6581311"/>
          </a:xfrm>
          <a:custGeom>
            <a:rect b="b" l="l" r="r" t="t"/>
            <a:pathLst>
              <a:path extrusionOk="0" h="6581311" w="5866703">
                <a:moveTo>
                  <a:pt x="0" y="0"/>
                </a:moveTo>
                <a:lnTo>
                  <a:pt x="5866703" y="0"/>
                </a:lnTo>
                <a:lnTo>
                  <a:pt x="5866703" y="6581310"/>
                </a:lnTo>
                <a:lnTo>
                  <a:pt x="0" y="658131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153" name="Shape 153"/>
        <p:cNvGrpSpPr/>
        <p:nvPr/>
      </p:nvGrpSpPr>
      <p:grpSpPr>
        <a:xfrm>
          <a:off x="0" y="0"/>
          <a:ext cx="0" cy="0"/>
          <a:chOff x="0" y="0"/>
          <a:chExt cx="0" cy="0"/>
        </a:xfrm>
      </p:grpSpPr>
      <p:sp>
        <p:nvSpPr>
          <p:cNvPr id="154" name="Google Shape;154;p4"/>
          <p:cNvSpPr/>
          <p:nvPr/>
        </p:nvSpPr>
        <p:spPr>
          <a:xfrm>
            <a:off x="1256994" y="1923681"/>
            <a:ext cx="14284392" cy="1438729"/>
          </a:xfrm>
          <a:custGeom>
            <a:rect b="b" l="l" r="r" t="t"/>
            <a:pathLst>
              <a:path extrusionOk="0" h="1438729" w="14284392">
                <a:moveTo>
                  <a:pt x="0" y="0"/>
                </a:moveTo>
                <a:lnTo>
                  <a:pt x="14284392" y="0"/>
                </a:lnTo>
                <a:lnTo>
                  <a:pt x="14284392" y="1438729"/>
                </a:lnTo>
                <a:lnTo>
                  <a:pt x="0" y="1438729"/>
                </a:lnTo>
                <a:lnTo>
                  <a:pt x="0" y="0"/>
                </a:lnTo>
                <a:close/>
              </a:path>
            </a:pathLst>
          </a:custGeom>
          <a:blipFill rotWithShape="1">
            <a:blip r:embed="rId3">
              <a:alphaModFix/>
            </a:blip>
            <a:stretch>
              <a:fillRect b="-512496" l="0" r="0" t="-436712"/>
            </a:stretch>
          </a:blipFill>
          <a:ln cap="rnd" cmpd="sng" w="133350">
            <a:solidFill>
              <a:srgbClr val="52525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4"/>
          <p:cNvSpPr/>
          <p:nvPr/>
        </p:nvSpPr>
        <p:spPr>
          <a:xfrm>
            <a:off x="1422457" y="2126316"/>
            <a:ext cx="1033459" cy="1033459"/>
          </a:xfrm>
          <a:custGeom>
            <a:rect b="b" l="l" r="r" t="t"/>
            <a:pathLst>
              <a:path extrusionOk="0" h="1033459" w="1033459">
                <a:moveTo>
                  <a:pt x="0" y="0"/>
                </a:moveTo>
                <a:lnTo>
                  <a:pt x="1033459" y="0"/>
                </a:lnTo>
                <a:lnTo>
                  <a:pt x="1033459" y="1033459"/>
                </a:lnTo>
                <a:lnTo>
                  <a:pt x="0" y="1033459"/>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 name="Google Shape;156;p4"/>
          <p:cNvSpPr/>
          <p:nvPr/>
        </p:nvSpPr>
        <p:spPr>
          <a:xfrm>
            <a:off x="17079037" y="9002941"/>
            <a:ext cx="1208963" cy="1231214"/>
          </a:xfrm>
          <a:custGeom>
            <a:rect b="b" l="l" r="r" t="t"/>
            <a:pathLst>
              <a:path extrusionOk="0" h="1231214" w="1208963">
                <a:moveTo>
                  <a:pt x="0" y="0"/>
                </a:moveTo>
                <a:lnTo>
                  <a:pt x="1208963" y="0"/>
                </a:lnTo>
                <a:lnTo>
                  <a:pt x="1208963" y="1231213"/>
                </a:lnTo>
                <a:lnTo>
                  <a:pt x="0" y="12312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7" name="Google Shape;157;p4"/>
          <p:cNvSpPr/>
          <p:nvPr/>
        </p:nvSpPr>
        <p:spPr>
          <a:xfrm>
            <a:off x="1307006" y="8709848"/>
            <a:ext cx="14282917" cy="1438581"/>
          </a:xfrm>
          <a:custGeom>
            <a:rect b="b" l="l" r="r" t="t"/>
            <a:pathLst>
              <a:path extrusionOk="0" h="1438581" w="14282917">
                <a:moveTo>
                  <a:pt x="0" y="0"/>
                </a:moveTo>
                <a:lnTo>
                  <a:pt x="14282918" y="0"/>
                </a:lnTo>
                <a:lnTo>
                  <a:pt x="14282918" y="1438581"/>
                </a:lnTo>
                <a:lnTo>
                  <a:pt x="0" y="1438581"/>
                </a:lnTo>
                <a:lnTo>
                  <a:pt x="0" y="0"/>
                </a:lnTo>
                <a:close/>
              </a:path>
            </a:pathLst>
          </a:custGeom>
          <a:blipFill rotWithShape="1">
            <a:blip r:embed="rId3">
              <a:alphaModFix/>
            </a:blip>
            <a:stretch>
              <a:fillRect b="-512496" l="0" r="0" t="-436712"/>
            </a:stretch>
          </a:blipFill>
          <a:ln cap="rnd" cmpd="sng" w="133350">
            <a:solidFill>
              <a:srgbClr val="52525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 name="Google Shape;158;p4"/>
          <p:cNvSpPr/>
          <p:nvPr/>
        </p:nvSpPr>
        <p:spPr>
          <a:xfrm>
            <a:off x="1256994" y="3677148"/>
            <a:ext cx="14284392" cy="1438729"/>
          </a:xfrm>
          <a:custGeom>
            <a:rect b="b" l="l" r="r" t="t"/>
            <a:pathLst>
              <a:path extrusionOk="0" h="1438729" w="14284392">
                <a:moveTo>
                  <a:pt x="0" y="0"/>
                </a:moveTo>
                <a:lnTo>
                  <a:pt x="14284392" y="0"/>
                </a:lnTo>
                <a:lnTo>
                  <a:pt x="14284392" y="1438730"/>
                </a:lnTo>
                <a:lnTo>
                  <a:pt x="0" y="1438730"/>
                </a:lnTo>
                <a:lnTo>
                  <a:pt x="0" y="0"/>
                </a:lnTo>
                <a:close/>
              </a:path>
            </a:pathLst>
          </a:custGeom>
          <a:blipFill rotWithShape="1">
            <a:blip r:embed="rId3">
              <a:alphaModFix/>
            </a:blip>
            <a:stretch>
              <a:fillRect b="-512496" l="0" r="0" t="-436712"/>
            </a:stretch>
          </a:blipFill>
          <a:ln cap="rnd" cmpd="sng" w="133350">
            <a:solidFill>
              <a:srgbClr val="52525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 name="Google Shape;159;p4"/>
          <p:cNvSpPr/>
          <p:nvPr/>
        </p:nvSpPr>
        <p:spPr>
          <a:xfrm>
            <a:off x="1307006" y="5356955"/>
            <a:ext cx="14300287" cy="1440330"/>
          </a:xfrm>
          <a:custGeom>
            <a:rect b="b" l="l" r="r" t="t"/>
            <a:pathLst>
              <a:path extrusionOk="0" h="1440330" w="14300287">
                <a:moveTo>
                  <a:pt x="0" y="0"/>
                </a:moveTo>
                <a:lnTo>
                  <a:pt x="14300287" y="0"/>
                </a:lnTo>
                <a:lnTo>
                  <a:pt x="14300287" y="1440331"/>
                </a:lnTo>
                <a:lnTo>
                  <a:pt x="0" y="1440331"/>
                </a:lnTo>
                <a:lnTo>
                  <a:pt x="0" y="0"/>
                </a:lnTo>
                <a:close/>
              </a:path>
            </a:pathLst>
          </a:custGeom>
          <a:blipFill rotWithShape="1">
            <a:blip r:embed="rId3">
              <a:alphaModFix/>
            </a:blip>
            <a:stretch>
              <a:fillRect b="-512496" l="0" r="0" t="-436712"/>
            </a:stretch>
          </a:blipFill>
          <a:ln cap="rnd" cmpd="sng" w="133350">
            <a:solidFill>
              <a:srgbClr val="52525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 name="Google Shape;160;p4"/>
          <p:cNvSpPr/>
          <p:nvPr/>
        </p:nvSpPr>
        <p:spPr>
          <a:xfrm>
            <a:off x="1307006" y="7033143"/>
            <a:ext cx="14282917" cy="1438581"/>
          </a:xfrm>
          <a:custGeom>
            <a:rect b="b" l="l" r="r" t="t"/>
            <a:pathLst>
              <a:path extrusionOk="0" h="1438581" w="14282917">
                <a:moveTo>
                  <a:pt x="0" y="0"/>
                </a:moveTo>
                <a:lnTo>
                  <a:pt x="14282918" y="0"/>
                </a:lnTo>
                <a:lnTo>
                  <a:pt x="14282918" y="1438580"/>
                </a:lnTo>
                <a:lnTo>
                  <a:pt x="0" y="1438580"/>
                </a:lnTo>
                <a:lnTo>
                  <a:pt x="0" y="0"/>
                </a:lnTo>
                <a:close/>
              </a:path>
            </a:pathLst>
          </a:custGeom>
          <a:blipFill rotWithShape="1">
            <a:blip r:embed="rId3">
              <a:alphaModFix/>
            </a:blip>
            <a:stretch>
              <a:fillRect b="-512496" l="0" r="0" t="-436712"/>
            </a:stretch>
          </a:blipFill>
          <a:ln cap="rnd" cmpd="sng" w="133350">
            <a:solidFill>
              <a:srgbClr val="52525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 name="Google Shape;161;p4"/>
          <p:cNvSpPr/>
          <p:nvPr/>
        </p:nvSpPr>
        <p:spPr>
          <a:xfrm>
            <a:off x="1358760" y="3816087"/>
            <a:ext cx="1160853" cy="1160853"/>
          </a:xfrm>
          <a:custGeom>
            <a:rect b="b" l="l" r="r" t="t"/>
            <a:pathLst>
              <a:path extrusionOk="0" h="1160853" w="1160853">
                <a:moveTo>
                  <a:pt x="0" y="0"/>
                </a:moveTo>
                <a:lnTo>
                  <a:pt x="1160853" y="0"/>
                </a:lnTo>
                <a:lnTo>
                  <a:pt x="1160853" y="1160852"/>
                </a:lnTo>
                <a:lnTo>
                  <a:pt x="0" y="1160852"/>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 name="Google Shape;162;p4"/>
          <p:cNvSpPr/>
          <p:nvPr/>
        </p:nvSpPr>
        <p:spPr>
          <a:xfrm>
            <a:off x="1327841" y="5463165"/>
            <a:ext cx="1222691" cy="1222691"/>
          </a:xfrm>
          <a:custGeom>
            <a:rect b="b" l="l" r="r" t="t"/>
            <a:pathLst>
              <a:path extrusionOk="0" h="1222691" w="1222691">
                <a:moveTo>
                  <a:pt x="0" y="0"/>
                </a:moveTo>
                <a:lnTo>
                  <a:pt x="1222691" y="0"/>
                </a:lnTo>
                <a:lnTo>
                  <a:pt x="1222691" y="1222691"/>
                </a:lnTo>
                <a:lnTo>
                  <a:pt x="0" y="1222691"/>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4"/>
          <p:cNvSpPr/>
          <p:nvPr/>
        </p:nvSpPr>
        <p:spPr>
          <a:xfrm>
            <a:off x="1370703" y="7111611"/>
            <a:ext cx="1155318" cy="1155318"/>
          </a:xfrm>
          <a:custGeom>
            <a:rect b="b" l="l" r="r" t="t"/>
            <a:pathLst>
              <a:path extrusionOk="0" h="1155318" w="1155318">
                <a:moveTo>
                  <a:pt x="0" y="0"/>
                </a:moveTo>
                <a:lnTo>
                  <a:pt x="1155318" y="0"/>
                </a:lnTo>
                <a:lnTo>
                  <a:pt x="1155318" y="1155317"/>
                </a:lnTo>
                <a:lnTo>
                  <a:pt x="0" y="1155317"/>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 name="Google Shape;164;p4"/>
          <p:cNvSpPr/>
          <p:nvPr/>
        </p:nvSpPr>
        <p:spPr>
          <a:xfrm>
            <a:off x="1373131" y="8862248"/>
            <a:ext cx="1152890" cy="1152890"/>
          </a:xfrm>
          <a:custGeom>
            <a:rect b="b" l="l" r="r" t="t"/>
            <a:pathLst>
              <a:path extrusionOk="0" h="1152890" w="1152890">
                <a:moveTo>
                  <a:pt x="0" y="0"/>
                </a:moveTo>
                <a:lnTo>
                  <a:pt x="1152890" y="0"/>
                </a:lnTo>
                <a:lnTo>
                  <a:pt x="1152890" y="1152891"/>
                </a:lnTo>
                <a:lnTo>
                  <a:pt x="0" y="1152891"/>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4"/>
          <p:cNvSpPr txBox="1"/>
          <p:nvPr/>
        </p:nvSpPr>
        <p:spPr>
          <a:xfrm>
            <a:off x="657642" y="609231"/>
            <a:ext cx="14141800" cy="916991"/>
          </a:xfrm>
          <a:prstGeom prst="rect">
            <a:avLst/>
          </a:prstGeom>
          <a:noFill/>
          <a:ln>
            <a:noFill/>
          </a:ln>
        </p:spPr>
        <p:txBody>
          <a:bodyPr anchorCtr="0" anchor="t" bIns="0" lIns="0" spcFirstLastPara="1" rIns="0" wrap="square" tIns="0">
            <a:spAutoFit/>
          </a:bodyPr>
          <a:lstStyle/>
          <a:p>
            <a:pPr indent="0" lvl="0" marL="0" marR="0" rtl="0" algn="l">
              <a:lnSpc>
                <a:spcPct val="110024"/>
              </a:lnSpc>
              <a:spcBef>
                <a:spcPts val="0"/>
              </a:spcBef>
              <a:spcAft>
                <a:spcPts val="0"/>
              </a:spcAft>
              <a:buNone/>
            </a:pPr>
            <a:r>
              <a:rPr b="1" lang="en-US" sz="6445">
                <a:solidFill>
                  <a:srgbClr val="FEFEFE"/>
                </a:solidFill>
                <a:latin typeface="Arial"/>
                <a:ea typeface="Arial"/>
                <a:cs typeface="Arial"/>
                <a:sym typeface="Arial"/>
              </a:rPr>
              <a:t>Module 1: Learning Outcomes</a:t>
            </a:r>
            <a:endParaRPr/>
          </a:p>
        </p:txBody>
      </p:sp>
      <p:sp>
        <p:nvSpPr>
          <p:cNvPr id="166" name="Google Shape;166;p4"/>
          <p:cNvSpPr txBox="1"/>
          <p:nvPr/>
        </p:nvSpPr>
        <p:spPr>
          <a:xfrm>
            <a:off x="2723831" y="2183940"/>
            <a:ext cx="12334297" cy="861061"/>
          </a:xfrm>
          <a:prstGeom prst="rect">
            <a:avLst/>
          </a:prstGeom>
          <a:noFill/>
          <a:ln>
            <a:noFill/>
          </a:ln>
        </p:spPr>
        <p:txBody>
          <a:bodyPr anchorCtr="0" anchor="t" bIns="0" lIns="0" spcFirstLastPara="1" rIns="0" wrap="square" tIns="0">
            <a:spAutoFit/>
          </a:bodyPr>
          <a:lstStyle/>
          <a:p>
            <a:pPr indent="0" lvl="0" marL="0" marR="0" rtl="0" algn="l">
              <a:lnSpc>
                <a:spcPct val="150020"/>
              </a:lnSpc>
              <a:spcBef>
                <a:spcPts val="0"/>
              </a:spcBef>
              <a:spcAft>
                <a:spcPts val="0"/>
              </a:spcAft>
              <a:buNone/>
            </a:pPr>
            <a:r>
              <a:rPr b="1" lang="en-US" sz="2399">
                <a:solidFill>
                  <a:srgbClr val="040404"/>
                </a:solidFill>
                <a:latin typeface="Open Sans"/>
                <a:ea typeface="Open Sans"/>
                <a:cs typeface="Open Sans"/>
                <a:sym typeface="Open Sans"/>
              </a:rPr>
              <a:t>Understand Intellectual and Developmental Disabilities (IDD) and </a:t>
            </a:r>
            <a:endParaRPr/>
          </a:p>
          <a:p>
            <a:pPr indent="0" lvl="0" marL="0" marR="0" rtl="0" algn="l">
              <a:lnSpc>
                <a:spcPct val="150020"/>
              </a:lnSpc>
              <a:spcBef>
                <a:spcPts val="0"/>
              </a:spcBef>
              <a:spcAft>
                <a:spcPts val="0"/>
              </a:spcAft>
              <a:buNone/>
            </a:pPr>
            <a:r>
              <a:rPr b="1" lang="en-US" sz="2399">
                <a:solidFill>
                  <a:srgbClr val="040404"/>
                </a:solidFill>
                <a:latin typeface="Open Sans"/>
                <a:ea typeface="Open Sans"/>
                <a:cs typeface="Open Sans"/>
                <a:sym typeface="Open Sans"/>
              </a:rPr>
              <a:t>Alternate Level of Care (ALC)</a:t>
            </a:r>
            <a:endParaRPr/>
          </a:p>
        </p:txBody>
      </p:sp>
      <p:sp>
        <p:nvSpPr>
          <p:cNvPr id="167" name="Google Shape;167;p4"/>
          <p:cNvSpPr txBox="1"/>
          <p:nvPr/>
        </p:nvSpPr>
        <p:spPr>
          <a:xfrm>
            <a:off x="2723831" y="4161245"/>
            <a:ext cx="11816924" cy="413386"/>
          </a:xfrm>
          <a:prstGeom prst="rect">
            <a:avLst/>
          </a:prstGeom>
          <a:noFill/>
          <a:ln>
            <a:noFill/>
          </a:ln>
        </p:spPr>
        <p:txBody>
          <a:bodyPr anchorCtr="0" anchor="t" bIns="0" lIns="0" spcFirstLastPara="1" rIns="0" wrap="square" tIns="0">
            <a:spAutoFit/>
          </a:bodyPr>
          <a:lstStyle/>
          <a:p>
            <a:pPr indent="0" lvl="0" marL="0" marR="0" rtl="0" algn="l">
              <a:lnSpc>
                <a:spcPct val="150020"/>
              </a:lnSpc>
              <a:spcBef>
                <a:spcPts val="0"/>
              </a:spcBef>
              <a:spcAft>
                <a:spcPts val="0"/>
              </a:spcAft>
              <a:buNone/>
            </a:pPr>
            <a:r>
              <a:rPr b="1" lang="en-US" sz="2399">
                <a:solidFill>
                  <a:srgbClr val="000000"/>
                </a:solidFill>
                <a:latin typeface="Open Sans"/>
                <a:ea typeface="Open Sans"/>
                <a:cs typeface="Open Sans"/>
                <a:sym typeface="Open Sans"/>
              </a:rPr>
              <a:t>Explain Dual Diagnosis in the Developmental Services Sector</a:t>
            </a:r>
            <a:endParaRPr/>
          </a:p>
        </p:txBody>
      </p:sp>
      <p:sp>
        <p:nvSpPr>
          <p:cNvPr id="168" name="Google Shape;168;p4"/>
          <p:cNvSpPr txBox="1"/>
          <p:nvPr/>
        </p:nvSpPr>
        <p:spPr>
          <a:xfrm>
            <a:off x="2723831" y="5824955"/>
            <a:ext cx="12334297" cy="43243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n-US" sz="2400">
                <a:solidFill>
                  <a:srgbClr val="040404"/>
                </a:solidFill>
                <a:latin typeface="Open Sans"/>
                <a:ea typeface="Open Sans"/>
                <a:cs typeface="Open Sans"/>
                <a:sym typeface="Open Sans"/>
              </a:rPr>
              <a:t>Learn about the complexity of co-occurring conditions and the revelant impact </a:t>
            </a:r>
            <a:endParaRPr/>
          </a:p>
        </p:txBody>
      </p:sp>
      <p:sp>
        <p:nvSpPr>
          <p:cNvPr id="169" name="Google Shape;169;p4"/>
          <p:cNvSpPr txBox="1"/>
          <p:nvPr/>
        </p:nvSpPr>
        <p:spPr>
          <a:xfrm>
            <a:off x="2723831" y="7439731"/>
            <a:ext cx="11816924" cy="432402"/>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n-US" sz="2400">
                <a:solidFill>
                  <a:srgbClr val="040404"/>
                </a:solidFill>
                <a:latin typeface="Open Sans"/>
                <a:ea typeface="Open Sans"/>
                <a:cs typeface="Open Sans"/>
                <a:sym typeface="Open Sans"/>
              </a:rPr>
              <a:t>Describe the importance of person-centered approaches</a:t>
            </a:r>
            <a:endParaRPr/>
          </a:p>
        </p:txBody>
      </p:sp>
      <p:sp>
        <p:nvSpPr>
          <p:cNvPr id="170" name="Google Shape;170;p4"/>
          <p:cNvSpPr txBox="1"/>
          <p:nvPr/>
        </p:nvSpPr>
        <p:spPr>
          <a:xfrm>
            <a:off x="2723831" y="9179601"/>
            <a:ext cx="11816924" cy="432402"/>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n-US" sz="2400">
                <a:solidFill>
                  <a:srgbClr val="040404"/>
                </a:solidFill>
                <a:latin typeface="Open Sans"/>
                <a:ea typeface="Open Sans"/>
                <a:cs typeface="Open Sans"/>
                <a:sym typeface="Open Sans"/>
              </a:rPr>
              <a:t>Identify key supports and resources available</a:t>
            </a:r>
            <a:endParaRPr/>
          </a:p>
        </p:txBody>
      </p:sp>
      <p:sp>
        <p:nvSpPr>
          <p:cNvPr id="171" name="Google Shape;171;p4"/>
          <p:cNvSpPr/>
          <p:nvPr/>
        </p:nvSpPr>
        <p:spPr>
          <a:xfrm rot="-5400000">
            <a:off x="14597784" y="528179"/>
            <a:ext cx="4242643" cy="3137788"/>
          </a:xfrm>
          <a:custGeom>
            <a:rect b="b" l="l" r="r" t="t"/>
            <a:pathLst>
              <a:path extrusionOk="0" h="3137788" w="4242643">
                <a:moveTo>
                  <a:pt x="0" y="0"/>
                </a:moveTo>
                <a:lnTo>
                  <a:pt x="4242644" y="0"/>
                </a:lnTo>
                <a:lnTo>
                  <a:pt x="4242644" y="3137789"/>
                </a:lnTo>
                <a:lnTo>
                  <a:pt x="0" y="3137789"/>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grpSp>
        <p:nvGrpSpPr>
          <p:cNvPr id="891" name="Google Shape;891;p40"/>
          <p:cNvGrpSpPr/>
          <p:nvPr/>
        </p:nvGrpSpPr>
        <p:grpSpPr>
          <a:xfrm>
            <a:off x="6526858" y="-244115"/>
            <a:ext cx="12490174" cy="10531115"/>
            <a:chOff x="0" y="-38100"/>
            <a:chExt cx="1949389" cy="1643631"/>
          </a:xfrm>
        </p:grpSpPr>
        <p:sp>
          <p:nvSpPr>
            <p:cNvPr id="892" name="Google Shape;892;p40"/>
            <p:cNvSpPr/>
            <p:nvPr/>
          </p:nvSpPr>
          <p:spPr>
            <a:xfrm>
              <a:off x="0" y="0"/>
              <a:ext cx="1949389" cy="1605531"/>
            </a:xfrm>
            <a:custGeom>
              <a:rect b="b" l="l" r="r" t="t"/>
              <a:pathLst>
                <a:path extrusionOk="0" h="1605531" w="1949389">
                  <a:moveTo>
                    <a:pt x="0" y="0"/>
                  </a:moveTo>
                  <a:lnTo>
                    <a:pt x="1949389" y="0"/>
                  </a:lnTo>
                  <a:lnTo>
                    <a:pt x="1949389" y="1605531"/>
                  </a:lnTo>
                  <a:lnTo>
                    <a:pt x="0" y="1605531"/>
                  </a:lnTo>
                  <a:close/>
                </a:path>
              </a:pathLst>
            </a:custGeom>
            <a:solidFill>
              <a:srgbClr val="4EAC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3" name="Google Shape;893;p40"/>
            <p:cNvSpPr txBox="1"/>
            <p:nvPr/>
          </p:nvSpPr>
          <p:spPr>
            <a:xfrm>
              <a:off x="0" y="-38100"/>
              <a:ext cx="1949389" cy="16436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94" name="Google Shape;894;p40"/>
          <p:cNvSpPr/>
          <p:nvPr/>
        </p:nvSpPr>
        <p:spPr>
          <a:xfrm>
            <a:off x="-242209" y="-2718047"/>
            <a:ext cx="14263950" cy="14263950"/>
          </a:xfrm>
          <a:custGeom>
            <a:rect b="b" l="l" r="r" t="t"/>
            <a:pathLst>
              <a:path extrusionOk="0" h="14263950" w="14263950">
                <a:moveTo>
                  <a:pt x="0" y="0"/>
                </a:moveTo>
                <a:lnTo>
                  <a:pt x="14263949" y="0"/>
                </a:lnTo>
                <a:lnTo>
                  <a:pt x="14263949" y="14263949"/>
                </a:lnTo>
                <a:lnTo>
                  <a:pt x="0" y="14263949"/>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5" name="Google Shape;895;p40"/>
          <p:cNvSpPr/>
          <p:nvPr/>
        </p:nvSpPr>
        <p:spPr>
          <a:xfrm>
            <a:off x="16928517" y="9055786"/>
            <a:ext cx="1208963" cy="1231214"/>
          </a:xfrm>
          <a:custGeom>
            <a:rect b="b" l="l" r="r" t="t"/>
            <a:pathLst>
              <a:path extrusionOk="0" h="1231214" w="1208963">
                <a:moveTo>
                  <a:pt x="0" y="0"/>
                </a:moveTo>
                <a:lnTo>
                  <a:pt x="1208962" y="0"/>
                </a:lnTo>
                <a:lnTo>
                  <a:pt x="1208962"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6" name="Google Shape;896;p40"/>
          <p:cNvSpPr/>
          <p:nvPr/>
        </p:nvSpPr>
        <p:spPr>
          <a:xfrm rot="5400000">
            <a:off x="-552428" y="6596784"/>
            <a:ext cx="4242643" cy="3137788"/>
          </a:xfrm>
          <a:custGeom>
            <a:rect b="b" l="l" r="r" t="t"/>
            <a:pathLst>
              <a:path extrusionOk="0" h="3137788" w="4242643">
                <a:moveTo>
                  <a:pt x="0" y="0"/>
                </a:moveTo>
                <a:lnTo>
                  <a:pt x="4242644" y="0"/>
                </a:lnTo>
                <a:lnTo>
                  <a:pt x="4242644"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7" name="Google Shape;897;p40"/>
          <p:cNvSpPr txBox="1"/>
          <p:nvPr/>
        </p:nvSpPr>
        <p:spPr>
          <a:xfrm>
            <a:off x="1451301" y="1470068"/>
            <a:ext cx="3622715" cy="9626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5600">
                <a:solidFill>
                  <a:srgbClr val="F5752E"/>
                </a:solidFill>
                <a:latin typeface="Open Sans"/>
                <a:ea typeface="Open Sans"/>
                <a:cs typeface="Open Sans"/>
                <a:sym typeface="Open Sans"/>
              </a:rPr>
              <a:t>Reflection</a:t>
            </a:r>
            <a:endParaRPr/>
          </a:p>
        </p:txBody>
      </p:sp>
      <p:sp>
        <p:nvSpPr>
          <p:cNvPr id="898" name="Google Shape;898;p40"/>
          <p:cNvSpPr/>
          <p:nvPr/>
        </p:nvSpPr>
        <p:spPr>
          <a:xfrm>
            <a:off x="9534256" y="260649"/>
            <a:ext cx="5794471" cy="8795137"/>
          </a:xfrm>
          <a:custGeom>
            <a:rect b="b" l="l" r="r" t="t"/>
            <a:pathLst>
              <a:path extrusionOk="0" h="8795137" w="5794471">
                <a:moveTo>
                  <a:pt x="0" y="0"/>
                </a:moveTo>
                <a:lnTo>
                  <a:pt x="5794470" y="0"/>
                </a:lnTo>
                <a:lnTo>
                  <a:pt x="5794470" y="8795137"/>
                </a:lnTo>
                <a:lnTo>
                  <a:pt x="0" y="8795137"/>
                </a:lnTo>
                <a:lnTo>
                  <a:pt x="0" y="0"/>
                </a:lnTo>
                <a:close/>
              </a:path>
            </a:pathLst>
          </a:custGeom>
          <a:blipFill rotWithShape="1">
            <a:blip r:embed="rId4">
              <a:alphaModFix/>
            </a:blip>
            <a:stretch>
              <a:fillRect b="0" l="-1722" r="-199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9" name="Google Shape;899;p40"/>
          <p:cNvSpPr/>
          <p:nvPr/>
        </p:nvSpPr>
        <p:spPr>
          <a:xfrm>
            <a:off x="1106444" y="3106524"/>
            <a:ext cx="4312430" cy="4312412"/>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5">
              <a:alphaModFix/>
            </a:blip>
            <a:stretch>
              <a:fillRect b="0" l="0" r="0" t="0"/>
            </a:stretch>
          </a:blipFill>
          <a:ln cap="sq" cmpd="sng" w="38100">
            <a:solidFill>
              <a:srgbClr val="67395C"/>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0" name="Google Shape;900;p40"/>
          <p:cNvSpPr txBox="1"/>
          <p:nvPr/>
        </p:nvSpPr>
        <p:spPr>
          <a:xfrm>
            <a:off x="9853129" y="2893060"/>
            <a:ext cx="4822183" cy="4443730"/>
          </a:xfrm>
          <a:prstGeom prst="rect">
            <a:avLst/>
          </a:prstGeom>
          <a:noFill/>
          <a:ln>
            <a:noFill/>
          </a:ln>
        </p:spPr>
        <p:txBody>
          <a:bodyPr anchorCtr="0" anchor="t" bIns="0" lIns="0" spcFirstLastPara="1" rIns="0" wrap="square" tIns="0">
            <a:spAutoFit/>
          </a:bodyPr>
          <a:lstStyle/>
          <a:p>
            <a:pPr indent="-302260" lvl="1" marL="604519" marR="0" rtl="0" algn="l">
              <a:lnSpc>
                <a:spcPct val="140014"/>
              </a:lnSpc>
              <a:spcBef>
                <a:spcPts val="0"/>
              </a:spcBef>
              <a:spcAft>
                <a:spcPts val="0"/>
              </a:spcAft>
              <a:buClr>
                <a:srgbClr val="000000"/>
              </a:buClr>
              <a:buSzPts val="2799"/>
              <a:buFont typeface="Open Sans"/>
              <a:buAutoNum type="arabicPeriod"/>
            </a:pPr>
            <a:r>
              <a:rPr b="0" i="0" lang="en-US" sz="2799" u="none" cap="none" strike="noStrike">
                <a:solidFill>
                  <a:srgbClr val="000000"/>
                </a:solidFill>
                <a:latin typeface="Open Sans"/>
                <a:ea typeface="Open Sans"/>
                <a:cs typeface="Open Sans"/>
                <a:sym typeface="Open Sans"/>
              </a:rPr>
              <a:t> What went well?</a:t>
            </a:r>
            <a:endParaRPr/>
          </a:p>
          <a:p>
            <a:pPr indent="0" lvl="0" marL="0" marR="0" rtl="0" algn="l">
              <a:lnSpc>
                <a:spcPct val="140014"/>
              </a:lnSpc>
              <a:spcBef>
                <a:spcPts val="0"/>
              </a:spcBef>
              <a:spcAft>
                <a:spcPts val="0"/>
              </a:spcAft>
              <a:buNone/>
            </a:pPr>
            <a:r>
              <a:t/>
            </a:r>
            <a:endParaRPr sz="2799">
              <a:solidFill>
                <a:srgbClr val="000000"/>
              </a:solidFill>
              <a:latin typeface="Open Sans"/>
              <a:ea typeface="Open Sans"/>
              <a:cs typeface="Open Sans"/>
              <a:sym typeface="Open Sans"/>
            </a:endParaRPr>
          </a:p>
          <a:p>
            <a:pPr indent="-302260" lvl="1" marL="604519" marR="0" rtl="0" algn="l">
              <a:lnSpc>
                <a:spcPct val="140014"/>
              </a:lnSpc>
              <a:spcBef>
                <a:spcPts val="0"/>
              </a:spcBef>
              <a:spcAft>
                <a:spcPts val="0"/>
              </a:spcAft>
              <a:buClr>
                <a:srgbClr val="000000"/>
              </a:buClr>
              <a:buSzPts val="2799"/>
              <a:buFont typeface="Open Sans"/>
              <a:buAutoNum type="arabicPeriod"/>
            </a:pPr>
            <a:r>
              <a:rPr b="0" i="0" lang="en-US" sz="2799" u="none" cap="none" strike="noStrike">
                <a:solidFill>
                  <a:srgbClr val="000000"/>
                </a:solidFill>
                <a:latin typeface="Open Sans"/>
                <a:ea typeface="Open Sans"/>
                <a:cs typeface="Open Sans"/>
                <a:sym typeface="Open Sans"/>
              </a:rPr>
              <a:t> What could have been improved on?</a:t>
            </a:r>
            <a:endParaRPr/>
          </a:p>
          <a:p>
            <a:pPr indent="0" lvl="0" marL="0" marR="0" rtl="0" algn="l">
              <a:lnSpc>
                <a:spcPct val="140014"/>
              </a:lnSpc>
              <a:spcBef>
                <a:spcPts val="0"/>
              </a:spcBef>
              <a:spcAft>
                <a:spcPts val="0"/>
              </a:spcAft>
              <a:buNone/>
            </a:pPr>
            <a:r>
              <a:t/>
            </a:r>
            <a:endParaRPr sz="2799">
              <a:solidFill>
                <a:srgbClr val="000000"/>
              </a:solidFill>
              <a:latin typeface="Open Sans"/>
              <a:ea typeface="Open Sans"/>
              <a:cs typeface="Open Sans"/>
              <a:sym typeface="Open Sans"/>
            </a:endParaRPr>
          </a:p>
          <a:p>
            <a:pPr indent="-302260" lvl="1" marL="604519" marR="0" rtl="0" algn="l">
              <a:lnSpc>
                <a:spcPct val="140014"/>
              </a:lnSpc>
              <a:spcBef>
                <a:spcPts val="0"/>
              </a:spcBef>
              <a:spcAft>
                <a:spcPts val="0"/>
              </a:spcAft>
              <a:buClr>
                <a:srgbClr val="000000"/>
              </a:buClr>
              <a:buSzPts val="2799"/>
              <a:buFont typeface="Open Sans"/>
              <a:buAutoNum type="arabicPeriod"/>
            </a:pPr>
            <a:r>
              <a:rPr b="0" i="0" lang="en-US" sz="2799" u="none" cap="none" strike="noStrike">
                <a:solidFill>
                  <a:srgbClr val="000000"/>
                </a:solidFill>
                <a:latin typeface="Open Sans"/>
                <a:ea typeface="Open Sans"/>
                <a:cs typeface="Open Sans"/>
                <a:sym typeface="Open Sans"/>
              </a:rPr>
              <a:t> Can you think of any additional tools that could be helpful in supporting this situation?</a:t>
            </a:r>
            <a:endParaRPr/>
          </a:p>
        </p:txBody>
      </p:sp>
      <p:sp>
        <p:nvSpPr>
          <p:cNvPr id="901" name="Google Shape;901;p40"/>
          <p:cNvSpPr txBox="1"/>
          <p:nvPr/>
        </p:nvSpPr>
        <p:spPr>
          <a:xfrm>
            <a:off x="8285701" y="9286006"/>
            <a:ext cx="5983039" cy="623252"/>
          </a:xfrm>
          <a:prstGeom prst="rect">
            <a:avLst/>
          </a:prstGeom>
          <a:noFill/>
          <a:ln>
            <a:noFill/>
          </a:ln>
        </p:spPr>
        <p:txBody>
          <a:bodyPr anchorCtr="0" anchor="t" bIns="0" lIns="0" spcFirstLastPara="1" rIns="0" wrap="square" tIns="0">
            <a:spAutoFit/>
          </a:bodyPr>
          <a:lstStyle/>
          <a:p>
            <a:pPr indent="0" lvl="0" marL="0" marR="0" rtl="0" algn="l">
              <a:lnSpc>
                <a:spcPct val="110004"/>
              </a:lnSpc>
              <a:spcBef>
                <a:spcPts val="0"/>
              </a:spcBef>
              <a:spcAft>
                <a:spcPts val="0"/>
              </a:spcAft>
              <a:buNone/>
            </a:pPr>
            <a:r>
              <a:rPr i="1" lang="en-US" sz="2199">
                <a:solidFill>
                  <a:srgbClr val="FEFEFE"/>
                </a:solidFill>
                <a:latin typeface="Open Sans"/>
                <a:ea typeface="Open Sans"/>
                <a:cs typeface="Open Sans"/>
                <a:sym typeface="Open Sans"/>
              </a:rPr>
              <a:t>Reflection Questions</a:t>
            </a:r>
            <a:endParaRPr/>
          </a:p>
          <a:p>
            <a:pPr indent="0" lvl="0" marL="0" marR="0" rtl="0" algn="ctr">
              <a:lnSpc>
                <a:spcPct val="110004"/>
              </a:lnSpc>
              <a:spcBef>
                <a:spcPts val="0"/>
              </a:spcBef>
              <a:spcAft>
                <a:spcPts val="0"/>
              </a:spcAft>
              <a:buNone/>
            </a:pPr>
            <a:r>
              <a:rPr i="1" lang="en-US" sz="2199">
                <a:solidFill>
                  <a:srgbClr val="FEFEFE"/>
                </a:solidFill>
                <a:latin typeface="Open Sans"/>
                <a:ea typeface="Open Sans"/>
                <a:cs typeface="Open Sans"/>
                <a:sym typeface="Open Sans"/>
              </a:rPr>
              <a:t>Capture your answer on the worksheet provided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906" name="Shape 906"/>
        <p:cNvGrpSpPr/>
        <p:nvPr/>
      </p:nvGrpSpPr>
      <p:grpSpPr>
        <a:xfrm>
          <a:off x="0" y="0"/>
          <a:ext cx="0" cy="0"/>
          <a:chOff x="0" y="0"/>
          <a:chExt cx="0" cy="0"/>
        </a:xfrm>
      </p:grpSpPr>
      <p:sp>
        <p:nvSpPr>
          <p:cNvPr id="907" name="Google Shape;907;p41"/>
          <p:cNvSpPr/>
          <p:nvPr/>
        </p:nvSpPr>
        <p:spPr>
          <a:xfrm rot="5400000">
            <a:off x="7106568" y="9052699"/>
            <a:ext cx="354496" cy="645517"/>
          </a:xfrm>
          <a:custGeom>
            <a:rect b="b" l="l" r="r" t="t"/>
            <a:pathLst>
              <a:path extrusionOk="0" h="645517" w="354496">
                <a:moveTo>
                  <a:pt x="0" y="0"/>
                </a:moveTo>
                <a:lnTo>
                  <a:pt x="354496" y="0"/>
                </a:lnTo>
                <a:lnTo>
                  <a:pt x="354496" y="645516"/>
                </a:lnTo>
                <a:lnTo>
                  <a:pt x="0" y="645516"/>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8" name="Google Shape;908;p41"/>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09" name="Google Shape;909;p41"/>
          <p:cNvGrpSpPr/>
          <p:nvPr/>
        </p:nvGrpSpPr>
        <p:grpSpPr>
          <a:xfrm>
            <a:off x="0" y="-244115"/>
            <a:ext cx="18288000" cy="1829106"/>
            <a:chOff x="0" y="-38100"/>
            <a:chExt cx="2854277" cy="285476"/>
          </a:xfrm>
        </p:grpSpPr>
        <p:sp>
          <p:nvSpPr>
            <p:cNvPr id="910" name="Google Shape;910;p41"/>
            <p:cNvSpPr/>
            <p:nvPr/>
          </p:nvSpPr>
          <p:spPr>
            <a:xfrm>
              <a:off x="0" y="0"/>
              <a:ext cx="2854277" cy="247376"/>
            </a:xfrm>
            <a:custGeom>
              <a:rect b="b" l="l" r="r" t="t"/>
              <a:pathLst>
                <a:path extrusionOk="0" h="247376" w="2854277">
                  <a:moveTo>
                    <a:pt x="0" y="0"/>
                  </a:moveTo>
                  <a:lnTo>
                    <a:pt x="2854277" y="0"/>
                  </a:lnTo>
                  <a:lnTo>
                    <a:pt x="2854277" y="247376"/>
                  </a:lnTo>
                  <a:lnTo>
                    <a:pt x="0" y="247376"/>
                  </a:lnTo>
                  <a:close/>
                </a:path>
              </a:pathLst>
            </a:custGeom>
            <a:solidFill>
              <a:srgbClr val="A6A6A6">
                <a:alpha val="3294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1" name="Google Shape;911;p41"/>
            <p:cNvSpPr txBox="1"/>
            <p:nvPr/>
          </p:nvSpPr>
          <p:spPr>
            <a:xfrm>
              <a:off x="0" y="-38100"/>
              <a:ext cx="2854277" cy="28547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12" name="Google Shape;912;p41"/>
          <p:cNvSpPr txBox="1"/>
          <p:nvPr/>
        </p:nvSpPr>
        <p:spPr>
          <a:xfrm>
            <a:off x="1393613" y="518191"/>
            <a:ext cx="14055204" cy="10668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lang="en-US" sz="7499">
                <a:solidFill>
                  <a:srgbClr val="FFFFFF"/>
                </a:solidFill>
                <a:latin typeface="Open Sans"/>
                <a:ea typeface="Open Sans"/>
                <a:cs typeface="Open Sans"/>
                <a:sym typeface="Open Sans"/>
              </a:rPr>
              <a:t>Key Takeaways </a:t>
            </a:r>
            <a:endParaRPr/>
          </a:p>
        </p:txBody>
      </p:sp>
      <p:sp>
        <p:nvSpPr>
          <p:cNvPr id="913" name="Google Shape;913;p41"/>
          <p:cNvSpPr/>
          <p:nvPr/>
        </p:nvSpPr>
        <p:spPr>
          <a:xfrm>
            <a:off x="2470277" y="2027363"/>
            <a:ext cx="14468652" cy="126601"/>
          </a:xfrm>
          <a:custGeom>
            <a:rect b="b" l="l" r="r" t="t"/>
            <a:pathLst>
              <a:path extrusionOk="0" h="126601" w="14468652">
                <a:moveTo>
                  <a:pt x="0" y="0"/>
                </a:moveTo>
                <a:lnTo>
                  <a:pt x="14468652" y="0"/>
                </a:lnTo>
                <a:lnTo>
                  <a:pt x="14468652" y="126601"/>
                </a:lnTo>
                <a:lnTo>
                  <a:pt x="0" y="126601"/>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4" name="Google Shape;914;p41"/>
          <p:cNvSpPr/>
          <p:nvPr/>
        </p:nvSpPr>
        <p:spPr>
          <a:xfrm rot="-5400000">
            <a:off x="14597784" y="552428"/>
            <a:ext cx="4242643" cy="3137788"/>
          </a:xfrm>
          <a:custGeom>
            <a:rect b="b" l="l" r="r" t="t"/>
            <a:pathLst>
              <a:path extrusionOk="0" h="3137788" w="4242643">
                <a:moveTo>
                  <a:pt x="0" y="0"/>
                </a:moveTo>
                <a:lnTo>
                  <a:pt x="4242644" y="0"/>
                </a:lnTo>
                <a:lnTo>
                  <a:pt x="4242644"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15" name="Google Shape;915;p41"/>
          <p:cNvPicPr preferRelativeResize="0"/>
          <p:nvPr/>
        </p:nvPicPr>
        <p:blipFill rotWithShape="1">
          <a:blip r:embed="rId4">
            <a:alphaModFix/>
          </a:blip>
          <a:srcRect b="0" l="0" r="0" t="0"/>
          <a:stretch/>
        </p:blipFill>
        <p:spPr>
          <a:xfrm>
            <a:off x="-156464" y="2416838"/>
            <a:ext cx="18600930" cy="7252038"/>
          </a:xfrm>
          <a:prstGeom prst="rect">
            <a:avLst/>
          </a:prstGeom>
          <a:noFill/>
          <a:ln>
            <a:noFill/>
          </a:ln>
        </p:spPr>
      </p:pic>
      <p:sp>
        <p:nvSpPr>
          <p:cNvPr id="916" name="Google Shape;916;p41"/>
          <p:cNvSpPr txBox="1"/>
          <p:nvPr/>
        </p:nvSpPr>
        <p:spPr>
          <a:xfrm>
            <a:off x="14256859" y="6954359"/>
            <a:ext cx="1584298" cy="371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n-US" sz="2000">
                <a:solidFill>
                  <a:srgbClr val="000000"/>
                </a:solidFill>
                <a:latin typeface="Open Sans"/>
                <a:ea typeface="Open Sans"/>
                <a:cs typeface="Open Sans"/>
                <a:sym typeface="Open Sans"/>
              </a:rPr>
              <a:t>Consistency</a:t>
            </a:r>
            <a:endParaRPr/>
          </a:p>
        </p:txBody>
      </p:sp>
      <p:sp>
        <p:nvSpPr>
          <p:cNvPr id="917" name="Google Shape;917;p41"/>
          <p:cNvSpPr txBox="1"/>
          <p:nvPr/>
        </p:nvSpPr>
        <p:spPr>
          <a:xfrm>
            <a:off x="1695234" y="2791200"/>
            <a:ext cx="5760244" cy="48133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lang="en-US" sz="2799">
                <a:solidFill>
                  <a:srgbClr val="67395C"/>
                </a:solidFill>
                <a:latin typeface="Open Sans"/>
                <a:ea typeface="Open Sans"/>
                <a:cs typeface="Open Sans"/>
                <a:sym typeface="Open Sans"/>
              </a:rPr>
              <a:t>Effective support often requires: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922" name="Shape 922"/>
        <p:cNvGrpSpPr/>
        <p:nvPr/>
      </p:nvGrpSpPr>
      <p:grpSpPr>
        <a:xfrm>
          <a:off x="0" y="0"/>
          <a:ext cx="0" cy="0"/>
          <a:chOff x="0" y="0"/>
          <a:chExt cx="0" cy="0"/>
        </a:xfrm>
      </p:grpSpPr>
      <p:sp>
        <p:nvSpPr>
          <p:cNvPr id="923" name="Google Shape;923;p42"/>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4" name="Google Shape;924;p42"/>
          <p:cNvSpPr/>
          <p:nvPr/>
        </p:nvSpPr>
        <p:spPr>
          <a:xfrm>
            <a:off x="540762" y="4077094"/>
            <a:ext cx="14468652" cy="126601"/>
          </a:xfrm>
          <a:custGeom>
            <a:rect b="b" l="l" r="r" t="t"/>
            <a:pathLst>
              <a:path extrusionOk="0" h="126601" w="14468652">
                <a:moveTo>
                  <a:pt x="0" y="0"/>
                </a:moveTo>
                <a:lnTo>
                  <a:pt x="14468652" y="0"/>
                </a:lnTo>
                <a:lnTo>
                  <a:pt x="14468652" y="126600"/>
                </a:lnTo>
                <a:lnTo>
                  <a:pt x="0" y="126600"/>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5" name="Google Shape;925;p42"/>
          <p:cNvSpPr txBox="1"/>
          <p:nvPr/>
        </p:nvSpPr>
        <p:spPr>
          <a:xfrm>
            <a:off x="926916" y="5175244"/>
            <a:ext cx="9485245" cy="2360676"/>
          </a:xfrm>
          <a:prstGeom prst="rect">
            <a:avLst/>
          </a:prstGeom>
          <a:noFill/>
          <a:ln>
            <a:noFill/>
          </a:ln>
        </p:spPr>
        <p:txBody>
          <a:bodyPr anchorCtr="0" anchor="t" bIns="0" lIns="0" spcFirstLastPara="1" rIns="0" wrap="square" tIns="0">
            <a:spAutoFit/>
          </a:bodyPr>
          <a:lstStyle/>
          <a:p>
            <a:pPr indent="-274192" lvl="1" marL="548385" marR="0" rtl="0" algn="l">
              <a:lnSpc>
                <a:spcPct val="150019"/>
              </a:lnSpc>
              <a:spcBef>
                <a:spcPts val="0"/>
              </a:spcBef>
              <a:spcAft>
                <a:spcPts val="0"/>
              </a:spcAft>
              <a:buClr>
                <a:srgbClr val="FEFEFE"/>
              </a:buClr>
              <a:buSzPts val="2539"/>
              <a:buFont typeface="Arial"/>
              <a:buChar char="•"/>
            </a:pPr>
            <a:r>
              <a:rPr b="0" i="0" lang="en-US" sz="2539" u="none" cap="none" strike="noStrike">
                <a:solidFill>
                  <a:srgbClr val="FEFEFE"/>
                </a:solidFill>
                <a:latin typeface="Open Sans"/>
                <a:ea typeface="Open Sans"/>
                <a:cs typeface="Open Sans"/>
                <a:sym typeface="Open Sans"/>
              </a:rPr>
              <a:t>Crisis in the context of developmental services </a:t>
            </a:r>
            <a:endParaRPr/>
          </a:p>
          <a:p>
            <a:pPr indent="-274192" lvl="1" marL="548385" marR="0" rtl="0" algn="l">
              <a:lnSpc>
                <a:spcPct val="150019"/>
              </a:lnSpc>
              <a:spcBef>
                <a:spcPts val="0"/>
              </a:spcBef>
              <a:spcAft>
                <a:spcPts val="0"/>
              </a:spcAft>
              <a:buClr>
                <a:srgbClr val="FEFEFE"/>
              </a:buClr>
              <a:buSzPts val="2539"/>
              <a:buFont typeface="Arial"/>
              <a:buChar char="•"/>
            </a:pPr>
            <a:r>
              <a:rPr b="0" i="0" lang="en-US" sz="2539" u="none" cap="none" strike="noStrike">
                <a:solidFill>
                  <a:srgbClr val="FEFEFE"/>
                </a:solidFill>
                <a:latin typeface="Open Sans"/>
                <a:ea typeface="Open Sans"/>
                <a:cs typeface="Open Sans"/>
                <a:sym typeface="Open Sans"/>
              </a:rPr>
              <a:t>Hospital to community transition</a:t>
            </a:r>
            <a:endParaRPr/>
          </a:p>
          <a:p>
            <a:pPr indent="-274192" lvl="1" marL="548385" marR="0" rtl="0" algn="l">
              <a:lnSpc>
                <a:spcPct val="150019"/>
              </a:lnSpc>
              <a:spcBef>
                <a:spcPts val="0"/>
              </a:spcBef>
              <a:spcAft>
                <a:spcPts val="0"/>
              </a:spcAft>
              <a:buClr>
                <a:srgbClr val="FEFEFE"/>
              </a:buClr>
              <a:buSzPts val="2539"/>
              <a:buFont typeface="Arial"/>
              <a:buChar char="•"/>
            </a:pPr>
            <a:r>
              <a:rPr b="0" i="0" lang="en-US" sz="2539" u="none" cap="none" strike="noStrike">
                <a:solidFill>
                  <a:srgbClr val="FEFEFE"/>
                </a:solidFill>
                <a:latin typeface="Open Sans"/>
                <a:ea typeface="Open Sans"/>
                <a:cs typeface="Open Sans"/>
                <a:sym typeface="Open Sans"/>
              </a:rPr>
              <a:t>Early warning signs of crisis in transition times</a:t>
            </a:r>
            <a:endParaRPr/>
          </a:p>
          <a:p>
            <a:pPr indent="-274192" lvl="1" marL="548385" marR="0" rtl="0" algn="l">
              <a:lnSpc>
                <a:spcPct val="150019"/>
              </a:lnSpc>
              <a:spcBef>
                <a:spcPts val="0"/>
              </a:spcBef>
              <a:spcAft>
                <a:spcPts val="0"/>
              </a:spcAft>
              <a:buClr>
                <a:srgbClr val="FEFEFE"/>
              </a:buClr>
              <a:buSzPts val="2539"/>
              <a:buFont typeface="Arial"/>
              <a:buChar char="•"/>
            </a:pPr>
            <a:r>
              <a:rPr b="0" i="0" lang="en-US" sz="2539" u="none" cap="none" strike="noStrike">
                <a:solidFill>
                  <a:srgbClr val="FEFEFE"/>
                </a:solidFill>
                <a:latin typeface="Open Sans"/>
                <a:ea typeface="Open Sans"/>
                <a:cs typeface="Open Sans"/>
                <a:sym typeface="Open Sans"/>
              </a:rPr>
              <a:t>Trauma-informed de-escalation strategies</a:t>
            </a:r>
            <a:endParaRPr/>
          </a:p>
          <a:p>
            <a:pPr indent="-274192" lvl="1" marL="548385" marR="0" rtl="0" algn="l">
              <a:lnSpc>
                <a:spcPct val="150019"/>
              </a:lnSpc>
              <a:spcBef>
                <a:spcPts val="0"/>
              </a:spcBef>
              <a:spcAft>
                <a:spcPts val="0"/>
              </a:spcAft>
              <a:buClr>
                <a:srgbClr val="FEFEFE"/>
              </a:buClr>
              <a:buSzPts val="2539"/>
              <a:buFont typeface="Arial"/>
              <a:buChar char="•"/>
            </a:pPr>
            <a:r>
              <a:rPr b="0" i="0" lang="en-US" sz="2539" u="none" cap="none" strike="noStrike">
                <a:solidFill>
                  <a:srgbClr val="FEFEFE"/>
                </a:solidFill>
                <a:latin typeface="Open Sans"/>
                <a:ea typeface="Open Sans"/>
                <a:cs typeface="Open Sans"/>
                <a:sym typeface="Open Sans"/>
              </a:rPr>
              <a:t>Other factors in crisis prevention</a:t>
            </a:r>
            <a:endParaRPr/>
          </a:p>
        </p:txBody>
      </p:sp>
      <p:grpSp>
        <p:nvGrpSpPr>
          <p:cNvPr id="926" name="Google Shape;926;p42"/>
          <p:cNvGrpSpPr/>
          <p:nvPr/>
        </p:nvGrpSpPr>
        <p:grpSpPr>
          <a:xfrm>
            <a:off x="0" y="-244115"/>
            <a:ext cx="18288000" cy="2365437"/>
            <a:chOff x="0" y="-38100"/>
            <a:chExt cx="2854277" cy="369183"/>
          </a:xfrm>
        </p:grpSpPr>
        <p:sp>
          <p:nvSpPr>
            <p:cNvPr id="927" name="Google Shape;927;p42"/>
            <p:cNvSpPr/>
            <p:nvPr/>
          </p:nvSpPr>
          <p:spPr>
            <a:xfrm>
              <a:off x="0" y="0"/>
              <a:ext cx="2854277" cy="331083"/>
            </a:xfrm>
            <a:custGeom>
              <a:rect b="b" l="l" r="r" t="t"/>
              <a:pathLst>
                <a:path extrusionOk="0" h="331083" w="2854277">
                  <a:moveTo>
                    <a:pt x="0" y="0"/>
                  </a:moveTo>
                  <a:lnTo>
                    <a:pt x="2854277" y="0"/>
                  </a:lnTo>
                  <a:lnTo>
                    <a:pt x="2854277" y="331083"/>
                  </a:lnTo>
                  <a:lnTo>
                    <a:pt x="0" y="331083"/>
                  </a:lnTo>
                  <a:close/>
                </a:path>
              </a:pathLst>
            </a:custGeom>
            <a:solidFill>
              <a:srgbClr val="A6A6A6">
                <a:alpha val="3294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8" name="Google Shape;928;p42"/>
            <p:cNvSpPr txBox="1"/>
            <p:nvPr/>
          </p:nvSpPr>
          <p:spPr>
            <a:xfrm>
              <a:off x="0" y="-38100"/>
              <a:ext cx="2854277" cy="36918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29" name="Google Shape;929;p42"/>
          <p:cNvSpPr/>
          <p:nvPr/>
        </p:nvSpPr>
        <p:spPr>
          <a:xfrm rot="-5400000">
            <a:off x="14597784" y="552428"/>
            <a:ext cx="4242643" cy="3137788"/>
          </a:xfrm>
          <a:custGeom>
            <a:rect b="b" l="l" r="r" t="t"/>
            <a:pathLst>
              <a:path extrusionOk="0" h="3137788" w="4242643">
                <a:moveTo>
                  <a:pt x="0" y="0"/>
                </a:moveTo>
                <a:lnTo>
                  <a:pt x="4242644" y="0"/>
                </a:lnTo>
                <a:lnTo>
                  <a:pt x="4242644"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0" name="Google Shape;930;p42"/>
          <p:cNvSpPr/>
          <p:nvPr/>
        </p:nvSpPr>
        <p:spPr>
          <a:xfrm>
            <a:off x="11381016" y="4742122"/>
            <a:ext cx="2596755" cy="3895132"/>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4">
              <a:alphaModFix/>
            </a:blip>
            <a:stretch>
              <a:fillRect b="0" l="-12002" r="-1200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1" name="Google Shape;931;p42"/>
          <p:cNvSpPr/>
          <p:nvPr/>
        </p:nvSpPr>
        <p:spPr>
          <a:xfrm>
            <a:off x="14745034" y="4742122"/>
            <a:ext cx="2599203" cy="3895132"/>
          </a:xfrm>
          <a:custGeom>
            <a:rect b="b" l="l" r="r" t="t"/>
            <a:pathLst>
              <a:path extrusionOk="0" h="10228029" w="6825114">
                <a:moveTo>
                  <a:pt x="0" y="9709809"/>
                </a:moveTo>
                <a:lnTo>
                  <a:pt x="0" y="518220"/>
                </a:lnTo>
                <a:cubicBezTo>
                  <a:pt x="0" y="231835"/>
                  <a:pt x="232054" y="0"/>
                  <a:pt x="518709" y="0"/>
                </a:cubicBezTo>
                <a:lnTo>
                  <a:pt x="6306405" y="0"/>
                </a:lnTo>
                <a:cubicBezTo>
                  <a:pt x="6593060" y="0"/>
                  <a:pt x="6825114" y="233199"/>
                  <a:pt x="6825114" y="518220"/>
                </a:cubicBezTo>
                <a:lnTo>
                  <a:pt x="6825114" y="9709809"/>
                </a:lnTo>
                <a:cubicBezTo>
                  <a:pt x="6825114" y="9996194"/>
                  <a:pt x="6593060" y="10228029"/>
                  <a:pt x="6306405" y="10228029"/>
                </a:cubicBezTo>
                <a:lnTo>
                  <a:pt x="518709" y="10228029"/>
                </a:lnTo>
                <a:cubicBezTo>
                  <a:pt x="233419" y="10228029"/>
                  <a:pt x="0" y="9996194"/>
                  <a:pt x="0" y="9709809"/>
                </a:cubicBezTo>
                <a:close/>
              </a:path>
            </a:pathLst>
          </a:custGeom>
          <a:blipFill rotWithShape="1">
            <a:blip r:embed="rId5">
              <a:alphaModFix/>
            </a:blip>
            <a:stretch>
              <a:fillRect b="0" l="-24929" r="-2492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2" name="Google Shape;932;p42"/>
          <p:cNvSpPr/>
          <p:nvPr/>
        </p:nvSpPr>
        <p:spPr>
          <a:xfrm>
            <a:off x="15875460" y="9055786"/>
            <a:ext cx="1203577" cy="1156335"/>
          </a:xfrm>
          <a:custGeom>
            <a:rect b="b" l="l" r="r" t="t"/>
            <a:pathLst>
              <a:path extrusionOk="0" h="1156335" w="1203577">
                <a:moveTo>
                  <a:pt x="0" y="0"/>
                </a:moveTo>
                <a:lnTo>
                  <a:pt x="1203577" y="0"/>
                </a:lnTo>
                <a:lnTo>
                  <a:pt x="1203577" y="1156335"/>
                </a:lnTo>
                <a:lnTo>
                  <a:pt x="0" y="1156335"/>
                </a:lnTo>
                <a:lnTo>
                  <a:pt x="0" y="0"/>
                </a:lnTo>
                <a:close/>
              </a:path>
            </a:pathLst>
          </a:custGeom>
          <a:blipFill rotWithShape="1">
            <a:blip r:embed="rId6">
              <a:alphaModFix/>
            </a:blip>
            <a:stretch>
              <a:fillRect b="-2283" l="0" r="-1431" t="-329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3" name="Google Shape;933;p42"/>
          <p:cNvSpPr txBox="1"/>
          <p:nvPr/>
        </p:nvSpPr>
        <p:spPr>
          <a:xfrm>
            <a:off x="2356564" y="500063"/>
            <a:ext cx="14703423" cy="141605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lang="en-US" sz="5000">
                <a:solidFill>
                  <a:srgbClr val="FEFEFE"/>
                </a:solidFill>
                <a:latin typeface="Open Sans"/>
                <a:ea typeface="Open Sans"/>
                <a:cs typeface="Open Sans"/>
                <a:sym typeface="Open Sans"/>
              </a:rPr>
              <a:t>Up Next - Module 2: Crisis Prevention and </a:t>
            </a:r>
            <a:endParaRPr/>
          </a:p>
          <a:p>
            <a:pPr indent="0" lvl="0" marL="0" marR="0" rtl="0" algn="l">
              <a:lnSpc>
                <a:spcPct val="110000"/>
              </a:lnSpc>
              <a:spcBef>
                <a:spcPts val="0"/>
              </a:spcBef>
              <a:spcAft>
                <a:spcPts val="0"/>
              </a:spcAft>
              <a:buNone/>
            </a:pPr>
            <a:r>
              <a:rPr b="1" lang="en-US" sz="5000">
                <a:solidFill>
                  <a:srgbClr val="FEFEFE"/>
                </a:solidFill>
                <a:latin typeface="Open Sans"/>
                <a:ea typeface="Open Sans"/>
                <a:cs typeface="Open Sans"/>
                <a:sym typeface="Open Sans"/>
              </a:rPr>
              <a:t>De-Escalation in Developmental Services</a:t>
            </a:r>
            <a:endParaRPr/>
          </a:p>
        </p:txBody>
      </p:sp>
      <p:sp>
        <p:nvSpPr>
          <p:cNvPr id="934" name="Google Shape;934;p42"/>
          <p:cNvSpPr txBox="1"/>
          <p:nvPr/>
        </p:nvSpPr>
        <p:spPr>
          <a:xfrm>
            <a:off x="1110799" y="2783947"/>
            <a:ext cx="14039412" cy="1178560"/>
          </a:xfrm>
          <a:prstGeom prst="rect">
            <a:avLst/>
          </a:prstGeom>
          <a:noFill/>
          <a:ln>
            <a:noFill/>
          </a:ln>
        </p:spPr>
        <p:txBody>
          <a:bodyPr anchorCtr="0" anchor="t" bIns="0" lIns="0" spcFirstLastPara="1" rIns="0" wrap="square" tIns="0">
            <a:spAutoFit/>
          </a:bodyPr>
          <a:lstStyle/>
          <a:p>
            <a:pPr indent="0" lvl="0" marL="0" marR="0" rtl="0" algn="l">
              <a:lnSpc>
                <a:spcPct val="110003"/>
              </a:lnSpc>
              <a:spcBef>
                <a:spcPts val="0"/>
              </a:spcBef>
              <a:spcAft>
                <a:spcPts val="0"/>
              </a:spcAft>
              <a:buNone/>
            </a:pPr>
            <a:r>
              <a:rPr b="1" lang="en-US" sz="2799">
                <a:solidFill>
                  <a:srgbClr val="7A3D5B"/>
                </a:solidFill>
                <a:latin typeface="Open Sans"/>
                <a:ea typeface="Open Sans"/>
                <a:cs typeface="Open Sans"/>
                <a:sym typeface="Open Sans"/>
              </a:rPr>
              <a:t>Lauri Angus</a:t>
            </a:r>
            <a:r>
              <a:rPr lang="en-US" sz="2799">
                <a:solidFill>
                  <a:srgbClr val="FEFEFE"/>
                </a:solidFill>
                <a:latin typeface="Open Sans"/>
                <a:ea typeface="Open Sans"/>
                <a:cs typeface="Open Sans"/>
                <a:sym typeface="Open Sans"/>
              </a:rPr>
              <a:t>, M.ADS., R.B.A (Ont.), BCBA, Coordinator, Centre for Behaviour Health Sciences, Mackenzie Health</a:t>
            </a:r>
            <a:endParaRPr/>
          </a:p>
          <a:p>
            <a:pPr indent="0" lvl="0" marL="0" marR="0" rtl="0" algn="l">
              <a:lnSpc>
                <a:spcPct val="110003"/>
              </a:lnSpc>
              <a:spcBef>
                <a:spcPts val="0"/>
              </a:spcBef>
              <a:spcAft>
                <a:spcPts val="0"/>
              </a:spcAft>
              <a:buNone/>
            </a:pPr>
            <a:r>
              <a:rPr b="1" lang="en-US" sz="2799">
                <a:solidFill>
                  <a:srgbClr val="7A3D5B"/>
                </a:solidFill>
                <a:latin typeface="Open Sans"/>
                <a:ea typeface="Open Sans"/>
                <a:cs typeface="Open Sans"/>
                <a:sym typeface="Open Sans"/>
              </a:rPr>
              <a:t>Farrah</a:t>
            </a:r>
            <a:endParaRPr/>
          </a:p>
        </p:txBody>
      </p:sp>
      <p:sp>
        <p:nvSpPr>
          <p:cNvPr id="935" name="Google Shape;935;p42"/>
          <p:cNvSpPr/>
          <p:nvPr/>
        </p:nvSpPr>
        <p:spPr>
          <a:xfrm>
            <a:off x="558580" y="461963"/>
            <a:ext cx="1567596" cy="1081641"/>
          </a:xfrm>
          <a:custGeom>
            <a:rect b="b" l="l" r="r" t="t"/>
            <a:pathLst>
              <a:path extrusionOk="0" h="1081641" w="1567596">
                <a:moveTo>
                  <a:pt x="0" y="0"/>
                </a:moveTo>
                <a:lnTo>
                  <a:pt x="1567596" y="0"/>
                </a:lnTo>
                <a:lnTo>
                  <a:pt x="1567596" y="1081641"/>
                </a:lnTo>
                <a:lnTo>
                  <a:pt x="0" y="1081641"/>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6" name="Google Shape;936;p42"/>
          <p:cNvSpPr txBox="1"/>
          <p:nvPr/>
        </p:nvSpPr>
        <p:spPr>
          <a:xfrm>
            <a:off x="1028700" y="8638274"/>
            <a:ext cx="8216348" cy="8445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2000">
                <a:solidFill>
                  <a:srgbClr val="7A3D5B"/>
                </a:solidFill>
                <a:latin typeface="Open Sans"/>
                <a:ea typeface="Open Sans"/>
                <a:cs typeface="Open Sans"/>
                <a:sym typeface="Open Sans"/>
              </a:rPr>
              <a:t>This module will build on the foundational knowledge from Module 1 and focus on practical strategies for supporting individuals safely and effectively.</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940" name="Shape 940"/>
        <p:cNvGrpSpPr/>
        <p:nvPr/>
      </p:nvGrpSpPr>
      <p:grpSpPr>
        <a:xfrm>
          <a:off x="0" y="0"/>
          <a:ext cx="0" cy="0"/>
          <a:chOff x="0" y="0"/>
          <a:chExt cx="0" cy="0"/>
        </a:xfrm>
      </p:grpSpPr>
      <p:grpSp>
        <p:nvGrpSpPr>
          <p:cNvPr id="941" name="Google Shape;941;p43"/>
          <p:cNvGrpSpPr/>
          <p:nvPr/>
        </p:nvGrpSpPr>
        <p:grpSpPr>
          <a:xfrm>
            <a:off x="0" y="-244115"/>
            <a:ext cx="18288000" cy="2161276"/>
            <a:chOff x="0" y="-38100"/>
            <a:chExt cx="2854277" cy="337319"/>
          </a:xfrm>
        </p:grpSpPr>
        <p:sp>
          <p:nvSpPr>
            <p:cNvPr id="942" name="Google Shape;942;p43"/>
            <p:cNvSpPr/>
            <p:nvPr/>
          </p:nvSpPr>
          <p:spPr>
            <a:xfrm>
              <a:off x="0" y="0"/>
              <a:ext cx="2854277" cy="299219"/>
            </a:xfrm>
            <a:custGeom>
              <a:rect b="b" l="l" r="r" t="t"/>
              <a:pathLst>
                <a:path extrusionOk="0" h="299219" w="2854277">
                  <a:moveTo>
                    <a:pt x="0" y="0"/>
                  </a:moveTo>
                  <a:lnTo>
                    <a:pt x="2854277" y="0"/>
                  </a:lnTo>
                  <a:lnTo>
                    <a:pt x="2854277" y="299219"/>
                  </a:lnTo>
                  <a:lnTo>
                    <a:pt x="0" y="299219"/>
                  </a:lnTo>
                  <a:close/>
                </a:path>
              </a:pathLst>
            </a:custGeom>
            <a:solidFill>
              <a:srgbClr val="A6A6A6">
                <a:alpha val="3294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3" name="Google Shape;943;p43"/>
            <p:cNvSpPr txBox="1"/>
            <p:nvPr/>
          </p:nvSpPr>
          <p:spPr>
            <a:xfrm>
              <a:off x="0" y="-38100"/>
              <a:ext cx="2854277" cy="3373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44" name="Google Shape;944;p43"/>
          <p:cNvSpPr txBox="1"/>
          <p:nvPr/>
        </p:nvSpPr>
        <p:spPr>
          <a:xfrm>
            <a:off x="558580" y="458518"/>
            <a:ext cx="12712052" cy="10668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lang="en-US" sz="7499">
                <a:solidFill>
                  <a:srgbClr val="FEFEFE"/>
                </a:solidFill>
                <a:latin typeface="Arial"/>
                <a:ea typeface="Arial"/>
                <a:cs typeface="Arial"/>
                <a:sym typeface="Arial"/>
              </a:rPr>
              <a:t>Additional Resources</a:t>
            </a:r>
            <a:endParaRPr/>
          </a:p>
        </p:txBody>
      </p:sp>
      <p:sp>
        <p:nvSpPr>
          <p:cNvPr id="945" name="Google Shape;945;p43"/>
          <p:cNvSpPr/>
          <p:nvPr/>
        </p:nvSpPr>
        <p:spPr>
          <a:xfrm>
            <a:off x="16904304" y="8893865"/>
            <a:ext cx="1135218" cy="1156112"/>
          </a:xfrm>
          <a:custGeom>
            <a:rect b="b" l="l" r="r" t="t"/>
            <a:pathLst>
              <a:path extrusionOk="0" h="1156112" w="1135218">
                <a:moveTo>
                  <a:pt x="0" y="0"/>
                </a:moveTo>
                <a:lnTo>
                  <a:pt x="1135218" y="0"/>
                </a:lnTo>
                <a:lnTo>
                  <a:pt x="1135218" y="1156112"/>
                </a:lnTo>
                <a:lnTo>
                  <a:pt x="0" y="115611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6" name="Google Shape;946;p43"/>
          <p:cNvSpPr txBox="1"/>
          <p:nvPr/>
        </p:nvSpPr>
        <p:spPr>
          <a:xfrm>
            <a:off x="390111" y="2179375"/>
            <a:ext cx="17507778" cy="6714490"/>
          </a:xfrm>
          <a:prstGeom prst="rect">
            <a:avLst/>
          </a:prstGeom>
          <a:noFill/>
          <a:ln>
            <a:noFill/>
          </a:ln>
        </p:spPr>
        <p:txBody>
          <a:bodyPr anchorCtr="0" anchor="t" bIns="0" lIns="0" spcFirstLastPara="1" rIns="0" wrap="square" tIns="0">
            <a:spAutoFit/>
          </a:bodyPr>
          <a:lstStyle/>
          <a:p>
            <a:pPr indent="-237490" lvl="1" marL="474979" marR="0" rtl="0" algn="l">
              <a:lnSpc>
                <a:spcPct val="110004"/>
              </a:lnSpc>
              <a:spcBef>
                <a:spcPts val="0"/>
              </a:spcBef>
              <a:spcAft>
                <a:spcPts val="0"/>
              </a:spcAft>
              <a:buClr>
                <a:srgbClr val="E4E9F4"/>
              </a:buClr>
              <a:buSzPts val="2199"/>
              <a:buFont typeface="Arial"/>
              <a:buChar char="•"/>
            </a:pPr>
            <a:r>
              <a:rPr b="0" i="0" lang="en-US" sz="2199" u="none" cap="none" strike="noStrike">
                <a:solidFill>
                  <a:srgbClr val="E4E9F4"/>
                </a:solidFill>
                <a:latin typeface="Open Sans"/>
                <a:ea typeface="Open Sans"/>
                <a:cs typeface="Open Sans"/>
                <a:sym typeface="Open Sans"/>
              </a:rPr>
              <a:t>Adaptive Functioning and Communication in Adults with Intellectual and Developmental Disabilities: Fact Sheet. Edwards, B. &amp; Temple, V., Developmental Disabilities Primary Care Program of Surrey Place, Toronto, 2019 https://ddprimarycare.surreyplace.ca/wp-content/uploads/2019/06/2.2-Adaptive-Functioning-and-Communication-Fact-Sheet.pdf</a:t>
            </a:r>
            <a:endParaRPr/>
          </a:p>
          <a:p>
            <a:pPr indent="0" lvl="0" marL="0" marR="0" rtl="0" algn="l">
              <a:lnSpc>
                <a:spcPct val="110004"/>
              </a:lnSpc>
              <a:spcBef>
                <a:spcPts val="0"/>
              </a:spcBef>
              <a:spcAft>
                <a:spcPts val="0"/>
              </a:spcAft>
              <a:buNone/>
            </a:pPr>
            <a:r>
              <a:t/>
            </a:r>
            <a:endParaRPr sz="2199">
              <a:solidFill>
                <a:srgbClr val="E4E9F4"/>
              </a:solidFill>
              <a:latin typeface="Open Sans"/>
              <a:ea typeface="Open Sans"/>
              <a:cs typeface="Open Sans"/>
              <a:sym typeface="Open Sans"/>
            </a:endParaRPr>
          </a:p>
          <a:p>
            <a:pPr indent="-237490" lvl="1" marL="474979" marR="0" rtl="0" algn="l">
              <a:lnSpc>
                <a:spcPct val="110004"/>
              </a:lnSpc>
              <a:spcBef>
                <a:spcPts val="0"/>
              </a:spcBef>
              <a:spcAft>
                <a:spcPts val="0"/>
              </a:spcAft>
              <a:buClr>
                <a:srgbClr val="E4E9F4"/>
              </a:buClr>
              <a:buSzPts val="2199"/>
              <a:buFont typeface="Arial"/>
              <a:buChar char="•"/>
            </a:pPr>
            <a:r>
              <a:rPr b="0" i="0" lang="en-US" sz="2199" u="none" cap="none" strike="noStrike">
                <a:solidFill>
                  <a:srgbClr val="E4E9F4"/>
                </a:solidFill>
                <a:latin typeface="Open Sans"/>
                <a:ea typeface="Open Sans"/>
                <a:cs typeface="Open Sans"/>
                <a:sym typeface="Open Sans"/>
              </a:rPr>
              <a:t>American Association on Intellectual and Developmental Disabilities. (n.d.). Definition of intellectual disability. https://www.aaidd.org/intellectual-disability/definition</a:t>
            </a:r>
            <a:endParaRPr/>
          </a:p>
          <a:p>
            <a:pPr indent="0" lvl="0" marL="0" marR="0" rtl="0" algn="l">
              <a:lnSpc>
                <a:spcPct val="110004"/>
              </a:lnSpc>
              <a:spcBef>
                <a:spcPts val="0"/>
              </a:spcBef>
              <a:spcAft>
                <a:spcPts val="0"/>
              </a:spcAft>
              <a:buNone/>
            </a:pPr>
            <a:r>
              <a:t/>
            </a:r>
            <a:endParaRPr sz="2199">
              <a:solidFill>
                <a:srgbClr val="E4E9F4"/>
              </a:solidFill>
              <a:latin typeface="Open Sans"/>
              <a:ea typeface="Open Sans"/>
              <a:cs typeface="Open Sans"/>
              <a:sym typeface="Open Sans"/>
            </a:endParaRPr>
          </a:p>
          <a:p>
            <a:pPr indent="-237490" lvl="1" marL="474979" marR="0" rtl="0" algn="l">
              <a:lnSpc>
                <a:spcPct val="110004"/>
              </a:lnSpc>
              <a:spcBef>
                <a:spcPts val="0"/>
              </a:spcBef>
              <a:spcAft>
                <a:spcPts val="0"/>
              </a:spcAft>
              <a:buClr>
                <a:srgbClr val="E4E9F4"/>
              </a:buClr>
              <a:buSzPts val="2199"/>
              <a:buFont typeface="Arial"/>
              <a:buChar char="•"/>
            </a:pPr>
            <a:r>
              <a:rPr b="0" i="0" lang="en-US" sz="2199" u="none" cap="none" strike="noStrike">
                <a:solidFill>
                  <a:srgbClr val="E4E9F4"/>
                </a:solidFill>
                <a:latin typeface="Open Sans"/>
                <a:ea typeface="Open Sans"/>
                <a:cs typeface="Open Sans"/>
                <a:sym typeface="Open Sans"/>
              </a:rPr>
              <a:t>H-CARDD. (2019). About the H-CAARDD Program and Vita Community Living Services. Retrieved 2026, from The Nuts &amp; Bolts of Healthcare: https://nutsandbolts.ddtoolkits.com/about.html</a:t>
            </a:r>
            <a:endParaRPr/>
          </a:p>
          <a:p>
            <a:pPr indent="0" lvl="0" marL="0" marR="0" rtl="0" algn="l">
              <a:lnSpc>
                <a:spcPct val="110004"/>
              </a:lnSpc>
              <a:spcBef>
                <a:spcPts val="0"/>
              </a:spcBef>
              <a:spcAft>
                <a:spcPts val="0"/>
              </a:spcAft>
              <a:buNone/>
            </a:pPr>
            <a:r>
              <a:t/>
            </a:r>
            <a:endParaRPr sz="2199">
              <a:solidFill>
                <a:srgbClr val="E4E9F4"/>
              </a:solidFill>
              <a:latin typeface="Open Sans"/>
              <a:ea typeface="Open Sans"/>
              <a:cs typeface="Open Sans"/>
              <a:sym typeface="Open Sans"/>
            </a:endParaRPr>
          </a:p>
          <a:p>
            <a:pPr indent="-237490" lvl="1" marL="474979" marR="0" rtl="0" algn="l">
              <a:lnSpc>
                <a:spcPct val="110004"/>
              </a:lnSpc>
              <a:spcBef>
                <a:spcPts val="0"/>
              </a:spcBef>
              <a:spcAft>
                <a:spcPts val="0"/>
              </a:spcAft>
              <a:buClr>
                <a:srgbClr val="E4E9F4"/>
              </a:buClr>
              <a:buSzPts val="2199"/>
              <a:buFont typeface="Arial"/>
              <a:buChar char="•"/>
            </a:pPr>
            <a:r>
              <a:rPr b="0" i="0" lang="en-US" sz="2199" u="none" cap="none" strike="noStrike">
                <a:solidFill>
                  <a:srgbClr val="E4E9F4"/>
                </a:solidFill>
                <a:latin typeface="Open Sans"/>
                <a:ea typeface="Open Sans"/>
                <a:cs typeface="Open Sans"/>
                <a:sym typeface="Open Sans"/>
              </a:rPr>
              <a:t>Surrey Place. (2018). Approaches to Care and General Considerations. Retrieved 2026, from Primary Care Tools: https://ddprimarycare.surreyplace.ca/tools-2/general-health/</a:t>
            </a:r>
            <a:endParaRPr/>
          </a:p>
          <a:p>
            <a:pPr indent="0" lvl="0" marL="0" marR="0" rtl="0" algn="l">
              <a:lnSpc>
                <a:spcPct val="110004"/>
              </a:lnSpc>
              <a:spcBef>
                <a:spcPts val="0"/>
              </a:spcBef>
              <a:spcAft>
                <a:spcPts val="0"/>
              </a:spcAft>
              <a:buNone/>
            </a:pPr>
            <a:r>
              <a:t/>
            </a:r>
            <a:endParaRPr sz="2199">
              <a:solidFill>
                <a:srgbClr val="E4E9F4"/>
              </a:solidFill>
              <a:latin typeface="Open Sans"/>
              <a:ea typeface="Open Sans"/>
              <a:cs typeface="Open Sans"/>
              <a:sym typeface="Open Sans"/>
            </a:endParaRPr>
          </a:p>
          <a:p>
            <a:pPr indent="-237490" lvl="1" marL="474979" marR="0" rtl="0" algn="l">
              <a:lnSpc>
                <a:spcPct val="110004"/>
              </a:lnSpc>
              <a:spcBef>
                <a:spcPts val="0"/>
              </a:spcBef>
              <a:spcAft>
                <a:spcPts val="0"/>
              </a:spcAft>
              <a:buClr>
                <a:srgbClr val="E4E9F4"/>
              </a:buClr>
              <a:buSzPts val="2199"/>
              <a:buFont typeface="Arial"/>
              <a:buChar char="•"/>
            </a:pPr>
            <a:r>
              <a:rPr b="0" i="0" lang="en-US" sz="2199" u="none" cap="none" strike="noStrike">
                <a:solidFill>
                  <a:srgbClr val="E4E9F4"/>
                </a:solidFill>
                <a:latin typeface="Open Sans"/>
                <a:ea typeface="Open Sans"/>
                <a:cs typeface="Open Sans"/>
                <a:sym typeface="Open Sans"/>
              </a:rPr>
              <a:t>Communicate CARE: Guidance for person-centred care of adults with intellectual and developmental disabilities. McNeil, K., Bell, E., Boyd, K., Heng, J., Sullivan, W.F., Vogt, J., Developmental Disabilities Primary Care Program of Surrey Place, Toronto, 2019. Care Program of Surrey Place, Toronto, 2019. https://ddprimarycare.surreyplace.ca/wp-content/uploads/2019/03/1.1CommunicateCare.pdf</a:t>
            </a:r>
            <a:endParaRPr/>
          </a:p>
          <a:p>
            <a:pPr indent="0" lvl="0" marL="0" marR="0" rtl="0" algn="l">
              <a:lnSpc>
                <a:spcPct val="110004"/>
              </a:lnSpc>
              <a:spcBef>
                <a:spcPts val="0"/>
              </a:spcBef>
              <a:spcAft>
                <a:spcPts val="0"/>
              </a:spcAft>
              <a:buNone/>
            </a:pPr>
            <a:r>
              <a:t/>
            </a:r>
            <a:endParaRPr sz="2199">
              <a:solidFill>
                <a:srgbClr val="E4E9F4"/>
              </a:solidFill>
              <a:latin typeface="Open Sans"/>
              <a:ea typeface="Open Sans"/>
              <a:cs typeface="Open Sans"/>
              <a:sym typeface="Open Sans"/>
            </a:endParaRPr>
          </a:p>
          <a:p>
            <a:pPr indent="-237490" lvl="1" marL="474979" marR="0" rtl="0" algn="l">
              <a:lnSpc>
                <a:spcPct val="110004"/>
              </a:lnSpc>
              <a:spcBef>
                <a:spcPts val="0"/>
              </a:spcBef>
              <a:spcAft>
                <a:spcPts val="0"/>
              </a:spcAft>
              <a:buClr>
                <a:srgbClr val="E4E9F4"/>
              </a:buClr>
              <a:buSzPts val="2199"/>
              <a:buFont typeface="Arial"/>
              <a:buChar char="•"/>
            </a:pPr>
            <a:r>
              <a:rPr b="0" i="0" lang="en-US" sz="2199" u="none" cap="none" strike="noStrike">
                <a:solidFill>
                  <a:srgbClr val="E4E9F4"/>
                </a:solidFill>
                <a:latin typeface="Open Sans"/>
                <a:ea typeface="Open Sans"/>
                <a:cs typeface="Open Sans"/>
                <a:sym typeface="Open Sans"/>
              </a:rPr>
              <a:t>Surrey Place. (2018). Primary Care Guidelines. Retrieved 2026, from Developmental Disabilities Primary Care Program: https://ddprimarycare.surreyplace.ca/guidelines/</a:t>
            </a:r>
            <a:endParaRPr/>
          </a:p>
          <a:p>
            <a:pPr indent="0" lvl="0" marL="0" marR="0" rtl="0" algn="l">
              <a:lnSpc>
                <a:spcPct val="110004"/>
              </a:lnSpc>
              <a:spcBef>
                <a:spcPts val="0"/>
              </a:spcBef>
              <a:spcAft>
                <a:spcPts val="0"/>
              </a:spcAft>
              <a:buNone/>
            </a:pPr>
            <a:r>
              <a:t/>
            </a:r>
            <a:endParaRPr sz="2199">
              <a:solidFill>
                <a:srgbClr val="E4E9F4"/>
              </a:solidFill>
              <a:latin typeface="Open Sans"/>
              <a:ea typeface="Open Sans"/>
              <a:cs typeface="Open Sans"/>
              <a:sym typeface="Open Sans"/>
            </a:endParaRPr>
          </a:p>
          <a:p>
            <a:pPr indent="-237490" lvl="1" marL="474979" marR="0" rtl="0" algn="l">
              <a:lnSpc>
                <a:spcPct val="110004"/>
              </a:lnSpc>
              <a:spcBef>
                <a:spcPts val="0"/>
              </a:spcBef>
              <a:spcAft>
                <a:spcPts val="0"/>
              </a:spcAft>
              <a:buClr>
                <a:srgbClr val="E4E9F4"/>
              </a:buClr>
              <a:buSzPts val="2199"/>
              <a:buFont typeface="Arial"/>
              <a:buChar char="•"/>
            </a:pPr>
            <a:r>
              <a:rPr b="0" i="0" lang="en-US" sz="2199" u="none" cap="none" strike="noStrike">
                <a:solidFill>
                  <a:srgbClr val="E4E9F4"/>
                </a:solidFill>
                <a:latin typeface="Open Sans"/>
                <a:ea typeface="Open Sans"/>
                <a:cs typeface="Open Sans"/>
                <a:sym typeface="Open Sans"/>
              </a:rPr>
              <a:t>Inclusion International &amp; Down Syndrome International. (2022). Listen Include Respect https://www.listenincluderespect.com/</a:t>
            </a:r>
            <a:endParaRPr/>
          </a:p>
        </p:txBody>
      </p:sp>
      <p:sp>
        <p:nvSpPr>
          <p:cNvPr id="947" name="Google Shape;947;p43"/>
          <p:cNvSpPr/>
          <p:nvPr/>
        </p:nvSpPr>
        <p:spPr>
          <a:xfrm rot="-5400000">
            <a:off x="14597784" y="552428"/>
            <a:ext cx="4242643" cy="3137788"/>
          </a:xfrm>
          <a:custGeom>
            <a:rect b="b" l="l" r="r" t="t"/>
            <a:pathLst>
              <a:path extrusionOk="0" h="3137788" w="4242643">
                <a:moveTo>
                  <a:pt x="0" y="0"/>
                </a:moveTo>
                <a:lnTo>
                  <a:pt x="4242644" y="0"/>
                </a:lnTo>
                <a:lnTo>
                  <a:pt x="4242644"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8" name="Google Shape;948;p43"/>
          <p:cNvSpPr/>
          <p:nvPr/>
        </p:nvSpPr>
        <p:spPr>
          <a:xfrm>
            <a:off x="558580" y="8893865"/>
            <a:ext cx="1528225" cy="1528225"/>
          </a:xfrm>
          <a:custGeom>
            <a:rect b="b" l="l" r="r" t="t"/>
            <a:pathLst>
              <a:path extrusionOk="0" h="1528225" w="1528225">
                <a:moveTo>
                  <a:pt x="0" y="0"/>
                </a:moveTo>
                <a:lnTo>
                  <a:pt x="1528225" y="0"/>
                </a:lnTo>
                <a:lnTo>
                  <a:pt x="1528225" y="1528225"/>
                </a:lnTo>
                <a:lnTo>
                  <a:pt x="0" y="1528225"/>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953" name="Shape 953"/>
        <p:cNvGrpSpPr/>
        <p:nvPr/>
      </p:nvGrpSpPr>
      <p:grpSpPr>
        <a:xfrm>
          <a:off x="0" y="0"/>
          <a:ext cx="0" cy="0"/>
          <a:chOff x="0" y="0"/>
          <a:chExt cx="0" cy="0"/>
        </a:xfrm>
      </p:grpSpPr>
      <p:sp>
        <p:nvSpPr>
          <p:cNvPr id="954" name="Google Shape;954;p44"/>
          <p:cNvSpPr/>
          <p:nvPr/>
        </p:nvSpPr>
        <p:spPr>
          <a:xfrm rot="5400000">
            <a:off x="-4829889" y="3637066"/>
            <a:ext cx="10287000" cy="3124676"/>
          </a:xfrm>
          <a:custGeom>
            <a:rect b="b" l="l" r="r" t="t"/>
            <a:pathLst>
              <a:path extrusionOk="0" h="3124676" w="10287000">
                <a:moveTo>
                  <a:pt x="0" y="0"/>
                </a:moveTo>
                <a:lnTo>
                  <a:pt x="10287000" y="0"/>
                </a:lnTo>
                <a:lnTo>
                  <a:pt x="10287000" y="3124676"/>
                </a:lnTo>
                <a:lnTo>
                  <a:pt x="0" y="3124676"/>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5" name="Google Shape;955;p44"/>
          <p:cNvSpPr/>
          <p:nvPr/>
        </p:nvSpPr>
        <p:spPr>
          <a:xfrm rot="5400000">
            <a:off x="-4551814" y="3915141"/>
            <a:ext cx="10398807" cy="2456718"/>
          </a:xfrm>
          <a:custGeom>
            <a:rect b="b" l="l" r="r" t="t"/>
            <a:pathLst>
              <a:path extrusionOk="0" h="2456718" w="10398807">
                <a:moveTo>
                  <a:pt x="0" y="0"/>
                </a:moveTo>
                <a:lnTo>
                  <a:pt x="10398808" y="0"/>
                </a:lnTo>
                <a:lnTo>
                  <a:pt x="10398808" y="2456718"/>
                </a:lnTo>
                <a:lnTo>
                  <a:pt x="0" y="245671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6" name="Google Shape;956;p44"/>
          <p:cNvSpPr/>
          <p:nvPr/>
        </p:nvSpPr>
        <p:spPr>
          <a:xfrm>
            <a:off x="17152782" y="9130888"/>
            <a:ext cx="1135218" cy="1156112"/>
          </a:xfrm>
          <a:custGeom>
            <a:rect b="b" l="l" r="r" t="t"/>
            <a:pathLst>
              <a:path extrusionOk="0" h="1156112" w="1135218">
                <a:moveTo>
                  <a:pt x="0" y="0"/>
                </a:moveTo>
                <a:lnTo>
                  <a:pt x="1135218" y="0"/>
                </a:lnTo>
                <a:lnTo>
                  <a:pt x="1135218" y="1156112"/>
                </a:lnTo>
                <a:lnTo>
                  <a:pt x="0" y="115611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7" name="Google Shape;957;p44"/>
          <p:cNvSpPr txBox="1"/>
          <p:nvPr/>
        </p:nvSpPr>
        <p:spPr>
          <a:xfrm>
            <a:off x="8799021" y="3971850"/>
            <a:ext cx="7101006" cy="202501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lang="en-US" sz="7200">
                <a:solidFill>
                  <a:srgbClr val="E2E7EC"/>
                </a:solidFill>
                <a:latin typeface="Arial"/>
                <a:ea typeface="Arial"/>
                <a:cs typeface="Arial"/>
                <a:sym typeface="Arial"/>
              </a:rPr>
              <a:t>Thank-you for watching</a:t>
            </a:r>
            <a:endParaRPr/>
          </a:p>
        </p:txBody>
      </p:sp>
      <p:sp>
        <p:nvSpPr>
          <p:cNvPr id="958" name="Google Shape;958;p44"/>
          <p:cNvSpPr/>
          <p:nvPr/>
        </p:nvSpPr>
        <p:spPr>
          <a:xfrm>
            <a:off x="3613558" y="3197699"/>
            <a:ext cx="4260581" cy="426058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9351" l="0" r="0" t="-9351"/>
            </a:stretch>
          </a:blipFill>
          <a:ln cap="sq" cmpd="sng" w="38100">
            <a:solidFill>
              <a:srgbClr val="67395C"/>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962" name="Shape 962"/>
        <p:cNvGrpSpPr/>
        <p:nvPr/>
      </p:nvGrpSpPr>
      <p:grpSpPr>
        <a:xfrm>
          <a:off x="0" y="0"/>
          <a:ext cx="0" cy="0"/>
          <a:chOff x="0" y="0"/>
          <a:chExt cx="0" cy="0"/>
        </a:xfrm>
      </p:grpSpPr>
      <p:grpSp>
        <p:nvGrpSpPr>
          <p:cNvPr id="963" name="Google Shape;963;p45"/>
          <p:cNvGrpSpPr/>
          <p:nvPr/>
        </p:nvGrpSpPr>
        <p:grpSpPr>
          <a:xfrm>
            <a:off x="0" y="-244115"/>
            <a:ext cx="18288000" cy="2161276"/>
            <a:chOff x="0" y="-38100"/>
            <a:chExt cx="2854277" cy="337319"/>
          </a:xfrm>
        </p:grpSpPr>
        <p:sp>
          <p:nvSpPr>
            <p:cNvPr id="964" name="Google Shape;964;p45"/>
            <p:cNvSpPr/>
            <p:nvPr/>
          </p:nvSpPr>
          <p:spPr>
            <a:xfrm>
              <a:off x="0" y="0"/>
              <a:ext cx="2854277" cy="299219"/>
            </a:xfrm>
            <a:custGeom>
              <a:rect b="b" l="l" r="r" t="t"/>
              <a:pathLst>
                <a:path extrusionOk="0" h="299219" w="2854277">
                  <a:moveTo>
                    <a:pt x="0" y="0"/>
                  </a:moveTo>
                  <a:lnTo>
                    <a:pt x="2854277" y="0"/>
                  </a:lnTo>
                  <a:lnTo>
                    <a:pt x="2854277" y="299219"/>
                  </a:lnTo>
                  <a:lnTo>
                    <a:pt x="0" y="299219"/>
                  </a:lnTo>
                  <a:close/>
                </a:path>
              </a:pathLst>
            </a:custGeom>
            <a:solidFill>
              <a:srgbClr val="A6A6A6">
                <a:alpha val="3294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5" name="Google Shape;965;p45"/>
            <p:cNvSpPr txBox="1"/>
            <p:nvPr/>
          </p:nvSpPr>
          <p:spPr>
            <a:xfrm>
              <a:off x="0" y="-38100"/>
              <a:ext cx="2854277" cy="3373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66" name="Google Shape;966;p45"/>
          <p:cNvSpPr txBox="1"/>
          <p:nvPr/>
        </p:nvSpPr>
        <p:spPr>
          <a:xfrm>
            <a:off x="558580" y="458518"/>
            <a:ext cx="8794688" cy="10668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lang="en-US" sz="7499">
                <a:solidFill>
                  <a:srgbClr val="FEFEFE"/>
                </a:solidFill>
                <a:latin typeface="Arial"/>
                <a:ea typeface="Arial"/>
                <a:cs typeface="Arial"/>
                <a:sym typeface="Arial"/>
              </a:rPr>
              <a:t>References</a:t>
            </a:r>
            <a:endParaRPr/>
          </a:p>
        </p:txBody>
      </p:sp>
      <p:sp>
        <p:nvSpPr>
          <p:cNvPr id="967" name="Google Shape;967;p45"/>
          <p:cNvSpPr/>
          <p:nvPr/>
        </p:nvSpPr>
        <p:spPr>
          <a:xfrm>
            <a:off x="16904304" y="8893865"/>
            <a:ext cx="1135218" cy="1156112"/>
          </a:xfrm>
          <a:custGeom>
            <a:rect b="b" l="l" r="r" t="t"/>
            <a:pathLst>
              <a:path extrusionOk="0" h="1156112" w="1135218">
                <a:moveTo>
                  <a:pt x="0" y="0"/>
                </a:moveTo>
                <a:lnTo>
                  <a:pt x="1135218" y="0"/>
                </a:lnTo>
                <a:lnTo>
                  <a:pt x="1135218" y="1156112"/>
                </a:lnTo>
                <a:lnTo>
                  <a:pt x="0" y="115611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8" name="Google Shape;968;p45"/>
          <p:cNvSpPr txBox="1"/>
          <p:nvPr/>
        </p:nvSpPr>
        <p:spPr>
          <a:xfrm>
            <a:off x="922394" y="1880870"/>
            <a:ext cx="16443213" cy="8406130"/>
          </a:xfrm>
          <a:prstGeom prst="rect">
            <a:avLst/>
          </a:prstGeom>
          <a:noFill/>
          <a:ln>
            <a:noFill/>
          </a:ln>
        </p:spPr>
        <p:txBody>
          <a:bodyPr anchorCtr="0" anchor="t" bIns="0" lIns="0" spcFirstLastPara="1" rIns="0" wrap="square" tIns="0">
            <a:spAutoFit/>
          </a:bodyPr>
          <a:lstStyle/>
          <a:p>
            <a:pPr indent="-302260" lvl="1" marL="604519" marR="0" rtl="0" algn="l">
              <a:lnSpc>
                <a:spcPct val="140014"/>
              </a:lnSpc>
              <a:spcBef>
                <a:spcPts val="0"/>
              </a:spcBef>
              <a:spcAft>
                <a:spcPts val="0"/>
              </a:spcAft>
              <a:buClr>
                <a:srgbClr val="FDFDFD"/>
              </a:buClr>
              <a:buSzPts val="2799"/>
              <a:buFont typeface="Arial"/>
              <a:buChar char="•"/>
            </a:pPr>
            <a:r>
              <a:rPr b="0" i="0" lang="en-US" sz="2799" u="none" cap="none" strike="noStrike">
                <a:solidFill>
                  <a:srgbClr val="FDFDFD"/>
                </a:solidFill>
                <a:latin typeface="Open Sans"/>
                <a:ea typeface="Open Sans"/>
                <a:cs typeface="Open Sans"/>
                <a:sym typeface="Open Sans"/>
              </a:rPr>
              <a:t>American Association on Intellectual and Developmental Disabilities. (n.d.). Definition of intellectual disability. https://www.aaidd.org/intellectual-disability/definition</a:t>
            </a:r>
            <a:endParaRPr/>
          </a:p>
          <a:p>
            <a:pPr indent="0" lvl="0" marL="0" marR="0" rtl="0" algn="l">
              <a:lnSpc>
                <a:spcPct val="140014"/>
              </a:lnSpc>
              <a:spcBef>
                <a:spcPts val="0"/>
              </a:spcBef>
              <a:spcAft>
                <a:spcPts val="0"/>
              </a:spcAft>
              <a:buNone/>
            </a:pPr>
            <a:r>
              <a:t/>
            </a:r>
            <a:endParaRPr sz="2799">
              <a:solidFill>
                <a:srgbClr val="FDFDFD"/>
              </a:solidFill>
              <a:latin typeface="Open Sans"/>
              <a:ea typeface="Open Sans"/>
              <a:cs typeface="Open Sans"/>
              <a:sym typeface="Open Sans"/>
            </a:endParaRPr>
          </a:p>
          <a:p>
            <a:pPr indent="-302260" lvl="1" marL="604519" marR="0" rtl="0" algn="l">
              <a:lnSpc>
                <a:spcPct val="140014"/>
              </a:lnSpc>
              <a:spcBef>
                <a:spcPts val="0"/>
              </a:spcBef>
              <a:spcAft>
                <a:spcPts val="0"/>
              </a:spcAft>
              <a:buClr>
                <a:srgbClr val="FDFDFD"/>
              </a:buClr>
              <a:buSzPts val="2799"/>
              <a:buFont typeface="Arial"/>
              <a:buChar char="•"/>
            </a:pPr>
            <a:r>
              <a:rPr b="0" i="0" lang="en-US" sz="2799" u="none" cap="none" strike="noStrike">
                <a:solidFill>
                  <a:srgbClr val="FDFDFD"/>
                </a:solidFill>
                <a:latin typeface="Open Sans"/>
                <a:ea typeface="Open Sans"/>
                <a:cs typeface="Open Sans"/>
                <a:sym typeface="Open Sans"/>
              </a:rPr>
              <a:t>CAMH. (n.d.). Dual Diagnosis. Retrieved 2026, from CAMH: https://www.camh.ca/en/health-info/mental-illness-and-addiction-index/dual-diagnosis</a:t>
            </a:r>
            <a:endParaRPr/>
          </a:p>
          <a:p>
            <a:pPr indent="0" lvl="0" marL="0" marR="0" rtl="0" algn="l">
              <a:lnSpc>
                <a:spcPct val="140014"/>
              </a:lnSpc>
              <a:spcBef>
                <a:spcPts val="0"/>
              </a:spcBef>
              <a:spcAft>
                <a:spcPts val="0"/>
              </a:spcAft>
              <a:buNone/>
            </a:pPr>
            <a:r>
              <a:t/>
            </a:r>
            <a:endParaRPr sz="2799">
              <a:solidFill>
                <a:srgbClr val="FDFDFD"/>
              </a:solidFill>
              <a:latin typeface="Open Sans"/>
              <a:ea typeface="Open Sans"/>
              <a:cs typeface="Open Sans"/>
              <a:sym typeface="Open Sans"/>
            </a:endParaRPr>
          </a:p>
          <a:p>
            <a:pPr indent="-302260" lvl="1" marL="604519" marR="0" rtl="0" algn="l">
              <a:lnSpc>
                <a:spcPct val="140014"/>
              </a:lnSpc>
              <a:spcBef>
                <a:spcPts val="0"/>
              </a:spcBef>
              <a:spcAft>
                <a:spcPts val="0"/>
              </a:spcAft>
              <a:buClr>
                <a:srgbClr val="FDFDFD"/>
              </a:buClr>
              <a:buSzPts val="2799"/>
              <a:buFont typeface="Arial"/>
              <a:buChar char="•"/>
            </a:pPr>
            <a:r>
              <a:rPr b="0" i="0" lang="en-US" sz="2799" u="none" cap="none" strike="noStrike">
                <a:solidFill>
                  <a:srgbClr val="FDFDFD"/>
                </a:solidFill>
                <a:latin typeface="Open Sans"/>
                <a:ea typeface="Open Sans"/>
                <a:cs typeface="Open Sans"/>
                <a:sym typeface="Open Sans"/>
              </a:rPr>
              <a:t>Ontario Ombudsman. (2025). Lost in transition: Investigation into the inappropriate hospitalization of adults with developmental disabilities. Toronto: Ombudsman Ontario. Retrieved from https://www.ombudsman.on.ca/en/our-work/investigations/lost-transition</a:t>
            </a:r>
            <a:endParaRPr/>
          </a:p>
          <a:p>
            <a:pPr indent="0" lvl="0" marL="0" marR="0" rtl="0" algn="l">
              <a:lnSpc>
                <a:spcPct val="140014"/>
              </a:lnSpc>
              <a:spcBef>
                <a:spcPts val="0"/>
              </a:spcBef>
              <a:spcAft>
                <a:spcPts val="0"/>
              </a:spcAft>
              <a:buNone/>
            </a:pPr>
            <a:r>
              <a:t/>
            </a:r>
            <a:endParaRPr sz="2799">
              <a:solidFill>
                <a:srgbClr val="FDFDFD"/>
              </a:solidFill>
              <a:latin typeface="Open Sans"/>
              <a:ea typeface="Open Sans"/>
              <a:cs typeface="Open Sans"/>
              <a:sym typeface="Open Sans"/>
            </a:endParaRPr>
          </a:p>
          <a:p>
            <a:pPr indent="-302260" lvl="1" marL="604519" marR="0" rtl="0" algn="l">
              <a:lnSpc>
                <a:spcPct val="140014"/>
              </a:lnSpc>
              <a:spcBef>
                <a:spcPts val="0"/>
              </a:spcBef>
              <a:spcAft>
                <a:spcPts val="0"/>
              </a:spcAft>
              <a:buClr>
                <a:srgbClr val="FDFDFD"/>
              </a:buClr>
              <a:buSzPts val="2799"/>
              <a:buFont typeface="Arial"/>
              <a:buChar char="•"/>
            </a:pPr>
            <a:r>
              <a:rPr b="0" i="0" lang="en-US" sz="2799" u="none" cap="none" strike="noStrike">
                <a:solidFill>
                  <a:srgbClr val="FDFDFD"/>
                </a:solidFill>
                <a:latin typeface="Open Sans"/>
                <a:ea typeface="Open Sans"/>
                <a:cs typeface="Open Sans"/>
                <a:sym typeface="Open Sans"/>
              </a:rPr>
              <a:t>Selick, A., Volpe, T., Morris, S., &amp; Lunsky, Y. (2025). Addressing delayed hospital discharges for patients with intellectual and developmental disabilities and a mental illness. Psychiatric Services, 76(2), 207–209. https://doi.org/10.1176/appi.ps.20230288</a:t>
            </a:r>
            <a:endParaRPr/>
          </a:p>
          <a:p>
            <a:pPr indent="0" lvl="0" marL="0" marR="0" rtl="0" algn="l">
              <a:lnSpc>
                <a:spcPct val="140014"/>
              </a:lnSpc>
              <a:spcBef>
                <a:spcPts val="0"/>
              </a:spcBef>
              <a:spcAft>
                <a:spcPts val="0"/>
              </a:spcAft>
              <a:buNone/>
            </a:pPr>
            <a:r>
              <a:t/>
            </a:r>
            <a:endParaRPr sz="2799">
              <a:solidFill>
                <a:srgbClr val="FDFDFD"/>
              </a:solidFill>
              <a:latin typeface="Open Sans"/>
              <a:ea typeface="Open Sans"/>
              <a:cs typeface="Open Sans"/>
              <a:sym typeface="Open Sans"/>
            </a:endParaRPr>
          </a:p>
          <a:p>
            <a:pPr indent="-302260" lvl="1" marL="604519" marR="0" rtl="0" algn="l">
              <a:lnSpc>
                <a:spcPct val="140014"/>
              </a:lnSpc>
              <a:spcBef>
                <a:spcPts val="0"/>
              </a:spcBef>
              <a:spcAft>
                <a:spcPts val="0"/>
              </a:spcAft>
              <a:buClr>
                <a:srgbClr val="FDFDFD"/>
              </a:buClr>
              <a:buSzPts val="2799"/>
              <a:buFont typeface="Arial"/>
              <a:buChar char="•"/>
            </a:pPr>
            <a:r>
              <a:rPr b="0" i="0" lang="en-US" sz="2799" u="none" cap="none" strike="noStrike">
                <a:solidFill>
                  <a:srgbClr val="FDFDFD"/>
                </a:solidFill>
                <a:latin typeface="Open Sans"/>
                <a:ea typeface="Open Sans"/>
                <a:cs typeface="Open Sans"/>
                <a:sym typeface="Open Sans"/>
              </a:rPr>
              <a:t>Surrey Place. (n.d.). Aproaches to Care and General Considerations. Retrieved 2026, from Primary Care Tools: https://ddprimarycare.surreyplace.ca/tools-2/general-health/</a:t>
            </a:r>
            <a:endParaRPr/>
          </a:p>
          <a:p>
            <a:pPr indent="0" lvl="0" marL="0" marR="0" rtl="0" algn="l">
              <a:lnSpc>
                <a:spcPct val="140014"/>
              </a:lnSpc>
              <a:spcBef>
                <a:spcPts val="0"/>
              </a:spcBef>
              <a:spcAft>
                <a:spcPts val="0"/>
              </a:spcAft>
              <a:buNone/>
            </a:pPr>
            <a:r>
              <a:t/>
            </a:r>
            <a:endParaRPr sz="2799">
              <a:solidFill>
                <a:srgbClr val="FDFDFD"/>
              </a:solidFill>
              <a:latin typeface="Open Sans"/>
              <a:ea typeface="Open Sans"/>
              <a:cs typeface="Open Sans"/>
              <a:sym typeface="Open Sans"/>
            </a:endParaRPr>
          </a:p>
        </p:txBody>
      </p:sp>
      <p:sp>
        <p:nvSpPr>
          <p:cNvPr id="969" name="Google Shape;969;p45"/>
          <p:cNvSpPr/>
          <p:nvPr/>
        </p:nvSpPr>
        <p:spPr>
          <a:xfrm rot="-5400000">
            <a:off x="14597784" y="552428"/>
            <a:ext cx="4242643" cy="3137788"/>
          </a:xfrm>
          <a:custGeom>
            <a:rect b="b" l="l" r="r" t="t"/>
            <a:pathLst>
              <a:path extrusionOk="0" h="3137788" w="4242643">
                <a:moveTo>
                  <a:pt x="0" y="0"/>
                </a:moveTo>
                <a:lnTo>
                  <a:pt x="4242644" y="0"/>
                </a:lnTo>
                <a:lnTo>
                  <a:pt x="4242644"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5"/>
          <p:cNvSpPr/>
          <p:nvPr/>
        </p:nvSpPr>
        <p:spPr>
          <a:xfrm>
            <a:off x="17152782" y="9130888"/>
            <a:ext cx="1135218" cy="1156112"/>
          </a:xfrm>
          <a:custGeom>
            <a:rect b="b" l="l" r="r" t="t"/>
            <a:pathLst>
              <a:path extrusionOk="0" h="1156112" w="1135218">
                <a:moveTo>
                  <a:pt x="0" y="0"/>
                </a:moveTo>
                <a:lnTo>
                  <a:pt x="1135218" y="0"/>
                </a:lnTo>
                <a:lnTo>
                  <a:pt x="1135218" y="1156112"/>
                </a:lnTo>
                <a:lnTo>
                  <a:pt x="0" y="115611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 name="Google Shape;178;p5"/>
          <p:cNvSpPr/>
          <p:nvPr/>
        </p:nvSpPr>
        <p:spPr>
          <a:xfrm>
            <a:off x="22643" y="0"/>
            <a:ext cx="18265357" cy="6689687"/>
          </a:xfrm>
          <a:custGeom>
            <a:rect b="b" l="l" r="r" t="t"/>
            <a:pathLst>
              <a:path extrusionOk="0" h="6689687" w="18265357">
                <a:moveTo>
                  <a:pt x="0" y="0"/>
                </a:moveTo>
                <a:lnTo>
                  <a:pt x="18265357" y="0"/>
                </a:lnTo>
                <a:lnTo>
                  <a:pt x="18265357" y="6689687"/>
                </a:lnTo>
                <a:lnTo>
                  <a:pt x="0" y="6689687"/>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9" name="Google Shape;179;p5"/>
          <p:cNvSpPr txBox="1"/>
          <p:nvPr/>
        </p:nvSpPr>
        <p:spPr>
          <a:xfrm>
            <a:off x="636175" y="1750575"/>
            <a:ext cx="16268100" cy="27702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lang="en-US" sz="7499">
                <a:solidFill>
                  <a:srgbClr val="000000"/>
                </a:solidFill>
                <a:latin typeface="Open Sans"/>
                <a:ea typeface="Open Sans"/>
                <a:cs typeface="Open Sans"/>
                <a:sym typeface="Open Sans"/>
              </a:rPr>
              <a:t>What is an Intellectual and Developmental Disability?</a:t>
            </a:r>
            <a:endParaRPr/>
          </a:p>
        </p:txBody>
      </p:sp>
      <p:sp>
        <p:nvSpPr>
          <p:cNvPr id="180" name="Google Shape;180;p5"/>
          <p:cNvSpPr/>
          <p:nvPr/>
        </p:nvSpPr>
        <p:spPr>
          <a:xfrm>
            <a:off x="8078403" y="6905321"/>
            <a:ext cx="2617133" cy="261713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0" l="-21988" r="-2198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 name="Google Shape;181;p5"/>
          <p:cNvSpPr/>
          <p:nvPr/>
        </p:nvSpPr>
        <p:spPr>
          <a:xfrm>
            <a:off x="3940115" y="7147027"/>
            <a:ext cx="2726801" cy="2133721"/>
          </a:xfrm>
          <a:custGeom>
            <a:rect b="b" l="l" r="r" t="t"/>
            <a:pathLst>
              <a:path extrusionOk="0" h="2133721" w="2726801">
                <a:moveTo>
                  <a:pt x="0" y="0"/>
                </a:moveTo>
                <a:lnTo>
                  <a:pt x="2726801" y="0"/>
                </a:lnTo>
                <a:lnTo>
                  <a:pt x="2726801" y="2133722"/>
                </a:lnTo>
                <a:lnTo>
                  <a:pt x="0" y="2133722"/>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2" name="Google Shape;182;p5"/>
          <p:cNvSpPr/>
          <p:nvPr/>
        </p:nvSpPr>
        <p:spPr>
          <a:xfrm>
            <a:off x="12107023" y="6895827"/>
            <a:ext cx="2220733" cy="2636122"/>
          </a:xfrm>
          <a:custGeom>
            <a:rect b="b" l="l" r="r" t="t"/>
            <a:pathLst>
              <a:path extrusionOk="0" h="2636122" w="2220733">
                <a:moveTo>
                  <a:pt x="0" y="0"/>
                </a:moveTo>
                <a:lnTo>
                  <a:pt x="2220734" y="0"/>
                </a:lnTo>
                <a:lnTo>
                  <a:pt x="2220734" y="2636122"/>
                </a:lnTo>
                <a:lnTo>
                  <a:pt x="0" y="263612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190" name="Shape 190"/>
        <p:cNvGrpSpPr/>
        <p:nvPr/>
      </p:nvGrpSpPr>
      <p:grpSpPr>
        <a:xfrm>
          <a:off x="0" y="0"/>
          <a:ext cx="0" cy="0"/>
          <a:chOff x="0" y="0"/>
          <a:chExt cx="0" cy="0"/>
        </a:xfrm>
      </p:grpSpPr>
      <p:sp>
        <p:nvSpPr>
          <p:cNvPr id="191" name="Google Shape;191;p6"/>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6"/>
          <p:cNvSpPr/>
          <p:nvPr/>
        </p:nvSpPr>
        <p:spPr>
          <a:xfrm>
            <a:off x="11565135" y="2450538"/>
            <a:ext cx="5927346" cy="6494261"/>
          </a:xfrm>
          <a:custGeom>
            <a:rect b="b" l="l" r="r" t="t"/>
            <a:pathLst>
              <a:path extrusionOk="0" h="6494261" w="5927346">
                <a:moveTo>
                  <a:pt x="0" y="0"/>
                </a:moveTo>
                <a:lnTo>
                  <a:pt x="5927346" y="0"/>
                </a:lnTo>
                <a:lnTo>
                  <a:pt x="5927346" y="6494261"/>
                </a:lnTo>
                <a:lnTo>
                  <a:pt x="0" y="6494261"/>
                </a:lnTo>
                <a:lnTo>
                  <a:pt x="0" y="0"/>
                </a:lnTo>
                <a:close/>
              </a:path>
            </a:pathLst>
          </a:custGeom>
          <a:blipFill rotWithShape="1">
            <a:blip r:embed="rId4">
              <a:alphaModFix/>
            </a:blip>
            <a:stretch>
              <a:fillRect b="-20291"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93" name="Google Shape;193;p6"/>
          <p:cNvGrpSpPr/>
          <p:nvPr/>
        </p:nvGrpSpPr>
        <p:grpSpPr>
          <a:xfrm>
            <a:off x="0" y="-263143"/>
            <a:ext cx="18288000" cy="2427932"/>
            <a:chOff x="0" y="-38100"/>
            <a:chExt cx="2854277" cy="378937"/>
          </a:xfrm>
        </p:grpSpPr>
        <p:sp>
          <p:nvSpPr>
            <p:cNvPr id="194" name="Google Shape;194;p6"/>
            <p:cNvSpPr/>
            <p:nvPr/>
          </p:nvSpPr>
          <p:spPr>
            <a:xfrm>
              <a:off x="0" y="0"/>
              <a:ext cx="2854277" cy="340837"/>
            </a:xfrm>
            <a:custGeom>
              <a:rect b="b" l="l" r="r" t="t"/>
              <a:pathLst>
                <a:path extrusionOk="0" h="340837" w="2854277">
                  <a:moveTo>
                    <a:pt x="0" y="0"/>
                  </a:moveTo>
                  <a:lnTo>
                    <a:pt x="2854277" y="0"/>
                  </a:lnTo>
                  <a:lnTo>
                    <a:pt x="2854277" y="340837"/>
                  </a:lnTo>
                  <a:lnTo>
                    <a:pt x="0" y="340837"/>
                  </a:lnTo>
                  <a:close/>
                </a:path>
              </a:pathLst>
            </a:custGeom>
            <a:solidFill>
              <a:srgbClr val="A6A6A6">
                <a:alpha val="3294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 name="Google Shape;195;p6"/>
            <p:cNvSpPr txBox="1"/>
            <p:nvPr/>
          </p:nvSpPr>
          <p:spPr>
            <a:xfrm>
              <a:off x="0" y="-38100"/>
              <a:ext cx="2854277" cy="37893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6" name="Google Shape;196;p6"/>
          <p:cNvSpPr txBox="1"/>
          <p:nvPr/>
        </p:nvSpPr>
        <p:spPr>
          <a:xfrm>
            <a:off x="551271" y="138203"/>
            <a:ext cx="16527766" cy="2105025"/>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lang="en-US" sz="7499">
                <a:solidFill>
                  <a:srgbClr val="FFFFFF"/>
                </a:solidFill>
                <a:latin typeface="Open Sans"/>
                <a:ea typeface="Open Sans"/>
                <a:cs typeface="Open Sans"/>
                <a:sym typeface="Open Sans"/>
              </a:rPr>
              <a:t>What is an Intellectual and Developmental Disability?</a:t>
            </a:r>
            <a:endParaRPr/>
          </a:p>
        </p:txBody>
      </p:sp>
      <p:sp>
        <p:nvSpPr>
          <p:cNvPr id="197" name="Google Shape;197;p6"/>
          <p:cNvSpPr/>
          <p:nvPr/>
        </p:nvSpPr>
        <p:spPr>
          <a:xfrm>
            <a:off x="1358414" y="2937860"/>
            <a:ext cx="8878223" cy="5507703"/>
          </a:xfrm>
          <a:custGeom>
            <a:rect b="b" l="l" r="r" t="t"/>
            <a:pathLst>
              <a:path extrusionOk="0" h="5507703" w="8878223">
                <a:moveTo>
                  <a:pt x="0" y="0"/>
                </a:moveTo>
                <a:lnTo>
                  <a:pt x="8878223" y="0"/>
                </a:lnTo>
                <a:lnTo>
                  <a:pt x="8878223" y="5507703"/>
                </a:lnTo>
                <a:lnTo>
                  <a:pt x="0" y="5507703"/>
                </a:lnTo>
                <a:lnTo>
                  <a:pt x="0" y="0"/>
                </a:lnTo>
                <a:close/>
              </a:path>
            </a:pathLst>
          </a:custGeom>
          <a:blipFill rotWithShape="1">
            <a:blip r:embed="rId5">
              <a:alphaModFix/>
            </a:blip>
            <a:stretch>
              <a:fillRect b="-82144" l="0" r="-24564" t="-1864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6"/>
          <p:cNvSpPr txBox="1"/>
          <p:nvPr/>
        </p:nvSpPr>
        <p:spPr>
          <a:xfrm>
            <a:off x="1739875" y="4208339"/>
            <a:ext cx="8115300" cy="3636645"/>
          </a:xfrm>
          <a:prstGeom prst="rect">
            <a:avLst/>
          </a:prstGeom>
          <a:noFill/>
          <a:ln>
            <a:noFill/>
          </a:ln>
        </p:spPr>
        <p:txBody>
          <a:bodyPr anchorCtr="0" anchor="t" bIns="0" lIns="0" spcFirstLastPara="1" rIns="0" wrap="square" tIns="0">
            <a:spAutoFit/>
          </a:bodyPr>
          <a:lstStyle/>
          <a:p>
            <a:pPr indent="0" lvl="0" marL="0" marR="0" rtl="0" algn="l">
              <a:lnSpc>
                <a:spcPct val="233277"/>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50017"/>
              </a:lnSpc>
              <a:spcBef>
                <a:spcPts val="0"/>
              </a:spcBef>
              <a:spcAft>
                <a:spcPts val="0"/>
              </a:spcAft>
              <a:buNone/>
            </a:pPr>
            <a:r>
              <a:rPr lang="en-US" sz="2799">
                <a:solidFill>
                  <a:srgbClr val="000000"/>
                </a:solidFill>
                <a:latin typeface="Open Sans"/>
                <a:ea typeface="Open Sans"/>
                <a:cs typeface="Open Sans"/>
                <a:sym typeface="Open Sans"/>
              </a:rPr>
              <a:t>Lifelong conditions that begin before age </a:t>
            </a:r>
            <a:r>
              <a:rPr b="1" lang="en-US" sz="2799">
                <a:solidFill>
                  <a:srgbClr val="000000"/>
                </a:solidFill>
                <a:latin typeface="Open Sans"/>
                <a:ea typeface="Open Sans"/>
                <a:cs typeface="Open Sans"/>
                <a:sym typeface="Open Sans"/>
              </a:rPr>
              <a:t>18</a:t>
            </a:r>
            <a:r>
              <a:rPr lang="en-US" sz="2799">
                <a:solidFill>
                  <a:srgbClr val="000000"/>
                </a:solidFill>
                <a:latin typeface="Open Sans"/>
                <a:ea typeface="Open Sans"/>
                <a:cs typeface="Open Sans"/>
                <a:sym typeface="Open Sans"/>
              </a:rPr>
              <a:t> and affect:</a:t>
            </a:r>
            <a:endParaRPr/>
          </a:p>
          <a:p>
            <a:pPr indent="-302260" lvl="1" marL="604519" marR="0" rtl="0" algn="l">
              <a:lnSpc>
                <a:spcPct val="150017"/>
              </a:lnSpc>
              <a:spcBef>
                <a:spcPts val="0"/>
              </a:spcBef>
              <a:spcAft>
                <a:spcPts val="0"/>
              </a:spcAft>
              <a:buClr>
                <a:srgbClr val="000000"/>
              </a:buClr>
              <a:buSzPts val="2799"/>
              <a:buFont typeface="Arial"/>
              <a:buChar char="•"/>
            </a:pPr>
            <a:r>
              <a:rPr b="0" i="0" lang="en-US" sz="2799" u="none" cap="none" strike="noStrike">
                <a:solidFill>
                  <a:srgbClr val="000000"/>
                </a:solidFill>
                <a:latin typeface="Open Sans"/>
                <a:ea typeface="Open Sans"/>
                <a:cs typeface="Open Sans"/>
                <a:sym typeface="Open Sans"/>
              </a:rPr>
              <a:t>🧩 Intellectual functioning  (learning, reasoning, problem-solving)</a:t>
            </a:r>
            <a:endParaRPr/>
          </a:p>
          <a:p>
            <a:pPr indent="-302260" lvl="1" marL="604519" marR="0" rtl="0" algn="l">
              <a:lnSpc>
                <a:spcPct val="150017"/>
              </a:lnSpc>
              <a:spcBef>
                <a:spcPts val="0"/>
              </a:spcBef>
              <a:spcAft>
                <a:spcPts val="0"/>
              </a:spcAft>
              <a:buClr>
                <a:srgbClr val="000000"/>
              </a:buClr>
              <a:buSzPts val="2799"/>
              <a:buFont typeface="Arial"/>
              <a:buChar char="•"/>
            </a:pPr>
            <a:r>
              <a:rPr b="0" i="0" lang="en-US" sz="2799" u="none" cap="none" strike="noStrike">
                <a:solidFill>
                  <a:srgbClr val="000000"/>
                </a:solidFill>
                <a:latin typeface="Open Sans"/>
                <a:ea typeface="Open Sans"/>
                <a:cs typeface="Open Sans"/>
                <a:sym typeface="Open Sans"/>
              </a:rPr>
              <a:t>🏠 Adaptive functioning  (daily living, communication, social skills)</a:t>
            </a:r>
            <a:endParaRPr/>
          </a:p>
        </p:txBody>
      </p:sp>
      <p:sp>
        <p:nvSpPr>
          <p:cNvPr id="199" name="Google Shape;199;p6"/>
          <p:cNvSpPr/>
          <p:nvPr/>
        </p:nvSpPr>
        <p:spPr>
          <a:xfrm rot="-5400000">
            <a:off x="14597784" y="552428"/>
            <a:ext cx="4242643" cy="3137788"/>
          </a:xfrm>
          <a:custGeom>
            <a:rect b="b" l="l" r="r" t="t"/>
            <a:pathLst>
              <a:path extrusionOk="0" h="3137788" w="4242643">
                <a:moveTo>
                  <a:pt x="0" y="0"/>
                </a:moveTo>
                <a:lnTo>
                  <a:pt x="4242644" y="0"/>
                </a:lnTo>
                <a:lnTo>
                  <a:pt x="4242644"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00" name="Google Shape;200;p6"/>
          <p:cNvGrpSpPr/>
          <p:nvPr/>
        </p:nvGrpSpPr>
        <p:grpSpPr>
          <a:xfrm>
            <a:off x="12145428" y="5558580"/>
            <a:ext cx="4766760" cy="1748008"/>
            <a:chOff x="0" y="0"/>
            <a:chExt cx="6355680" cy="2330677"/>
          </a:xfrm>
        </p:grpSpPr>
        <p:sp>
          <p:nvSpPr>
            <p:cNvPr id="201" name="Google Shape;201;p6"/>
            <p:cNvSpPr/>
            <p:nvPr/>
          </p:nvSpPr>
          <p:spPr>
            <a:xfrm>
              <a:off x="134667" y="0"/>
              <a:ext cx="6086346" cy="2330677"/>
            </a:xfrm>
            <a:custGeom>
              <a:rect b="b" l="l" r="r" t="t"/>
              <a:pathLst>
                <a:path extrusionOk="0" h="2330677" w="6086346">
                  <a:moveTo>
                    <a:pt x="0" y="0"/>
                  </a:moveTo>
                  <a:lnTo>
                    <a:pt x="6086346" y="0"/>
                  </a:lnTo>
                  <a:lnTo>
                    <a:pt x="6086346" y="2330677"/>
                  </a:lnTo>
                  <a:lnTo>
                    <a:pt x="0" y="2330677"/>
                  </a:lnTo>
                  <a:lnTo>
                    <a:pt x="0" y="0"/>
                  </a:lnTo>
                  <a:close/>
                </a:path>
              </a:pathLst>
            </a:custGeom>
            <a:blipFill rotWithShape="1">
              <a:blip r:embed="rId6">
                <a:alphaModFix/>
              </a:blip>
              <a:stretch>
                <a:fillRect b="-415191" l="-43109" r="-83243" t="-7589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 name="Google Shape;202;p6"/>
            <p:cNvSpPr txBox="1"/>
            <p:nvPr/>
          </p:nvSpPr>
          <p:spPr>
            <a:xfrm>
              <a:off x="0" y="245223"/>
              <a:ext cx="6355680" cy="177355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lang="en-US" sz="2400">
                  <a:solidFill>
                    <a:srgbClr val="000000"/>
                  </a:solidFill>
                  <a:latin typeface="Open Sans"/>
                  <a:ea typeface="Open Sans"/>
                  <a:cs typeface="Open Sans"/>
                  <a:sym typeface="Open Sans"/>
                </a:rPr>
                <a:t>Between</a:t>
              </a:r>
              <a:r>
                <a:rPr b="1" lang="en-US" sz="2400">
                  <a:solidFill>
                    <a:srgbClr val="000000"/>
                  </a:solidFill>
                  <a:latin typeface="Open Sans"/>
                  <a:ea typeface="Open Sans"/>
                  <a:cs typeface="Open Sans"/>
                  <a:sym typeface="Open Sans"/>
                </a:rPr>
                <a:t> 1 and 3 </a:t>
              </a:r>
              <a:r>
                <a:rPr lang="en-US" sz="2400">
                  <a:solidFill>
                    <a:srgbClr val="000000"/>
                  </a:solidFill>
                  <a:latin typeface="Open Sans"/>
                  <a:ea typeface="Open Sans"/>
                  <a:cs typeface="Open Sans"/>
                  <a:sym typeface="Open Sans"/>
                </a:rPr>
                <a:t>out of </a:t>
              </a:r>
              <a:r>
                <a:rPr b="1" lang="en-US" sz="2400">
                  <a:solidFill>
                    <a:srgbClr val="000000"/>
                  </a:solidFill>
                  <a:latin typeface="Open Sans"/>
                  <a:ea typeface="Open Sans"/>
                  <a:cs typeface="Open Sans"/>
                  <a:sym typeface="Open Sans"/>
                </a:rPr>
                <a:t>100 </a:t>
              </a:r>
              <a:r>
                <a:rPr lang="en-US" sz="2400">
                  <a:solidFill>
                    <a:srgbClr val="000000"/>
                  </a:solidFill>
                  <a:latin typeface="Open Sans"/>
                  <a:ea typeface="Open Sans"/>
                  <a:cs typeface="Open Sans"/>
                  <a:sym typeface="Open Sans"/>
                </a:rPr>
                <a:t>people have an intellectual or developmental disability</a:t>
              </a:r>
              <a:endParaRPr/>
            </a:p>
          </p:txBody>
        </p:sp>
      </p:grpSp>
      <p:sp>
        <p:nvSpPr>
          <p:cNvPr id="203" name="Google Shape;203;p6"/>
          <p:cNvSpPr/>
          <p:nvPr/>
        </p:nvSpPr>
        <p:spPr>
          <a:xfrm>
            <a:off x="125681" y="2450538"/>
            <a:ext cx="2343771" cy="1834001"/>
          </a:xfrm>
          <a:custGeom>
            <a:rect b="b" l="l" r="r" t="t"/>
            <a:pathLst>
              <a:path extrusionOk="0" h="1834001" w="2343771">
                <a:moveTo>
                  <a:pt x="0" y="0"/>
                </a:moveTo>
                <a:lnTo>
                  <a:pt x="2343771" y="0"/>
                </a:lnTo>
                <a:lnTo>
                  <a:pt x="2343771" y="1834001"/>
                </a:lnTo>
                <a:lnTo>
                  <a:pt x="0" y="1834001"/>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6"/>
          <p:cNvSpPr txBox="1"/>
          <p:nvPr/>
        </p:nvSpPr>
        <p:spPr>
          <a:xfrm>
            <a:off x="2710720" y="9157642"/>
            <a:ext cx="14621804" cy="792480"/>
          </a:xfrm>
          <a:prstGeom prst="rect">
            <a:avLst/>
          </a:prstGeom>
          <a:noFill/>
          <a:ln>
            <a:noFill/>
          </a:ln>
        </p:spPr>
        <p:txBody>
          <a:bodyPr anchorCtr="0" anchor="t" bIns="0" lIns="0" spcFirstLastPara="1" rIns="0" wrap="square" tIns="0">
            <a:spAutoFit/>
          </a:bodyPr>
          <a:lstStyle/>
          <a:p>
            <a:pPr indent="0" lvl="0" marL="0" marR="0" rtl="0" algn="l">
              <a:lnSpc>
                <a:spcPct val="150022"/>
              </a:lnSpc>
              <a:spcBef>
                <a:spcPts val="0"/>
              </a:spcBef>
              <a:spcAft>
                <a:spcPts val="0"/>
              </a:spcAft>
              <a:buNone/>
            </a:pPr>
            <a:r>
              <a:rPr i="1" lang="en-US" sz="2199">
                <a:solidFill>
                  <a:srgbClr val="FFFFFF"/>
                </a:solidFill>
                <a:latin typeface="Open Sans"/>
                <a:ea typeface="Open Sans"/>
                <a:cs typeface="Open Sans"/>
                <a:sym typeface="Open Sans"/>
              </a:rPr>
              <a:t>Adaptive Functioning and Communication in Adults with Intellectual and Developmental Disabilities: </a:t>
            </a:r>
            <a:endParaRPr/>
          </a:p>
          <a:p>
            <a:pPr indent="0" lvl="0" marL="0" marR="0" rtl="0" algn="l">
              <a:lnSpc>
                <a:spcPct val="150022"/>
              </a:lnSpc>
              <a:spcBef>
                <a:spcPts val="0"/>
              </a:spcBef>
              <a:spcAft>
                <a:spcPts val="0"/>
              </a:spcAft>
              <a:buNone/>
            </a:pPr>
            <a:r>
              <a:rPr i="1" lang="en-US" sz="2199">
                <a:solidFill>
                  <a:srgbClr val="FFFFFF"/>
                </a:solidFill>
                <a:latin typeface="Open Sans"/>
                <a:ea typeface="Open Sans"/>
                <a:cs typeface="Open Sans"/>
                <a:sym typeface="Open Sans"/>
              </a:rPr>
              <a:t>Fact Sheet. Edwards, B. &amp; Temple, V., Developmental Disabilities Primary Care Program of Surrey Place, Toronto, 2019</a:t>
            </a:r>
            <a:endParaRPr/>
          </a:p>
        </p:txBody>
      </p:sp>
      <p:sp>
        <p:nvSpPr>
          <p:cNvPr id="205" name="Google Shape;205;p6"/>
          <p:cNvSpPr txBox="1"/>
          <p:nvPr/>
        </p:nvSpPr>
        <p:spPr>
          <a:xfrm>
            <a:off x="1906321" y="3650893"/>
            <a:ext cx="8115300" cy="1017270"/>
          </a:xfrm>
          <a:prstGeom prst="rect">
            <a:avLst/>
          </a:prstGeom>
          <a:noFill/>
          <a:ln>
            <a:noFill/>
          </a:ln>
        </p:spPr>
        <p:txBody>
          <a:bodyPr anchorCtr="0" anchor="t" bIns="0" lIns="0" spcFirstLastPara="1" rIns="0" wrap="square" tIns="0">
            <a:spAutoFit/>
          </a:bodyPr>
          <a:lstStyle/>
          <a:p>
            <a:pPr indent="0" lvl="0" marL="0" marR="0" rtl="0" algn="ctr">
              <a:lnSpc>
                <a:spcPct val="150017"/>
              </a:lnSpc>
              <a:spcBef>
                <a:spcPts val="0"/>
              </a:spcBef>
              <a:spcAft>
                <a:spcPts val="0"/>
              </a:spcAft>
              <a:buNone/>
            </a:pPr>
            <a:r>
              <a:rPr b="1" lang="en-US" sz="2799">
                <a:solidFill>
                  <a:srgbClr val="000000"/>
                </a:solidFill>
                <a:latin typeface="Open Sans"/>
                <a:ea typeface="Open Sans"/>
                <a:cs typeface="Open Sans"/>
                <a:sym typeface="Open Sans"/>
              </a:rPr>
              <a:t>Intellectual and Developmental Disabilities (IDD) </a:t>
            </a:r>
            <a:endParaRPr/>
          </a:p>
        </p:txBody>
      </p:sp>
      <p:sp>
        <p:nvSpPr>
          <p:cNvPr id="206" name="Google Shape;206;p6"/>
          <p:cNvSpPr/>
          <p:nvPr/>
        </p:nvSpPr>
        <p:spPr>
          <a:xfrm>
            <a:off x="369842" y="8445563"/>
            <a:ext cx="2273787" cy="2273787"/>
          </a:xfrm>
          <a:custGeom>
            <a:rect b="b" l="l" r="r" t="t"/>
            <a:pathLst>
              <a:path extrusionOk="0" h="2273787" w="2273787">
                <a:moveTo>
                  <a:pt x="0" y="0"/>
                </a:moveTo>
                <a:lnTo>
                  <a:pt x="2273787" y="0"/>
                </a:lnTo>
                <a:lnTo>
                  <a:pt x="2273787" y="2273787"/>
                </a:lnTo>
                <a:lnTo>
                  <a:pt x="0" y="2273787"/>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211" name="Shape 211"/>
        <p:cNvGrpSpPr/>
        <p:nvPr/>
      </p:nvGrpSpPr>
      <p:grpSpPr>
        <a:xfrm>
          <a:off x="0" y="0"/>
          <a:ext cx="0" cy="0"/>
          <a:chOff x="0" y="0"/>
          <a:chExt cx="0" cy="0"/>
        </a:xfrm>
      </p:grpSpPr>
      <p:sp>
        <p:nvSpPr>
          <p:cNvPr id="212" name="Google Shape;212;p7"/>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 name="Google Shape;213;p7"/>
          <p:cNvSpPr/>
          <p:nvPr/>
        </p:nvSpPr>
        <p:spPr>
          <a:xfrm rot="5400000">
            <a:off x="-4892059" y="3581162"/>
            <a:ext cx="10287000" cy="3124676"/>
          </a:xfrm>
          <a:custGeom>
            <a:rect b="b" l="l" r="r" t="t"/>
            <a:pathLst>
              <a:path extrusionOk="0" h="3124676" w="10287000">
                <a:moveTo>
                  <a:pt x="0" y="0"/>
                </a:moveTo>
                <a:lnTo>
                  <a:pt x="10287000" y="0"/>
                </a:lnTo>
                <a:lnTo>
                  <a:pt x="10287000" y="3124676"/>
                </a:lnTo>
                <a:lnTo>
                  <a:pt x="0" y="3124676"/>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 name="Google Shape;214;p7"/>
          <p:cNvSpPr/>
          <p:nvPr/>
        </p:nvSpPr>
        <p:spPr>
          <a:xfrm rot="5400000">
            <a:off x="-4236611" y="4236610"/>
            <a:ext cx="10287000" cy="1813779"/>
          </a:xfrm>
          <a:custGeom>
            <a:rect b="b" l="l" r="r" t="t"/>
            <a:pathLst>
              <a:path extrusionOk="0" h="2430304" w="10287000">
                <a:moveTo>
                  <a:pt x="0" y="0"/>
                </a:moveTo>
                <a:lnTo>
                  <a:pt x="10287000" y="0"/>
                </a:lnTo>
                <a:lnTo>
                  <a:pt x="10287000" y="2430304"/>
                </a:lnTo>
                <a:lnTo>
                  <a:pt x="0" y="2430304"/>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 name="Google Shape;215;p7"/>
          <p:cNvSpPr/>
          <p:nvPr/>
        </p:nvSpPr>
        <p:spPr>
          <a:xfrm>
            <a:off x="2524804" y="2222354"/>
            <a:ext cx="7035946" cy="703594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0" l="-21988" r="-21988" t="0"/>
            </a:stretch>
          </a:blipFill>
          <a:ln cap="sq" cmpd="sng" w="38100">
            <a:solidFill>
              <a:srgbClr val="67395C"/>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 name="Google Shape;216;p7"/>
          <p:cNvSpPr/>
          <p:nvPr/>
        </p:nvSpPr>
        <p:spPr>
          <a:xfrm>
            <a:off x="11400556" y="2222354"/>
            <a:ext cx="6354044" cy="7035946"/>
          </a:xfrm>
          <a:custGeom>
            <a:rect b="b" l="l" r="r" t="t"/>
            <a:pathLst>
              <a:path extrusionOk="0" h="7035946" w="5678481">
                <a:moveTo>
                  <a:pt x="0" y="0"/>
                </a:moveTo>
                <a:lnTo>
                  <a:pt x="5678481" y="0"/>
                </a:lnTo>
                <a:lnTo>
                  <a:pt x="5678481" y="7035946"/>
                </a:lnTo>
                <a:lnTo>
                  <a:pt x="0" y="7035946"/>
                </a:lnTo>
                <a:lnTo>
                  <a:pt x="0" y="0"/>
                </a:lnTo>
                <a:close/>
              </a:path>
            </a:pathLst>
          </a:custGeom>
          <a:blipFill rotWithShape="1">
            <a:blip r:embed="rId5">
              <a:alphaModFix/>
            </a:blip>
            <a:stretch>
              <a:fillRect b="-20742" l="-5793" r="-57166" t="-1077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 name="Google Shape;217;p7"/>
          <p:cNvSpPr txBox="1"/>
          <p:nvPr/>
        </p:nvSpPr>
        <p:spPr>
          <a:xfrm>
            <a:off x="2014778" y="352951"/>
            <a:ext cx="10699688" cy="10668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lang="en-US" sz="7499">
                <a:solidFill>
                  <a:srgbClr val="FEFEFE"/>
                </a:solidFill>
                <a:latin typeface="Open Sans"/>
                <a:ea typeface="Open Sans"/>
                <a:cs typeface="Open Sans"/>
                <a:sym typeface="Open Sans"/>
              </a:rPr>
              <a:t>IDD Examples </a:t>
            </a:r>
            <a:endParaRPr/>
          </a:p>
        </p:txBody>
      </p:sp>
      <p:sp>
        <p:nvSpPr>
          <p:cNvPr id="218" name="Google Shape;218;p7"/>
          <p:cNvSpPr txBox="1"/>
          <p:nvPr/>
        </p:nvSpPr>
        <p:spPr>
          <a:xfrm>
            <a:off x="11467283" y="2370109"/>
            <a:ext cx="6201644" cy="6889002"/>
          </a:xfrm>
          <a:prstGeom prst="rect">
            <a:avLst/>
          </a:prstGeom>
          <a:noFill/>
          <a:ln>
            <a:noFill/>
          </a:ln>
        </p:spPr>
        <p:txBody>
          <a:bodyPr anchorCtr="0" anchor="t" bIns="0" lIns="0" spcFirstLastPara="1" rIns="0" wrap="square" tIns="0">
            <a:spAutoFit/>
          </a:bodyPr>
          <a:lstStyle/>
          <a:p>
            <a:pPr indent="-259080" lvl="1" marL="518160" marR="0" rtl="0" algn="just">
              <a:lnSpc>
                <a:spcPct val="150000"/>
              </a:lnSpc>
              <a:spcBef>
                <a:spcPts val="0"/>
              </a:spcBef>
              <a:spcAft>
                <a:spcPts val="0"/>
              </a:spcAft>
              <a:buClr>
                <a:srgbClr val="67395C"/>
              </a:buClr>
              <a:buSzPts val="2400"/>
              <a:buFont typeface="Arial"/>
              <a:buChar char="•"/>
            </a:pPr>
            <a:r>
              <a:rPr b="0" i="0" lang="en-US" sz="2400" u="none" cap="none" strike="noStrike">
                <a:solidFill>
                  <a:srgbClr val="67395C"/>
                </a:solidFill>
                <a:latin typeface="Open Sans"/>
                <a:ea typeface="Open Sans"/>
                <a:cs typeface="Open Sans"/>
                <a:sym typeface="Open Sans"/>
              </a:rPr>
              <a:t>Autism Spectrum Disorder</a:t>
            </a:r>
            <a:endParaRPr/>
          </a:p>
          <a:p>
            <a:pPr indent="0" lvl="0" marL="0" marR="0" rtl="0" algn="just">
              <a:lnSpc>
                <a:spcPct val="150000"/>
              </a:lnSpc>
              <a:spcBef>
                <a:spcPts val="0"/>
              </a:spcBef>
              <a:spcAft>
                <a:spcPts val="0"/>
              </a:spcAft>
              <a:buNone/>
            </a:pPr>
            <a:r>
              <a:t/>
            </a:r>
            <a:endParaRPr sz="2400">
              <a:solidFill>
                <a:srgbClr val="67395C"/>
              </a:solidFill>
              <a:latin typeface="Open Sans"/>
              <a:ea typeface="Open Sans"/>
              <a:cs typeface="Open Sans"/>
              <a:sym typeface="Open Sans"/>
            </a:endParaRPr>
          </a:p>
          <a:p>
            <a:pPr indent="-259080" lvl="1" marL="518160" marR="0" rtl="0" algn="just">
              <a:lnSpc>
                <a:spcPct val="150000"/>
              </a:lnSpc>
              <a:spcBef>
                <a:spcPts val="0"/>
              </a:spcBef>
              <a:spcAft>
                <a:spcPts val="0"/>
              </a:spcAft>
              <a:buClr>
                <a:srgbClr val="67395C"/>
              </a:buClr>
              <a:buSzPts val="2400"/>
              <a:buFont typeface="Arial"/>
              <a:buChar char="•"/>
            </a:pPr>
            <a:r>
              <a:rPr b="0" i="0" lang="en-US" sz="2400" u="none" cap="none" strike="noStrike">
                <a:solidFill>
                  <a:srgbClr val="67395C"/>
                </a:solidFill>
                <a:latin typeface="Open Sans"/>
                <a:ea typeface="Open Sans"/>
                <a:cs typeface="Open Sans"/>
                <a:sym typeface="Open Sans"/>
              </a:rPr>
              <a:t>Epilepsy</a:t>
            </a:r>
            <a:endParaRPr/>
          </a:p>
          <a:p>
            <a:pPr indent="0" lvl="0" marL="0" marR="0" rtl="0" algn="just">
              <a:lnSpc>
                <a:spcPct val="150000"/>
              </a:lnSpc>
              <a:spcBef>
                <a:spcPts val="0"/>
              </a:spcBef>
              <a:spcAft>
                <a:spcPts val="0"/>
              </a:spcAft>
              <a:buNone/>
            </a:pPr>
            <a:r>
              <a:t/>
            </a:r>
            <a:endParaRPr sz="2400">
              <a:solidFill>
                <a:srgbClr val="67395C"/>
              </a:solidFill>
              <a:latin typeface="Open Sans"/>
              <a:ea typeface="Open Sans"/>
              <a:cs typeface="Open Sans"/>
              <a:sym typeface="Open Sans"/>
            </a:endParaRPr>
          </a:p>
          <a:p>
            <a:pPr indent="-259080" lvl="1" marL="518160" marR="0" rtl="0" algn="just">
              <a:lnSpc>
                <a:spcPct val="150000"/>
              </a:lnSpc>
              <a:spcBef>
                <a:spcPts val="0"/>
              </a:spcBef>
              <a:spcAft>
                <a:spcPts val="0"/>
              </a:spcAft>
              <a:buClr>
                <a:srgbClr val="67395C"/>
              </a:buClr>
              <a:buSzPts val="2400"/>
              <a:buFont typeface="Arial"/>
              <a:buChar char="•"/>
            </a:pPr>
            <a:r>
              <a:rPr b="0" i="0" lang="en-US" sz="2400" u="none" cap="none" strike="noStrike">
                <a:solidFill>
                  <a:srgbClr val="67395C"/>
                </a:solidFill>
                <a:latin typeface="Open Sans"/>
                <a:ea typeface="Open Sans"/>
                <a:cs typeface="Open Sans"/>
                <a:sym typeface="Open Sans"/>
              </a:rPr>
              <a:t>Intellectual Disability</a:t>
            </a:r>
            <a:endParaRPr/>
          </a:p>
          <a:p>
            <a:pPr indent="0" lvl="0" marL="0" marR="0" rtl="0" algn="just">
              <a:lnSpc>
                <a:spcPct val="150000"/>
              </a:lnSpc>
              <a:spcBef>
                <a:spcPts val="0"/>
              </a:spcBef>
              <a:spcAft>
                <a:spcPts val="0"/>
              </a:spcAft>
              <a:buNone/>
            </a:pPr>
            <a:r>
              <a:t/>
            </a:r>
            <a:endParaRPr sz="2400">
              <a:solidFill>
                <a:srgbClr val="67395C"/>
              </a:solidFill>
              <a:latin typeface="Open Sans"/>
              <a:ea typeface="Open Sans"/>
              <a:cs typeface="Open Sans"/>
              <a:sym typeface="Open Sans"/>
            </a:endParaRPr>
          </a:p>
          <a:p>
            <a:pPr indent="-259080" lvl="1" marL="518160" marR="0" rtl="0" algn="just">
              <a:lnSpc>
                <a:spcPct val="150000"/>
              </a:lnSpc>
              <a:spcBef>
                <a:spcPts val="0"/>
              </a:spcBef>
              <a:spcAft>
                <a:spcPts val="0"/>
              </a:spcAft>
              <a:buClr>
                <a:srgbClr val="67395C"/>
              </a:buClr>
              <a:buSzPts val="2400"/>
              <a:buFont typeface="Arial"/>
              <a:buChar char="•"/>
            </a:pPr>
            <a:r>
              <a:rPr b="0" i="0" lang="en-US" sz="2400" u="none" cap="none" strike="noStrike">
                <a:solidFill>
                  <a:srgbClr val="67395C"/>
                </a:solidFill>
                <a:latin typeface="Open Sans"/>
                <a:ea typeface="Open Sans"/>
                <a:cs typeface="Open Sans"/>
                <a:sym typeface="Open Sans"/>
              </a:rPr>
              <a:t>Down Syndrome</a:t>
            </a:r>
            <a:endParaRPr/>
          </a:p>
          <a:p>
            <a:pPr indent="0" lvl="0" marL="0" marR="0" rtl="0" algn="just">
              <a:lnSpc>
                <a:spcPct val="150000"/>
              </a:lnSpc>
              <a:spcBef>
                <a:spcPts val="0"/>
              </a:spcBef>
              <a:spcAft>
                <a:spcPts val="0"/>
              </a:spcAft>
              <a:buNone/>
            </a:pPr>
            <a:r>
              <a:t/>
            </a:r>
            <a:endParaRPr sz="2400">
              <a:solidFill>
                <a:srgbClr val="67395C"/>
              </a:solidFill>
              <a:latin typeface="Open Sans"/>
              <a:ea typeface="Open Sans"/>
              <a:cs typeface="Open Sans"/>
              <a:sym typeface="Open Sans"/>
            </a:endParaRPr>
          </a:p>
          <a:p>
            <a:pPr indent="-259080" lvl="1" marL="518160" marR="0" rtl="0" algn="just">
              <a:lnSpc>
                <a:spcPct val="150000"/>
              </a:lnSpc>
              <a:spcBef>
                <a:spcPts val="0"/>
              </a:spcBef>
              <a:spcAft>
                <a:spcPts val="0"/>
              </a:spcAft>
              <a:buClr>
                <a:srgbClr val="67395C"/>
              </a:buClr>
              <a:buSzPts val="2400"/>
              <a:buFont typeface="Arial"/>
              <a:buChar char="•"/>
            </a:pPr>
            <a:r>
              <a:rPr b="0" i="0" lang="en-US" sz="2400" u="none" cap="none" strike="noStrike">
                <a:solidFill>
                  <a:srgbClr val="67395C"/>
                </a:solidFill>
                <a:latin typeface="Open Sans"/>
                <a:ea typeface="Open Sans"/>
                <a:cs typeface="Open Sans"/>
                <a:sym typeface="Open Sans"/>
              </a:rPr>
              <a:t>Fragile X Syndrome</a:t>
            </a:r>
            <a:endParaRPr/>
          </a:p>
          <a:p>
            <a:pPr indent="0" lvl="0" marL="0" marR="0" rtl="0" algn="just">
              <a:lnSpc>
                <a:spcPct val="150000"/>
              </a:lnSpc>
              <a:spcBef>
                <a:spcPts val="0"/>
              </a:spcBef>
              <a:spcAft>
                <a:spcPts val="0"/>
              </a:spcAft>
              <a:buNone/>
            </a:pPr>
            <a:r>
              <a:t/>
            </a:r>
            <a:endParaRPr sz="2400">
              <a:solidFill>
                <a:srgbClr val="67395C"/>
              </a:solidFill>
              <a:latin typeface="Open Sans"/>
              <a:ea typeface="Open Sans"/>
              <a:cs typeface="Open Sans"/>
              <a:sym typeface="Open Sans"/>
            </a:endParaRPr>
          </a:p>
          <a:p>
            <a:pPr indent="-259080" lvl="1" marL="518160" marR="0" rtl="0" algn="just">
              <a:lnSpc>
                <a:spcPct val="150000"/>
              </a:lnSpc>
              <a:spcBef>
                <a:spcPts val="0"/>
              </a:spcBef>
              <a:spcAft>
                <a:spcPts val="0"/>
              </a:spcAft>
              <a:buClr>
                <a:srgbClr val="67395C"/>
              </a:buClr>
              <a:buSzPts val="2400"/>
              <a:buFont typeface="Arial"/>
              <a:buChar char="•"/>
            </a:pPr>
            <a:r>
              <a:rPr b="0" i="0" lang="en-US" sz="2400" u="none" cap="none" strike="noStrike">
                <a:solidFill>
                  <a:srgbClr val="67395C"/>
                </a:solidFill>
                <a:latin typeface="Open Sans"/>
                <a:ea typeface="Open Sans"/>
                <a:cs typeface="Open Sans"/>
                <a:sym typeface="Open Sans"/>
              </a:rPr>
              <a:t>Cerebral Palsy</a:t>
            </a:r>
            <a:endParaRPr/>
          </a:p>
          <a:p>
            <a:pPr indent="0" lvl="0" marL="0" marR="0" rtl="0" algn="just">
              <a:lnSpc>
                <a:spcPct val="150000"/>
              </a:lnSpc>
              <a:spcBef>
                <a:spcPts val="0"/>
              </a:spcBef>
              <a:spcAft>
                <a:spcPts val="0"/>
              </a:spcAft>
              <a:buNone/>
            </a:pPr>
            <a:r>
              <a:t/>
            </a:r>
            <a:endParaRPr sz="2400">
              <a:solidFill>
                <a:srgbClr val="67395C"/>
              </a:solidFill>
              <a:latin typeface="Open Sans"/>
              <a:ea typeface="Open Sans"/>
              <a:cs typeface="Open Sans"/>
              <a:sym typeface="Open Sans"/>
            </a:endParaRPr>
          </a:p>
          <a:p>
            <a:pPr indent="-259080" lvl="1" marL="518160" marR="0" rtl="0" algn="l">
              <a:lnSpc>
                <a:spcPct val="150000"/>
              </a:lnSpc>
              <a:spcBef>
                <a:spcPts val="0"/>
              </a:spcBef>
              <a:spcAft>
                <a:spcPts val="0"/>
              </a:spcAft>
              <a:buClr>
                <a:srgbClr val="67395C"/>
              </a:buClr>
              <a:buSzPts val="2400"/>
              <a:buFont typeface="Arial"/>
              <a:buChar char="•"/>
            </a:pPr>
            <a:r>
              <a:rPr b="0" i="0" lang="en-US" sz="2400" u="none" cap="none" strike="noStrike">
                <a:solidFill>
                  <a:srgbClr val="67395C"/>
                </a:solidFill>
                <a:latin typeface="Open Sans"/>
                <a:ea typeface="Open Sans"/>
                <a:cs typeface="Open Sans"/>
                <a:sym typeface="Open Sans"/>
              </a:rPr>
              <a:t>Attention Deficit Hyperactivity Disorder</a:t>
            </a:r>
            <a:endParaRPr/>
          </a:p>
          <a:p>
            <a:pPr indent="0" lvl="0" marL="0" marR="0" rtl="0" algn="just">
              <a:lnSpc>
                <a:spcPct val="150000"/>
              </a:lnSpc>
              <a:spcBef>
                <a:spcPts val="0"/>
              </a:spcBef>
              <a:spcAft>
                <a:spcPts val="0"/>
              </a:spcAft>
              <a:buNone/>
            </a:pPr>
            <a:r>
              <a:t/>
            </a:r>
            <a:endParaRPr sz="2400">
              <a:solidFill>
                <a:srgbClr val="67395C"/>
              </a:solidFill>
              <a:latin typeface="Open Sans"/>
              <a:ea typeface="Open Sans"/>
              <a:cs typeface="Open Sans"/>
              <a:sym typeface="Open Sans"/>
            </a:endParaRPr>
          </a:p>
          <a:p>
            <a:pPr indent="-259080" lvl="1" marL="518160" marR="0" rtl="0" algn="just">
              <a:lnSpc>
                <a:spcPct val="150000"/>
              </a:lnSpc>
              <a:spcBef>
                <a:spcPts val="0"/>
              </a:spcBef>
              <a:spcAft>
                <a:spcPts val="0"/>
              </a:spcAft>
              <a:buClr>
                <a:srgbClr val="67395C"/>
              </a:buClr>
              <a:buSzPts val="2400"/>
              <a:buFont typeface="Arial"/>
              <a:buChar char="•"/>
            </a:pPr>
            <a:r>
              <a:rPr b="0" i="0" lang="en-US" sz="2400" u="none" cap="none" strike="noStrike">
                <a:solidFill>
                  <a:srgbClr val="67395C"/>
                </a:solidFill>
                <a:latin typeface="Open Sans"/>
                <a:ea typeface="Open Sans"/>
                <a:cs typeface="Open Sans"/>
                <a:sym typeface="Open Sans"/>
              </a:rPr>
              <a:t>Fetal Alcohol Syndrome</a:t>
            </a:r>
            <a:endParaRPr/>
          </a:p>
        </p:txBody>
      </p:sp>
      <p:sp>
        <p:nvSpPr>
          <p:cNvPr id="219" name="Google Shape;219;p7"/>
          <p:cNvSpPr/>
          <p:nvPr/>
        </p:nvSpPr>
        <p:spPr>
          <a:xfrm>
            <a:off x="1909674" y="1657226"/>
            <a:ext cx="14468652" cy="126601"/>
          </a:xfrm>
          <a:custGeom>
            <a:rect b="b" l="l" r="r" t="t"/>
            <a:pathLst>
              <a:path extrusionOk="0" h="126601" w="14468652">
                <a:moveTo>
                  <a:pt x="0" y="0"/>
                </a:moveTo>
                <a:lnTo>
                  <a:pt x="14468652" y="0"/>
                </a:lnTo>
                <a:lnTo>
                  <a:pt x="14468652" y="126601"/>
                </a:lnTo>
                <a:lnTo>
                  <a:pt x="0" y="126601"/>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224" name="Shape 224"/>
        <p:cNvGrpSpPr/>
        <p:nvPr/>
      </p:nvGrpSpPr>
      <p:grpSpPr>
        <a:xfrm>
          <a:off x="0" y="0"/>
          <a:ext cx="0" cy="0"/>
          <a:chOff x="0" y="0"/>
          <a:chExt cx="0" cy="0"/>
        </a:xfrm>
      </p:grpSpPr>
      <p:sp>
        <p:nvSpPr>
          <p:cNvPr id="225" name="Google Shape;225;p8"/>
          <p:cNvSpPr/>
          <p:nvPr/>
        </p:nvSpPr>
        <p:spPr>
          <a:xfrm rot="5400000">
            <a:off x="-4874302" y="3581162"/>
            <a:ext cx="10287000" cy="3124676"/>
          </a:xfrm>
          <a:custGeom>
            <a:rect b="b" l="l" r="r" t="t"/>
            <a:pathLst>
              <a:path extrusionOk="0" h="3124676" w="10287000">
                <a:moveTo>
                  <a:pt x="0" y="0"/>
                </a:moveTo>
                <a:lnTo>
                  <a:pt x="10287000" y="0"/>
                </a:lnTo>
                <a:lnTo>
                  <a:pt x="10287000" y="3124676"/>
                </a:lnTo>
                <a:lnTo>
                  <a:pt x="0" y="3124676"/>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 name="Google Shape;226;p8"/>
          <p:cNvSpPr/>
          <p:nvPr/>
        </p:nvSpPr>
        <p:spPr>
          <a:xfrm>
            <a:off x="1909674" y="1690672"/>
            <a:ext cx="14468652" cy="126601"/>
          </a:xfrm>
          <a:custGeom>
            <a:rect b="b" l="l" r="r" t="t"/>
            <a:pathLst>
              <a:path extrusionOk="0" h="126601" w="14468652">
                <a:moveTo>
                  <a:pt x="0" y="0"/>
                </a:moveTo>
                <a:lnTo>
                  <a:pt x="14468652" y="0"/>
                </a:lnTo>
                <a:lnTo>
                  <a:pt x="14468652" y="126601"/>
                </a:lnTo>
                <a:lnTo>
                  <a:pt x="0" y="126601"/>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 name="Google Shape;227;p8"/>
          <p:cNvSpPr/>
          <p:nvPr/>
        </p:nvSpPr>
        <p:spPr>
          <a:xfrm rot="5400000">
            <a:off x="-4227732" y="4227731"/>
            <a:ext cx="10287000" cy="1831537"/>
          </a:xfrm>
          <a:custGeom>
            <a:rect b="b" l="l" r="r" t="t"/>
            <a:pathLst>
              <a:path extrusionOk="0" h="2430304" w="10287000">
                <a:moveTo>
                  <a:pt x="0" y="0"/>
                </a:moveTo>
                <a:lnTo>
                  <a:pt x="10287000" y="0"/>
                </a:lnTo>
                <a:lnTo>
                  <a:pt x="10287000" y="2430304"/>
                </a:lnTo>
                <a:lnTo>
                  <a:pt x="0" y="2430304"/>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 name="Google Shape;228;p8"/>
          <p:cNvSpPr txBox="1"/>
          <p:nvPr/>
        </p:nvSpPr>
        <p:spPr>
          <a:xfrm>
            <a:off x="2452577" y="299833"/>
            <a:ext cx="8843814" cy="1066800"/>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b="1" lang="en-US" sz="7499">
                <a:solidFill>
                  <a:srgbClr val="FFFFFF"/>
                </a:solidFill>
                <a:latin typeface="Open Sans"/>
                <a:ea typeface="Open Sans"/>
                <a:cs typeface="Open Sans"/>
                <a:sym typeface="Open Sans"/>
              </a:rPr>
              <a:t>Diagnostic Criteria</a:t>
            </a:r>
            <a:endParaRPr/>
          </a:p>
        </p:txBody>
      </p:sp>
      <p:sp>
        <p:nvSpPr>
          <p:cNvPr id="229" name="Google Shape;229;p8"/>
          <p:cNvSpPr txBox="1"/>
          <p:nvPr/>
        </p:nvSpPr>
        <p:spPr>
          <a:xfrm>
            <a:off x="4610758" y="9487311"/>
            <a:ext cx="12318137" cy="5683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i="1" lang="en-US" sz="2000">
                <a:solidFill>
                  <a:srgbClr val="FFFFFF"/>
                </a:solidFill>
                <a:latin typeface="Open Sans"/>
                <a:ea typeface="Open Sans"/>
                <a:cs typeface="Open Sans"/>
                <a:sym typeface="Open Sans"/>
              </a:rPr>
              <a:t>American Association on Intellectual and Developmental Disabilities. (n.d.). Definition of intellectual disability. https://www.aaidd.org/intellectual-disability/definition</a:t>
            </a:r>
            <a:endParaRPr/>
          </a:p>
        </p:txBody>
      </p:sp>
      <p:sp>
        <p:nvSpPr>
          <p:cNvPr id="230" name="Google Shape;230;p8"/>
          <p:cNvSpPr/>
          <p:nvPr/>
        </p:nvSpPr>
        <p:spPr>
          <a:xfrm>
            <a:off x="17079037" y="9055786"/>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31" name="Google Shape;231;p8"/>
          <p:cNvGrpSpPr/>
          <p:nvPr/>
        </p:nvGrpSpPr>
        <p:grpSpPr>
          <a:xfrm>
            <a:off x="5173396" y="2830379"/>
            <a:ext cx="10126300" cy="1438911"/>
            <a:chOff x="0" y="0"/>
            <a:chExt cx="2667009" cy="378972"/>
          </a:xfrm>
        </p:grpSpPr>
        <p:sp>
          <p:nvSpPr>
            <p:cNvPr id="232" name="Google Shape;232;p8"/>
            <p:cNvSpPr/>
            <p:nvPr/>
          </p:nvSpPr>
          <p:spPr>
            <a:xfrm>
              <a:off x="0" y="0"/>
              <a:ext cx="2667009" cy="378972"/>
            </a:xfrm>
            <a:custGeom>
              <a:rect b="b" l="l" r="r" t="t"/>
              <a:pathLst>
                <a:path extrusionOk="0" h="378972" w="2667009">
                  <a:moveTo>
                    <a:pt x="21407" y="0"/>
                  </a:moveTo>
                  <a:lnTo>
                    <a:pt x="2645602" y="0"/>
                  </a:lnTo>
                  <a:cubicBezTo>
                    <a:pt x="2657425" y="0"/>
                    <a:pt x="2667009" y="9584"/>
                    <a:pt x="2667009" y="21407"/>
                  </a:cubicBezTo>
                  <a:lnTo>
                    <a:pt x="2667009" y="357565"/>
                  </a:lnTo>
                  <a:cubicBezTo>
                    <a:pt x="2667009" y="369388"/>
                    <a:pt x="2657425" y="378972"/>
                    <a:pt x="2645602" y="378972"/>
                  </a:cubicBezTo>
                  <a:lnTo>
                    <a:pt x="21407" y="378972"/>
                  </a:lnTo>
                  <a:cubicBezTo>
                    <a:pt x="9584" y="378972"/>
                    <a:pt x="0" y="369388"/>
                    <a:pt x="0" y="357565"/>
                  </a:cubicBezTo>
                  <a:lnTo>
                    <a:pt x="0" y="21407"/>
                  </a:lnTo>
                  <a:cubicBezTo>
                    <a:pt x="0" y="9584"/>
                    <a:pt x="9584" y="0"/>
                    <a:pt x="21407" y="0"/>
                  </a:cubicBezTo>
                  <a:close/>
                </a:path>
              </a:pathLst>
            </a:custGeom>
            <a:solidFill>
              <a:srgbClr val="C4EFEB"/>
            </a:solidFill>
            <a:ln cap="rnd" cmpd="sng" w="38100">
              <a:solidFill>
                <a:srgbClr val="C4EFE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8"/>
            <p:cNvSpPr txBox="1"/>
            <p:nvPr/>
          </p:nvSpPr>
          <p:spPr>
            <a:xfrm>
              <a:off x="0" y="9525"/>
              <a:ext cx="2667009" cy="369447"/>
            </a:xfrm>
            <a:prstGeom prst="rect">
              <a:avLst/>
            </a:prstGeom>
            <a:noFill/>
            <a:ln>
              <a:noFill/>
            </a:ln>
          </p:spPr>
          <p:txBody>
            <a:bodyPr anchorCtr="0" anchor="ctr" bIns="50800" lIns="50800" spcFirstLastPara="1" rIns="50800" wrap="square" tIns="50800">
              <a:noAutofit/>
            </a:bodyPr>
            <a:lstStyle/>
            <a:p>
              <a:pPr indent="0" lvl="0" marL="0" marR="0" rtl="0" algn="ctr">
                <a:lnSpc>
                  <a:spcPct val="14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34" name="Google Shape;234;p8"/>
          <p:cNvSpPr/>
          <p:nvPr/>
        </p:nvSpPr>
        <p:spPr>
          <a:xfrm>
            <a:off x="2944525" y="4720248"/>
            <a:ext cx="2048169" cy="2048169"/>
          </a:xfrm>
          <a:custGeom>
            <a:rect b="b" l="l" r="r" t="t"/>
            <a:pathLst>
              <a:path extrusionOk="0" h="2048169" w="2048169">
                <a:moveTo>
                  <a:pt x="0" y="0"/>
                </a:moveTo>
                <a:lnTo>
                  <a:pt x="2048169" y="0"/>
                </a:lnTo>
                <a:lnTo>
                  <a:pt x="2048169" y="2048170"/>
                </a:lnTo>
                <a:lnTo>
                  <a:pt x="0" y="2048170"/>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5" name="Google Shape;235;p8"/>
          <p:cNvSpPr/>
          <p:nvPr/>
        </p:nvSpPr>
        <p:spPr>
          <a:xfrm>
            <a:off x="3333027" y="5002046"/>
            <a:ext cx="1271166" cy="1484573"/>
          </a:xfrm>
          <a:custGeom>
            <a:rect b="b" l="l" r="r" t="t"/>
            <a:pathLst>
              <a:path extrusionOk="0" h="1484573" w="1271166">
                <a:moveTo>
                  <a:pt x="0" y="0"/>
                </a:moveTo>
                <a:lnTo>
                  <a:pt x="1271165" y="0"/>
                </a:lnTo>
                <a:lnTo>
                  <a:pt x="1271165" y="1484574"/>
                </a:lnTo>
                <a:lnTo>
                  <a:pt x="0" y="1484574"/>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 name="Google Shape;236;p8"/>
          <p:cNvSpPr/>
          <p:nvPr/>
        </p:nvSpPr>
        <p:spPr>
          <a:xfrm>
            <a:off x="2944525" y="2477605"/>
            <a:ext cx="2048169" cy="2048169"/>
          </a:xfrm>
          <a:custGeom>
            <a:rect b="b" l="l" r="r" t="t"/>
            <a:pathLst>
              <a:path extrusionOk="0" h="2048169" w="2048169">
                <a:moveTo>
                  <a:pt x="0" y="0"/>
                </a:moveTo>
                <a:lnTo>
                  <a:pt x="2048169" y="0"/>
                </a:lnTo>
                <a:lnTo>
                  <a:pt x="2048169" y="2048169"/>
                </a:lnTo>
                <a:lnTo>
                  <a:pt x="0" y="2048169"/>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8"/>
          <p:cNvSpPr/>
          <p:nvPr/>
        </p:nvSpPr>
        <p:spPr>
          <a:xfrm>
            <a:off x="3388189" y="2715039"/>
            <a:ext cx="1160841" cy="1573301"/>
          </a:xfrm>
          <a:custGeom>
            <a:rect b="b" l="l" r="r" t="t"/>
            <a:pathLst>
              <a:path extrusionOk="0" h="1573301" w="1160841">
                <a:moveTo>
                  <a:pt x="0" y="0"/>
                </a:moveTo>
                <a:lnTo>
                  <a:pt x="1160841" y="0"/>
                </a:lnTo>
                <a:lnTo>
                  <a:pt x="1160841" y="1573301"/>
                </a:lnTo>
                <a:lnTo>
                  <a:pt x="0" y="1573301"/>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p8"/>
          <p:cNvSpPr txBox="1"/>
          <p:nvPr/>
        </p:nvSpPr>
        <p:spPr>
          <a:xfrm>
            <a:off x="5393019" y="3104180"/>
            <a:ext cx="8662009" cy="397510"/>
          </a:xfrm>
          <a:prstGeom prst="rect">
            <a:avLst/>
          </a:prstGeom>
          <a:noFill/>
          <a:ln>
            <a:noFill/>
          </a:ln>
        </p:spPr>
        <p:txBody>
          <a:bodyPr anchorCtr="0" anchor="t" bIns="0" lIns="0" spcFirstLastPara="1" rIns="0" wrap="square" tIns="0">
            <a:spAutoFit/>
          </a:bodyPr>
          <a:lstStyle/>
          <a:p>
            <a:pPr indent="0" lvl="0" marL="0" marR="0" rtl="0" algn="l">
              <a:lnSpc>
                <a:spcPct val="110003"/>
              </a:lnSpc>
              <a:spcBef>
                <a:spcPts val="0"/>
              </a:spcBef>
              <a:spcAft>
                <a:spcPts val="0"/>
              </a:spcAft>
              <a:buNone/>
            </a:pPr>
            <a:r>
              <a:rPr lang="en-US" sz="2799">
                <a:solidFill>
                  <a:srgbClr val="67395C"/>
                </a:solidFill>
                <a:latin typeface="Open Sans"/>
                <a:ea typeface="Open Sans"/>
                <a:cs typeface="Open Sans"/>
                <a:sym typeface="Open Sans"/>
              </a:rPr>
              <a:t>Clinical Assessment by Qualified Professionals</a:t>
            </a:r>
            <a:endParaRPr/>
          </a:p>
        </p:txBody>
      </p:sp>
      <p:sp>
        <p:nvSpPr>
          <p:cNvPr id="239" name="Google Shape;239;p8"/>
          <p:cNvSpPr/>
          <p:nvPr/>
        </p:nvSpPr>
        <p:spPr>
          <a:xfrm>
            <a:off x="2944525" y="6962892"/>
            <a:ext cx="2048169" cy="2048169"/>
          </a:xfrm>
          <a:custGeom>
            <a:rect b="b" l="l" r="r" t="t"/>
            <a:pathLst>
              <a:path extrusionOk="0" h="2048169" w="2048169">
                <a:moveTo>
                  <a:pt x="0" y="0"/>
                </a:moveTo>
                <a:lnTo>
                  <a:pt x="2048169" y="0"/>
                </a:lnTo>
                <a:lnTo>
                  <a:pt x="2048169" y="2048169"/>
                </a:lnTo>
                <a:lnTo>
                  <a:pt x="0" y="2048169"/>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 name="Google Shape;240;p8"/>
          <p:cNvSpPr/>
          <p:nvPr/>
        </p:nvSpPr>
        <p:spPr>
          <a:xfrm>
            <a:off x="3183433" y="7358968"/>
            <a:ext cx="1570354" cy="1323023"/>
          </a:xfrm>
          <a:custGeom>
            <a:rect b="b" l="l" r="r" t="t"/>
            <a:pathLst>
              <a:path extrusionOk="0" h="1323023" w="1570354">
                <a:moveTo>
                  <a:pt x="0" y="0"/>
                </a:moveTo>
                <a:lnTo>
                  <a:pt x="1570353" y="0"/>
                </a:lnTo>
                <a:lnTo>
                  <a:pt x="1570353" y="1323023"/>
                </a:lnTo>
                <a:lnTo>
                  <a:pt x="0" y="1323023"/>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41" name="Google Shape;241;p8"/>
          <p:cNvGrpSpPr/>
          <p:nvPr/>
        </p:nvGrpSpPr>
        <p:grpSpPr>
          <a:xfrm>
            <a:off x="5217176" y="4853098"/>
            <a:ext cx="10126300" cy="1965198"/>
            <a:chOff x="0" y="0"/>
            <a:chExt cx="2667009" cy="517583"/>
          </a:xfrm>
        </p:grpSpPr>
        <p:sp>
          <p:nvSpPr>
            <p:cNvPr id="242" name="Google Shape;242;p8"/>
            <p:cNvSpPr/>
            <p:nvPr/>
          </p:nvSpPr>
          <p:spPr>
            <a:xfrm>
              <a:off x="0" y="0"/>
              <a:ext cx="2667009" cy="517583"/>
            </a:xfrm>
            <a:custGeom>
              <a:rect b="b" l="l" r="r" t="t"/>
              <a:pathLst>
                <a:path extrusionOk="0" h="517583" w="2667009">
                  <a:moveTo>
                    <a:pt x="21407" y="0"/>
                  </a:moveTo>
                  <a:lnTo>
                    <a:pt x="2645602" y="0"/>
                  </a:lnTo>
                  <a:cubicBezTo>
                    <a:pt x="2657425" y="0"/>
                    <a:pt x="2667009" y="9584"/>
                    <a:pt x="2667009" y="21407"/>
                  </a:cubicBezTo>
                  <a:lnTo>
                    <a:pt x="2667009" y="496176"/>
                  </a:lnTo>
                  <a:cubicBezTo>
                    <a:pt x="2667009" y="507999"/>
                    <a:pt x="2657425" y="517583"/>
                    <a:pt x="2645602" y="517583"/>
                  </a:cubicBezTo>
                  <a:lnTo>
                    <a:pt x="21407" y="517583"/>
                  </a:lnTo>
                  <a:cubicBezTo>
                    <a:pt x="15730" y="517583"/>
                    <a:pt x="10285" y="515328"/>
                    <a:pt x="6270" y="511313"/>
                  </a:cubicBezTo>
                  <a:cubicBezTo>
                    <a:pt x="2255" y="507298"/>
                    <a:pt x="0" y="501853"/>
                    <a:pt x="0" y="496176"/>
                  </a:cubicBezTo>
                  <a:lnTo>
                    <a:pt x="0" y="21407"/>
                  </a:lnTo>
                  <a:cubicBezTo>
                    <a:pt x="0" y="9584"/>
                    <a:pt x="9584" y="0"/>
                    <a:pt x="21407" y="0"/>
                  </a:cubicBezTo>
                  <a:close/>
                </a:path>
              </a:pathLst>
            </a:custGeom>
            <a:solidFill>
              <a:srgbClr val="C4EFEB"/>
            </a:solidFill>
            <a:ln cap="rnd" cmpd="sng" w="38100">
              <a:solidFill>
                <a:srgbClr val="C4EFE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8"/>
            <p:cNvSpPr txBox="1"/>
            <p:nvPr/>
          </p:nvSpPr>
          <p:spPr>
            <a:xfrm>
              <a:off x="0" y="9525"/>
              <a:ext cx="2667009" cy="508058"/>
            </a:xfrm>
            <a:prstGeom prst="rect">
              <a:avLst/>
            </a:prstGeom>
            <a:noFill/>
            <a:ln>
              <a:noFill/>
            </a:ln>
          </p:spPr>
          <p:txBody>
            <a:bodyPr anchorCtr="0" anchor="ctr" bIns="50800" lIns="50800" spcFirstLastPara="1" rIns="50800" wrap="square" tIns="50800">
              <a:noAutofit/>
            </a:bodyPr>
            <a:lstStyle/>
            <a:p>
              <a:pPr indent="0" lvl="0" marL="0" marR="0" rtl="0" algn="ctr">
                <a:lnSpc>
                  <a:spcPct val="14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4" name="Google Shape;244;p8"/>
          <p:cNvGrpSpPr/>
          <p:nvPr/>
        </p:nvGrpSpPr>
        <p:grpSpPr>
          <a:xfrm>
            <a:off x="5173396" y="7234745"/>
            <a:ext cx="10126300" cy="1438911"/>
            <a:chOff x="0" y="0"/>
            <a:chExt cx="2667009" cy="378972"/>
          </a:xfrm>
        </p:grpSpPr>
        <p:sp>
          <p:nvSpPr>
            <p:cNvPr id="245" name="Google Shape;245;p8"/>
            <p:cNvSpPr/>
            <p:nvPr/>
          </p:nvSpPr>
          <p:spPr>
            <a:xfrm>
              <a:off x="0" y="0"/>
              <a:ext cx="2667009" cy="378972"/>
            </a:xfrm>
            <a:custGeom>
              <a:rect b="b" l="l" r="r" t="t"/>
              <a:pathLst>
                <a:path extrusionOk="0" h="378972" w="2667009">
                  <a:moveTo>
                    <a:pt x="21407" y="0"/>
                  </a:moveTo>
                  <a:lnTo>
                    <a:pt x="2645602" y="0"/>
                  </a:lnTo>
                  <a:cubicBezTo>
                    <a:pt x="2657425" y="0"/>
                    <a:pt x="2667009" y="9584"/>
                    <a:pt x="2667009" y="21407"/>
                  </a:cubicBezTo>
                  <a:lnTo>
                    <a:pt x="2667009" y="357565"/>
                  </a:lnTo>
                  <a:cubicBezTo>
                    <a:pt x="2667009" y="369388"/>
                    <a:pt x="2657425" y="378972"/>
                    <a:pt x="2645602" y="378972"/>
                  </a:cubicBezTo>
                  <a:lnTo>
                    <a:pt x="21407" y="378972"/>
                  </a:lnTo>
                  <a:cubicBezTo>
                    <a:pt x="9584" y="378972"/>
                    <a:pt x="0" y="369388"/>
                    <a:pt x="0" y="357565"/>
                  </a:cubicBezTo>
                  <a:lnTo>
                    <a:pt x="0" y="21407"/>
                  </a:lnTo>
                  <a:cubicBezTo>
                    <a:pt x="0" y="9584"/>
                    <a:pt x="9584" y="0"/>
                    <a:pt x="21407" y="0"/>
                  </a:cubicBezTo>
                  <a:close/>
                </a:path>
              </a:pathLst>
            </a:custGeom>
            <a:solidFill>
              <a:srgbClr val="C4EFEB"/>
            </a:solidFill>
            <a:ln cap="rnd" cmpd="sng" w="38100">
              <a:solidFill>
                <a:srgbClr val="C4EFE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8"/>
            <p:cNvSpPr txBox="1"/>
            <p:nvPr/>
          </p:nvSpPr>
          <p:spPr>
            <a:xfrm>
              <a:off x="0" y="9525"/>
              <a:ext cx="2667009" cy="369447"/>
            </a:xfrm>
            <a:prstGeom prst="rect">
              <a:avLst/>
            </a:prstGeom>
            <a:noFill/>
            <a:ln>
              <a:noFill/>
            </a:ln>
          </p:spPr>
          <p:txBody>
            <a:bodyPr anchorCtr="0" anchor="ctr" bIns="50800" lIns="50800" spcFirstLastPara="1" rIns="50800" wrap="square" tIns="50800">
              <a:noAutofit/>
            </a:bodyPr>
            <a:lstStyle/>
            <a:p>
              <a:pPr indent="0" lvl="0" marL="0" marR="0" rtl="0" algn="ctr">
                <a:lnSpc>
                  <a:spcPct val="14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7" name="Google Shape;247;p8"/>
          <p:cNvSpPr txBox="1"/>
          <p:nvPr/>
        </p:nvSpPr>
        <p:spPr>
          <a:xfrm>
            <a:off x="5393019" y="7379208"/>
            <a:ext cx="9340885" cy="1178560"/>
          </a:xfrm>
          <a:prstGeom prst="rect">
            <a:avLst/>
          </a:prstGeom>
          <a:noFill/>
          <a:ln>
            <a:noFill/>
          </a:ln>
        </p:spPr>
        <p:txBody>
          <a:bodyPr anchorCtr="0" anchor="t" bIns="0" lIns="0" spcFirstLastPara="1" rIns="0" wrap="square" tIns="0">
            <a:spAutoFit/>
          </a:bodyPr>
          <a:lstStyle/>
          <a:p>
            <a:pPr indent="0" lvl="0" marL="0" marR="0" rtl="0" algn="l">
              <a:lnSpc>
                <a:spcPct val="110003"/>
              </a:lnSpc>
              <a:spcBef>
                <a:spcPts val="0"/>
              </a:spcBef>
              <a:spcAft>
                <a:spcPts val="0"/>
              </a:spcAft>
              <a:buNone/>
            </a:pPr>
            <a:r>
              <a:rPr lang="en-US" sz="2799">
                <a:solidFill>
                  <a:srgbClr val="67395C"/>
                </a:solidFill>
                <a:latin typeface="Open Sans"/>
                <a:ea typeface="Open Sans"/>
                <a:cs typeface="Open Sans"/>
                <a:sym typeface="Open Sans"/>
              </a:rPr>
              <a:t>They follow standardized frameworks like the Diagnostic and Statistical Manual of Mental Disorders (DSM-5-TR).</a:t>
            </a:r>
            <a:endParaRPr/>
          </a:p>
        </p:txBody>
      </p:sp>
      <p:sp>
        <p:nvSpPr>
          <p:cNvPr id="248" name="Google Shape;248;p8"/>
          <p:cNvSpPr txBox="1"/>
          <p:nvPr/>
        </p:nvSpPr>
        <p:spPr>
          <a:xfrm>
            <a:off x="5393019" y="5067300"/>
            <a:ext cx="9950456" cy="1959610"/>
          </a:xfrm>
          <a:prstGeom prst="rect">
            <a:avLst/>
          </a:prstGeom>
          <a:noFill/>
          <a:ln>
            <a:noFill/>
          </a:ln>
        </p:spPr>
        <p:txBody>
          <a:bodyPr anchorCtr="0" anchor="t" bIns="0" lIns="0" spcFirstLastPara="1" rIns="0" wrap="square" tIns="0">
            <a:spAutoFit/>
          </a:bodyPr>
          <a:lstStyle/>
          <a:p>
            <a:pPr indent="0" lvl="0" marL="0" marR="0" rtl="0" algn="l">
              <a:lnSpc>
                <a:spcPct val="110003"/>
              </a:lnSpc>
              <a:spcBef>
                <a:spcPts val="0"/>
              </a:spcBef>
              <a:spcAft>
                <a:spcPts val="0"/>
              </a:spcAft>
              <a:buNone/>
            </a:pPr>
            <a:r>
              <a:rPr lang="en-US" sz="2799">
                <a:solidFill>
                  <a:srgbClr val="67395C"/>
                </a:solidFill>
                <a:latin typeface="Open Sans"/>
                <a:ea typeface="Open Sans"/>
                <a:cs typeface="Open Sans"/>
                <a:sym typeface="Open Sans"/>
              </a:rPr>
              <a:t>Diagnosis is completed by regulated professionals such as:</a:t>
            </a:r>
            <a:endParaRPr/>
          </a:p>
          <a:p>
            <a:pPr indent="-403013" lvl="2" marL="1209039" marR="0" rtl="0" algn="l">
              <a:lnSpc>
                <a:spcPct val="110003"/>
              </a:lnSpc>
              <a:spcBef>
                <a:spcPts val="0"/>
              </a:spcBef>
              <a:spcAft>
                <a:spcPts val="0"/>
              </a:spcAft>
              <a:buClr>
                <a:srgbClr val="67395C"/>
              </a:buClr>
              <a:buSzPts val="2799"/>
              <a:buFont typeface="Arial"/>
              <a:buChar char="⚬"/>
            </a:pPr>
            <a:r>
              <a:rPr b="0" i="0" lang="en-US" sz="2799" u="none" cap="none" strike="noStrike">
                <a:solidFill>
                  <a:srgbClr val="67395C"/>
                </a:solidFill>
                <a:latin typeface="Open Sans"/>
                <a:ea typeface="Open Sans"/>
                <a:cs typeface="Open Sans"/>
                <a:sym typeface="Open Sans"/>
              </a:rPr>
              <a:t>Psychologists</a:t>
            </a:r>
            <a:endParaRPr/>
          </a:p>
          <a:p>
            <a:pPr indent="-403013" lvl="2" marL="1209039" marR="0" rtl="0" algn="l">
              <a:lnSpc>
                <a:spcPct val="110003"/>
              </a:lnSpc>
              <a:spcBef>
                <a:spcPts val="0"/>
              </a:spcBef>
              <a:spcAft>
                <a:spcPts val="0"/>
              </a:spcAft>
              <a:buClr>
                <a:srgbClr val="67395C"/>
              </a:buClr>
              <a:buSzPts val="2799"/>
              <a:buFont typeface="Arial"/>
              <a:buChar char="⚬"/>
            </a:pPr>
            <a:r>
              <a:rPr b="0" i="0" lang="en-US" sz="2799" u="none" cap="none" strike="noStrike">
                <a:solidFill>
                  <a:srgbClr val="67395C"/>
                </a:solidFill>
                <a:latin typeface="Open Sans"/>
                <a:ea typeface="Open Sans"/>
                <a:cs typeface="Open Sans"/>
                <a:sym typeface="Open Sans"/>
              </a:rPr>
              <a:t>Psychiatrists</a:t>
            </a:r>
            <a:endParaRPr/>
          </a:p>
          <a:p>
            <a:pPr indent="-403013" lvl="2" marL="1209039" marR="0" rtl="0" algn="l">
              <a:lnSpc>
                <a:spcPct val="110003"/>
              </a:lnSpc>
              <a:spcBef>
                <a:spcPts val="0"/>
              </a:spcBef>
              <a:spcAft>
                <a:spcPts val="0"/>
              </a:spcAft>
              <a:buClr>
                <a:srgbClr val="67395C"/>
              </a:buClr>
              <a:buSzPts val="2799"/>
              <a:buFont typeface="Arial"/>
              <a:buChar char="⚬"/>
            </a:pPr>
            <a:r>
              <a:rPr b="0" i="0" lang="en-US" sz="2799" u="none" cap="none" strike="noStrike">
                <a:solidFill>
                  <a:srgbClr val="67395C"/>
                </a:solidFill>
                <a:latin typeface="Open Sans"/>
                <a:ea typeface="Open Sans"/>
                <a:cs typeface="Open Sans"/>
                <a:sym typeface="Open Sans"/>
              </a:rPr>
              <a:t>Developmental pediatricians</a:t>
            </a:r>
            <a:endParaRPr/>
          </a:p>
          <a:p>
            <a:pPr indent="0" lvl="0" marL="0" marR="0" rtl="0" algn="l">
              <a:lnSpc>
                <a:spcPct val="110003"/>
              </a:lnSpc>
              <a:spcBef>
                <a:spcPts val="0"/>
              </a:spcBef>
              <a:spcAft>
                <a:spcPts val="0"/>
              </a:spcAft>
              <a:buNone/>
            </a:pPr>
            <a:r>
              <a:t/>
            </a:r>
            <a:endParaRPr sz="2799">
              <a:solidFill>
                <a:srgbClr val="67395C"/>
              </a:solidFill>
              <a:latin typeface="Open Sans"/>
              <a:ea typeface="Open Sans"/>
              <a:cs typeface="Open Sans"/>
              <a:sym typeface="Open Sans"/>
            </a:endParaRPr>
          </a:p>
        </p:txBody>
      </p:sp>
      <p:sp>
        <p:nvSpPr>
          <p:cNvPr id="249" name="Google Shape;249;p8"/>
          <p:cNvSpPr/>
          <p:nvPr/>
        </p:nvSpPr>
        <p:spPr>
          <a:xfrm>
            <a:off x="2944525" y="9005841"/>
            <a:ext cx="1516092" cy="1516092"/>
          </a:xfrm>
          <a:custGeom>
            <a:rect b="b" l="l" r="r" t="t"/>
            <a:pathLst>
              <a:path extrusionOk="0" h="1516092" w="1516092">
                <a:moveTo>
                  <a:pt x="0" y="0"/>
                </a:moveTo>
                <a:lnTo>
                  <a:pt x="1516092" y="0"/>
                </a:lnTo>
                <a:lnTo>
                  <a:pt x="1516092" y="1516092"/>
                </a:lnTo>
                <a:lnTo>
                  <a:pt x="0" y="1516092"/>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ACAE"/>
        </a:solidFill>
      </p:bgPr>
    </p:bg>
    <p:spTree>
      <p:nvGrpSpPr>
        <p:cNvPr id="257" name="Shape 257"/>
        <p:cNvGrpSpPr/>
        <p:nvPr/>
      </p:nvGrpSpPr>
      <p:grpSpPr>
        <a:xfrm>
          <a:off x="0" y="0"/>
          <a:ext cx="0" cy="0"/>
          <a:chOff x="0" y="0"/>
          <a:chExt cx="0" cy="0"/>
        </a:xfrm>
      </p:grpSpPr>
      <p:sp>
        <p:nvSpPr>
          <p:cNvPr id="258" name="Google Shape;258;p9"/>
          <p:cNvSpPr/>
          <p:nvPr/>
        </p:nvSpPr>
        <p:spPr>
          <a:xfrm>
            <a:off x="17079037" y="9004597"/>
            <a:ext cx="1208963" cy="1231214"/>
          </a:xfrm>
          <a:custGeom>
            <a:rect b="b" l="l" r="r" t="t"/>
            <a:pathLst>
              <a:path extrusionOk="0" h="1231214" w="1208963">
                <a:moveTo>
                  <a:pt x="0" y="0"/>
                </a:moveTo>
                <a:lnTo>
                  <a:pt x="1208963" y="0"/>
                </a:lnTo>
                <a:lnTo>
                  <a:pt x="1208963" y="1231214"/>
                </a:lnTo>
                <a:lnTo>
                  <a:pt x="0" y="12312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59" name="Google Shape;259;p9"/>
          <p:cNvGrpSpPr/>
          <p:nvPr/>
        </p:nvGrpSpPr>
        <p:grpSpPr>
          <a:xfrm>
            <a:off x="17817" y="-244115"/>
            <a:ext cx="18288000" cy="3101831"/>
            <a:chOff x="0" y="-38100"/>
            <a:chExt cx="2854277" cy="484115"/>
          </a:xfrm>
        </p:grpSpPr>
        <p:sp>
          <p:nvSpPr>
            <p:cNvPr id="260" name="Google Shape;260;p9"/>
            <p:cNvSpPr/>
            <p:nvPr/>
          </p:nvSpPr>
          <p:spPr>
            <a:xfrm>
              <a:off x="0" y="0"/>
              <a:ext cx="2854277" cy="446015"/>
            </a:xfrm>
            <a:custGeom>
              <a:rect b="b" l="l" r="r" t="t"/>
              <a:pathLst>
                <a:path extrusionOk="0" h="446015" w="2854277">
                  <a:moveTo>
                    <a:pt x="0" y="0"/>
                  </a:moveTo>
                  <a:lnTo>
                    <a:pt x="2854277" y="0"/>
                  </a:lnTo>
                  <a:lnTo>
                    <a:pt x="2854277" y="446015"/>
                  </a:lnTo>
                  <a:lnTo>
                    <a:pt x="0" y="446015"/>
                  </a:lnTo>
                  <a:close/>
                </a:path>
              </a:pathLst>
            </a:custGeom>
            <a:solidFill>
              <a:srgbClr val="A6A6A6">
                <a:alpha val="3294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1" name="Google Shape;261;p9"/>
            <p:cNvSpPr txBox="1"/>
            <p:nvPr/>
          </p:nvSpPr>
          <p:spPr>
            <a:xfrm>
              <a:off x="0" y="-38100"/>
              <a:ext cx="2854277" cy="48411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2" name="Google Shape;262;p9"/>
          <p:cNvSpPr/>
          <p:nvPr/>
        </p:nvSpPr>
        <p:spPr>
          <a:xfrm rot="-5400000">
            <a:off x="14597784" y="552428"/>
            <a:ext cx="4242643" cy="3137788"/>
          </a:xfrm>
          <a:custGeom>
            <a:rect b="b" l="l" r="r" t="t"/>
            <a:pathLst>
              <a:path extrusionOk="0" h="3137788" w="4242643">
                <a:moveTo>
                  <a:pt x="0" y="0"/>
                </a:moveTo>
                <a:lnTo>
                  <a:pt x="4242644" y="0"/>
                </a:lnTo>
                <a:lnTo>
                  <a:pt x="4242644" y="3137788"/>
                </a:lnTo>
                <a:lnTo>
                  <a:pt x="0" y="3137788"/>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63" name="Google Shape;263;p9"/>
          <p:cNvGrpSpPr/>
          <p:nvPr/>
        </p:nvGrpSpPr>
        <p:grpSpPr>
          <a:xfrm>
            <a:off x="1370787" y="4876553"/>
            <a:ext cx="3189628" cy="4071722"/>
            <a:chOff x="0" y="-38100"/>
            <a:chExt cx="497817" cy="635489"/>
          </a:xfrm>
        </p:grpSpPr>
        <p:sp>
          <p:nvSpPr>
            <p:cNvPr id="264" name="Google Shape;264;p9"/>
            <p:cNvSpPr/>
            <p:nvPr/>
          </p:nvSpPr>
          <p:spPr>
            <a:xfrm>
              <a:off x="0" y="0"/>
              <a:ext cx="497817" cy="597389"/>
            </a:xfrm>
            <a:custGeom>
              <a:rect b="b" l="l" r="r" t="t"/>
              <a:pathLst>
                <a:path extrusionOk="0" h="597389" w="497817">
                  <a:moveTo>
                    <a:pt x="67962" y="0"/>
                  </a:moveTo>
                  <a:lnTo>
                    <a:pt x="429855" y="0"/>
                  </a:lnTo>
                  <a:cubicBezTo>
                    <a:pt x="447880" y="0"/>
                    <a:pt x="465166" y="7160"/>
                    <a:pt x="477912" y="19906"/>
                  </a:cubicBezTo>
                  <a:cubicBezTo>
                    <a:pt x="490657" y="32651"/>
                    <a:pt x="497817" y="49937"/>
                    <a:pt x="497817" y="67962"/>
                  </a:cubicBezTo>
                  <a:lnTo>
                    <a:pt x="497817" y="529427"/>
                  </a:lnTo>
                  <a:cubicBezTo>
                    <a:pt x="497817" y="547452"/>
                    <a:pt x="490657" y="564738"/>
                    <a:pt x="477912" y="577484"/>
                  </a:cubicBezTo>
                  <a:cubicBezTo>
                    <a:pt x="465166" y="590229"/>
                    <a:pt x="447880" y="597389"/>
                    <a:pt x="429855" y="597389"/>
                  </a:cubicBezTo>
                  <a:lnTo>
                    <a:pt x="67962" y="597389"/>
                  </a:lnTo>
                  <a:cubicBezTo>
                    <a:pt x="49937" y="597389"/>
                    <a:pt x="32651" y="590229"/>
                    <a:pt x="19906" y="577484"/>
                  </a:cubicBezTo>
                  <a:cubicBezTo>
                    <a:pt x="7160" y="564738"/>
                    <a:pt x="0" y="547452"/>
                    <a:pt x="0" y="529427"/>
                  </a:cubicBezTo>
                  <a:lnTo>
                    <a:pt x="0" y="67962"/>
                  </a:lnTo>
                  <a:cubicBezTo>
                    <a:pt x="0" y="49937"/>
                    <a:pt x="7160" y="32651"/>
                    <a:pt x="19906" y="19906"/>
                  </a:cubicBezTo>
                  <a:cubicBezTo>
                    <a:pt x="32651" y="7160"/>
                    <a:pt x="49937" y="0"/>
                    <a:pt x="67962" y="0"/>
                  </a:cubicBezTo>
                  <a:close/>
                </a:path>
              </a:pathLst>
            </a:custGeom>
            <a:solidFill>
              <a:srgbClr val="C3EEEA"/>
            </a:solidFill>
            <a:ln cap="rnd" cmpd="sng" w="47625">
              <a:solidFill>
                <a:srgbClr val="67395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5" name="Google Shape;265;p9"/>
            <p:cNvSpPr txBox="1"/>
            <p:nvPr/>
          </p:nvSpPr>
          <p:spPr>
            <a:xfrm>
              <a:off x="0" y="-38100"/>
              <a:ext cx="497817" cy="6354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6" name="Google Shape;266;p9"/>
          <p:cNvGrpSpPr/>
          <p:nvPr/>
        </p:nvGrpSpPr>
        <p:grpSpPr>
          <a:xfrm>
            <a:off x="5345473" y="4876553"/>
            <a:ext cx="3189628" cy="4071722"/>
            <a:chOff x="0" y="-38100"/>
            <a:chExt cx="497817" cy="635489"/>
          </a:xfrm>
        </p:grpSpPr>
        <p:sp>
          <p:nvSpPr>
            <p:cNvPr id="267" name="Google Shape;267;p9"/>
            <p:cNvSpPr/>
            <p:nvPr/>
          </p:nvSpPr>
          <p:spPr>
            <a:xfrm>
              <a:off x="0" y="0"/>
              <a:ext cx="497817" cy="597389"/>
            </a:xfrm>
            <a:custGeom>
              <a:rect b="b" l="l" r="r" t="t"/>
              <a:pathLst>
                <a:path extrusionOk="0" h="597389" w="497817">
                  <a:moveTo>
                    <a:pt x="67962" y="0"/>
                  </a:moveTo>
                  <a:lnTo>
                    <a:pt x="429855" y="0"/>
                  </a:lnTo>
                  <a:cubicBezTo>
                    <a:pt x="447880" y="0"/>
                    <a:pt x="465166" y="7160"/>
                    <a:pt x="477912" y="19906"/>
                  </a:cubicBezTo>
                  <a:cubicBezTo>
                    <a:pt x="490657" y="32651"/>
                    <a:pt x="497817" y="49937"/>
                    <a:pt x="497817" y="67962"/>
                  </a:cubicBezTo>
                  <a:lnTo>
                    <a:pt x="497817" y="529427"/>
                  </a:lnTo>
                  <a:cubicBezTo>
                    <a:pt x="497817" y="547452"/>
                    <a:pt x="490657" y="564738"/>
                    <a:pt x="477912" y="577484"/>
                  </a:cubicBezTo>
                  <a:cubicBezTo>
                    <a:pt x="465166" y="590229"/>
                    <a:pt x="447880" y="597389"/>
                    <a:pt x="429855" y="597389"/>
                  </a:cubicBezTo>
                  <a:lnTo>
                    <a:pt x="67962" y="597389"/>
                  </a:lnTo>
                  <a:cubicBezTo>
                    <a:pt x="49937" y="597389"/>
                    <a:pt x="32651" y="590229"/>
                    <a:pt x="19906" y="577484"/>
                  </a:cubicBezTo>
                  <a:cubicBezTo>
                    <a:pt x="7160" y="564738"/>
                    <a:pt x="0" y="547452"/>
                    <a:pt x="0" y="529427"/>
                  </a:cubicBezTo>
                  <a:lnTo>
                    <a:pt x="0" y="67962"/>
                  </a:lnTo>
                  <a:cubicBezTo>
                    <a:pt x="0" y="49937"/>
                    <a:pt x="7160" y="32651"/>
                    <a:pt x="19906" y="19906"/>
                  </a:cubicBezTo>
                  <a:cubicBezTo>
                    <a:pt x="32651" y="7160"/>
                    <a:pt x="49937" y="0"/>
                    <a:pt x="67962" y="0"/>
                  </a:cubicBezTo>
                  <a:close/>
                </a:path>
              </a:pathLst>
            </a:custGeom>
            <a:solidFill>
              <a:srgbClr val="C3EEEA"/>
            </a:solidFill>
            <a:ln cap="rnd" cmpd="sng" w="47625">
              <a:solidFill>
                <a:srgbClr val="67395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8" name="Google Shape;268;p9"/>
            <p:cNvSpPr txBox="1"/>
            <p:nvPr/>
          </p:nvSpPr>
          <p:spPr>
            <a:xfrm>
              <a:off x="0" y="-38100"/>
              <a:ext cx="497817" cy="6354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9" name="Google Shape;269;p9"/>
          <p:cNvSpPr/>
          <p:nvPr/>
        </p:nvSpPr>
        <p:spPr>
          <a:xfrm>
            <a:off x="6716999" y="3810452"/>
            <a:ext cx="2361679" cy="1856870"/>
          </a:xfrm>
          <a:custGeom>
            <a:rect b="b" l="l" r="r" t="t"/>
            <a:pathLst>
              <a:path extrusionOk="0" h="1856870" w="2361679">
                <a:moveTo>
                  <a:pt x="0" y="0"/>
                </a:moveTo>
                <a:lnTo>
                  <a:pt x="2361679" y="0"/>
                </a:lnTo>
                <a:lnTo>
                  <a:pt x="2361679" y="1856870"/>
                </a:lnTo>
                <a:lnTo>
                  <a:pt x="0" y="1856870"/>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70" name="Google Shape;270;p9"/>
          <p:cNvGrpSpPr/>
          <p:nvPr/>
        </p:nvGrpSpPr>
        <p:grpSpPr>
          <a:xfrm>
            <a:off x="9316150" y="4876553"/>
            <a:ext cx="3189628" cy="4071722"/>
            <a:chOff x="0" y="-38100"/>
            <a:chExt cx="497817" cy="635489"/>
          </a:xfrm>
        </p:grpSpPr>
        <p:sp>
          <p:nvSpPr>
            <p:cNvPr id="271" name="Google Shape;271;p9"/>
            <p:cNvSpPr/>
            <p:nvPr/>
          </p:nvSpPr>
          <p:spPr>
            <a:xfrm>
              <a:off x="0" y="0"/>
              <a:ext cx="497817" cy="597389"/>
            </a:xfrm>
            <a:custGeom>
              <a:rect b="b" l="l" r="r" t="t"/>
              <a:pathLst>
                <a:path extrusionOk="0" h="597389" w="497817">
                  <a:moveTo>
                    <a:pt x="67962" y="0"/>
                  </a:moveTo>
                  <a:lnTo>
                    <a:pt x="429855" y="0"/>
                  </a:lnTo>
                  <a:cubicBezTo>
                    <a:pt x="447880" y="0"/>
                    <a:pt x="465166" y="7160"/>
                    <a:pt x="477912" y="19906"/>
                  </a:cubicBezTo>
                  <a:cubicBezTo>
                    <a:pt x="490657" y="32651"/>
                    <a:pt x="497817" y="49937"/>
                    <a:pt x="497817" y="67962"/>
                  </a:cubicBezTo>
                  <a:lnTo>
                    <a:pt x="497817" y="529427"/>
                  </a:lnTo>
                  <a:cubicBezTo>
                    <a:pt x="497817" y="547452"/>
                    <a:pt x="490657" y="564738"/>
                    <a:pt x="477912" y="577484"/>
                  </a:cubicBezTo>
                  <a:cubicBezTo>
                    <a:pt x="465166" y="590229"/>
                    <a:pt x="447880" y="597389"/>
                    <a:pt x="429855" y="597389"/>
                  </a:cubicBezTo>
                  <a:lnTo>
                    <a:pt x="67962" y="597389"/>
                  </a:lnTo>
                  <a:cubicBezTo>
                    <a:pt x="49937" y="597389"/>
                    <a:pt x="32651" y="590229"/>
                    <a:pt x="19906" y="577484"/>
                  </a:cubicBezTo>
                  <a:cubicBezTo>
                    <a:pt x="7160" y="564738"/>
                    <a:pt x="0" y="547452"/>
                    <a:pt x="0" y="529427"/>
                  </a:cubicBezTo>
                  <a:lnTo>
                    <a:pt x="0" y="67962"/>
                  </a:lnTo>
                  <a:cubicBezTo>
                    <a:pt x="0" y="49937"/>
                    <a:pt x="7160" y="32651"/>
                    <a:pt x="19906" y="19906"/>
                  </a:cubicBezTo>
                  <a:cubicBezTo>
                    <a:pt x="32651" y="7160"/>
                    <a:pt x="49937" y="0"/>
                    <a:pt x="67962" y="0"/>
                  </a:cubicBezTo>
                  <a:close/>
                </a:path>
              </a:pathLst>
            </a:custGeom>
            <a:solidFill>
              <a:srgbClr val="C3EEEA"/>
            </a:solidFill>
            <a:ln cap="rnd" cmpd="sng" w="47625">
              <a:solidFill>
                <a:srgbClr val="67395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2" name="Google Shape;272;p9"/>
            <p:cNvSpPr txBox="1"/>
            <p:nvPr/>
          </p:nvSpPr>
          <p:spPr>
            <a:xfrm>
              <a:off x="0" y="-38100"/>
              <a:ext cx="497817" cy="6354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73" name="Google Shape;273;p9"/>
          <p:cNvSpPr/>
          <p:nvPr/>
        </p:nvSpPr>
        <p:spPr>
          <a:xfrm>
            <a:off x="10939386" y="3753600"/>
            <a:ext cx="1908938" cy="1913723"/>
          </a:xfrm>
          <a:custGeom>
            <a:rect b="b" l="l" r="r" t="t"/>
            <a:pathLst>
              <a:path extrusionOk="0" h="1913723" w="1908938">
                <a:moveTo>
                  <a:pt x="0" y="0"/>
                </a:moveTo>
                <a:lnTo>
                  <a:pt x="1908938" y="0"/>
                </a:lnTo>
                <a:lnTo>
                  <a:pt x="1908938" y="1913722"/>
                </a:lnTo>
                <a:lnTo>
                  <a:pt x="0" y="1913722"/>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74" name="Google Shape;274;p9"/>
          <p:cNvGrpSpPr/>
          <p:nvPr/>
        </p:nvGrpSpPr>
        <p:grpSpPr>
          <a:xfrm>
            <a:off x="13286828" y="4932875"/>
            <a:ext cx="3189628" cy="4071722"/>
            <a:chOff x="0" y="-38100"/>
            <a:chExt cx="497817" cy="635489"/>
          </a:xfrm>
        </p:grpSpPr>
        <p:sp>
          <p:nvSpPr>
            <p:cNvPr id="275" name="Google Shape;275;p9"/>
            <p:cNvSpPr/>
            <p:nvPr/>
          </p:nvSpPr>
          <p:spPr>
            <a:xfrm>
              <a:off x="0" y="0"/>
              <a:ext cx="497817" cy="597389"/>
            </a:xfrm>
            <a:custGeom>
              <a:rect b="b" l="l" r="r" t="t"/>
              <a:pathLst>
                <a:path extrusionOk="0" h="597389" w="497817">
                  <a:moveTo>
                    <a:pt x="67962" y="0"/>
                  </a:moveTo>
                  <a:lnTo>
                    <a:pt x="429855" y="0"/>
                  </a:lnTo>
                  <a:cubicBezTo>
                    <a:pt x="447880" y="0"/>
                    <a:pt x="465166" y="7160"/>
                    <a:pt x="477912" y="19906"/>
                  </a:cubicBezTo>
                  <a:cubicBezTo>
                    <a:pt x="490657" y="32651"/>
                    <a:pt x="497817" y="49937"/>
                    <a:pt x="497817" y="67962"/>
                  </a:cubicBezTo>
                  <a:lnTo>
                    <a:pt x="497817" y="529427"/>
                  </a:lnTo>
                  <a:cubicBezTo>
                    <a:pt x="497817" y="547452"/>
                    <a:pt x="490657" y="564738"/>
                    <a:pt x="477912" y="577484"/>
                  </a:cubicBezTo>
                  <a:cubicBezTo>
                    <a:pt x="465166" y="590229"/>
                    <a:pt x="447880" y="597389"/>
                    <a:pt x="429855" y="597389"/>
                  </a:cubicBezTo>
                  <a:lnTo>
                    <a:pt x="67962" y="597389"/>
                  </a:lnTo>
                  <a:cubicBezTo>
                    <a:pt x="49937" y="597389"/>
                    <a:pt x="32651" y="590229"/>
                    <a:pt x="19906" y="577484"/>
                  </a:cubicBezTo>
                  <a:cubicBezTo>
                    <a:pt x="7160" y="564738"/>
                    <a:pt x="0" y="547452"/>
                    <a:pt x="0" y="529427"/>
                  </a:cubicBezTo>
                  <a:lnTo>
                    <a:pt x="0" y="67962"/>
                  </a:lnTo>
                  <a:cubicBezTo>
                    <a:pt x="0" y="49937"/>
                    <a:pt x="7160" y="32651"/>
                    <a:pt x="19906" y="19906"/>
                  </a:cubicBezTo>
                  <a:cubicBezTo>
                    <a:pt x="32651" y="7160"/>
                    <a:pt x="49937" y="0"/>
                    <a:pt x="67962" y="0"/>
                  </a:cubicBezTo>
                  <a:close/>
                </a:path>
              </a:pathLst>
            </a:custGeom>
            <a:solidFill>
              <a:srgbClr val="C3EEEA"/>
            </a:solidFill>
            <a:ln cap="rnd" cmpd="sng" w="47625">
              <a:solidFill>
                <a:srgbClr val="67395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6" name="Google Shape;276;p9"/>
            <p:cNvSpPr txBox="1"/>
            <p:nvPr/>
          </p:nvSpPr>
          <p:spPr>
            <a:xfrm>
              <a:off x="0" y="-38100"/>
              <a:ext cx="497817" cy="6354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77" name="Google Shape;277;p9"/>
          <p:cNvSpPr/>
          <p:nvPr/>
        </p:nvSpPr>
        <p:spPr>
          <a:xfrm>
            <a:off x="14969470" y="3753600"/>
            <a:ext cx="1749636" cy="2011076"/>
          </a:xfrm>
          <a:custGeom>
            <a:rect b="b" l="l" r="r" t="t"/>
            <a:pathLst>
              <a:path extrusionOk="0" h="2011076" w="1749636">
                <a:moveTo>
                  <a:pt x="0" y="0"/>
                </a:moveTo>
                <a:lnTo>
                  <a:pt x="1749636" y="0"/>
                </a:lnTo>
                <a:lnTo>
                  <a:pt x="1749636" y="2011075"/>
                </a:lnTo>
                <a:lnTo>
                  <a:pt x="0" y="2011075"/>
                </a:lnTo>
                <a:lnTo>
                  <a:pt x="0" y="0"/>
                </a:lnTo>
                <a:close/>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8" name="Google Shape;278;p9"/>
          <p:cNvSpPr/>
          <p:nvPr/>
        </p:nvSpPr>
        <p:spPr>
          <a:xfrm>
            <a:off x="2965601" y="3753600"/>
            <a:ext cx="1758179" cy="1845857"/>
          </a:xfrm>
          <a:custGeom>
            <a:rect b="b" l="l" r="r" t="t"/>
            <a:pathLst>
              <a:path extrusionOk="0" h="1845857" w="1758179">
                <a:moveTo>
                  <a:pt x="0" y="0"/>
                </a:moveTo>
                <a:lnTo>
                  <a:pt x="1758179" y="0"/>
                </a:lnTo>
                <a:lnTo>
                  <a:pt x="1758179" y="1845857"/>
                </a:lnTo>
                <a:lnTo>
                  <a:pt x="0" y="184585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9" name="Google Shape;279;p9"/>
          <p:cNvSpPr txBox="1"/>
          <p:nvPr/>
        </p:nvSpPr>
        <p:spPr>
          <a:xfrm>
            <a:off x="1628926" y="5836226"/>
            <a:ext cx="2673349" cy="267843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lang="en-US" sz="2400">
                <a:solidFill>
                  <a:srgbClr val="67395C"/>
                </a:solidFill>
                <a:latin typeface="Open Sans"/>
                <a:ea typeface="Open Sans"/>
                <a:cs typeface="Open Sans"/>
                <a:sym typeface="Open Sans"/>
              </a:rPr>
              <a:t>Needs support with:</a:t>
            </a:r>
            <a:endParaRPr/>
          </a:p>
          <a:p>
            <a:pPr indent="-259080" lvl="1" marL="518160" marR="0" rtl="0" algn="l">
              <a:lnSpc>
                <a:spcPct val="139958"/>
              </a:lnSpc>
              <a:spcBef>
                <a:spcPts val="0"/>
              </a:spcBef>
              <a:spcAft>
                <a:spcPts val="0"/>
              </a:spcAft>
              <a:buClr>
                <a:srgbClr val="67395C"/>
              </a:buClr>
              <a:buSzPts val="2400"/>
              <a:buFont typeface="Arial"/>
              <a:buChar char="•"/>
            </a:pPr>
            <a:r>
              <a:rPr b="0" i="0" lang="en-US" sz="2400" u="none" cap="none" strike="noStrike">
                <a:solidFill>
                  <a:srgbClr val="67395C"/>
                </a:solidFill>
                <a:latin typeface="Open Sans"/>
                <a:ea typeface="Open Sans"/>
                <a:cs typeface="Open Sans"/>
                <a:sym typeface="Open Sans"/>
              </a:rPr>
              <a:t>Cooking</a:t>
            </a:r>
            <a:endParaRPr/>
          </a:p>
          <a:p>
            <a:pPr indent="-259080" lvl="1" marL="518160" marR="0" rtl="0" algn="l">
              <a:lnSpc>
                <a:spcPct val="139958"/>
              </a:lnSpc>
              <a:spcBef>
                <a:spcPts val="0"/>
              </a:spcBef>
              <a:spcAft>
                <a:spcPts val="0"/>
              </a:spcAft>
              <a:buClr>
                <a:srgbClr val="67395C"/>
              </a:buClr>
              <a:buSzPts val="2400"/>
              <a:buFont typeface="Arial"/>
              <a:buChar char="•"/>
            </a:pPr>
            <a:r>
              <a:rPr b="0" i="0" lang="en-US" sz="2400" u="none" cap="none" strike="noStrike">
                <a:solidFill>
                  <a:srgbClr val="67395C"/>
                </a:solidFill>
                <a:latin typeface="Open Sans"/>
                <a:ea typeface="Open Sans"/>
                <a:cs typeface="Open Sans"/>
                <a:sym typeface="Open Sans"/>
              </a:rPr>
              <a:t>Hygiene</a:t>
            </a:r>
            <a:endParaRPr/>
          </a:p>
          <a:p>
            <a:pPr indent="-259080" lvl="1" marL="518160" marR="0" rtl="0" algn="l">
              <a:lnSpc>
                <a:spcPct val="139958"/>
              </a:lnSpc>
              <a:spcBef>
                <a:spcPts val="0"/>
              </a:spcBef>
              <a:spcAft>
                <a:spcPts val="0"/>
              </a:spcAft>
              <a:buClr>
                <a:srgbClr val="67395C"/>
              </a:buClr>
              <a:buSzPts val="2400"/>
              <a:buFont typeface="Arial"/>
              <a:buChar char="•"/>
            </a:pPr>
            <a:r>
              <a:rPr b="0" i="0" lang="en-US" sz="2400" u="none" cap="none" strike="noStrike">
                <a:solidFill>
                  <a:srgbClr val="67395C"/>
                </a:solidFill>
                <a:latin typeface="Open Sans"/>
                <a:ea typeface="Open Sans"/>
                <a:cs typeface="Open Sans"/>
                <a:sym typeface="Open Sans"/>
              </a:rPr>
              <a:t>Managing money</a:t>
            </a:r>
            <a:endParaRPr/>
          </a:p>
          <a:p>
            <a:pPr indent="0" lvl="0" marL="0" marR="0" rtl="0" algn="l">
              <a:lnSpc>
                <a:spcPct val="110000"/>
              </a:lnSpc>
              <a:spcBef>
                <a:spcPts val="0"/>
              </a:spcBef>
              <a:spcAft>
                <a:spcPts val="0"/>
              </a:spcAft>
              <a:buNone/>
            </a:pPr>
            <a:r>
              <a:t/>
            </a:r>
            <a:endParaRPr sz="2400">
              <a:solidFill>
                <a:srgbClr val="67395C"/>
              </a:solidFill>
              <a:latin typeface="Open Sans"/>
              <a:ea typeface="Open Sans"/>
              <a:cs typeface="Open Sans"/>
              <a:sym typeface="Open Sans"/>
            </a:endParaRPr>
          </a:p>
        </p:txBody>
      </p:sp>
      <p:sp>
        <p:nvSpPr>
          <p:cNvPr id="280" name="Google Shape;280;p9"/>
          <p:cNvSpPr txBox="1"/>
          <p:nvPr/>
        </p:nvSpPr>
        <p:spPr>
          <a:xfrm>
            <a:off x="5542945" y="5769551"/>
            <a:ext cx="2715930" cy="3805743"/>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1" lang="en-US" sz="2189">
                <a:solidFill>
                  <a:srgbClr val="67395C"/>
                </a:solidFill>
                <a:latin typeface="Open Sans"/>
                <a:ea typeface="Open Sans"/>
                <a:cs typeface="Open Sans"/>
                <a:sym typeface="Open Sans"/>
              </a:rPr>
              <a:t>May have:</a:t>
            </a:r>
            <a:endParaRPr/>
          </a:p>
          <a:p>
            <a:pPr indent="-236347" lvl="1" marL="472693" marR="0" rtl="0" algn="l">
              <a:lnSpc>
                <a:spcPct val="140018"/>
              </a:lnSpc>
              <a:spcBef>
                <a:spcPts val="0"/>
              </a:spcBef>
              <a:spcAft>
                <a:spcPts val="0"/>
              </a:spcAft>
              <a:buClr>
                <a:srgbClr val="67395C"/>
              </a:buClr>
              <a:buSzPts val="2189"/>
              <a:buFont typeface="Arial"/>
              <a:buChar char="•"/>
            </a:pPr>
            <a:r>
              <a:rPr b="0" i="0" lang="en-US" sz="2189" u="none" cap="none" strike="noStrike">
                <a:solidFill>
                  <a:srgbClr val="67395C"/>
                </a:solidFill>
                <a:latin typeface="Open Sans"/>
                <a:ea typeface="Open Sans"/>
                <a:cs typeface="Open Sans"/>
                <a:sym typeface="Open Sans"/>
              </a:rPr>
              <a:t>Communication differences (verbal or non-verbal)</a:t>
            </a:r>
            <a:endParaRPr/>
          </a:p>
          <a:p>
            <a:pPr indent="-236347" lvl="1" marL="472693" marR="0" rtl="0" algn="l">
              <a:lnSpc>
                <a:spcPct val="140018"/>
              </a:lnSpc>
              <a:spcBef>
                <a:spcPts val="0"/>
              </a:spcBef>
              <a:spcAft>
                <a:spcPts val="0"/>
              </a:spcAft>
              <a:buClr>
                <a:srgbClr val="67395C"/>
              </a:buClr>
              <a:buSzPts val="2189"/>
              <a:buFont typeface="Arial"/>
              <a:buChar char="•"/>
            </a:pPr>
            <a:r>
              <a:rPr b="0" i="0" lang="en-US" sz="2189" u="none" cap="none" strike="noStrike">
                <a:solidFill>
                  <a:srgbClr val="67395C"/>
                </a:solidFill>
                <a:latin typeface="Open Sans"/>
                <a:ea typeface="Open Sans"/>
                <a:cs typeface="Open Sans"/>
                <a:sym typeface="Open Sans"/>
              </a:rPr>
              <a:t>different ways to receive information </a:t>
            </a:r>
            <a:endParaRPr/>
          </a:p>
          <a:p>
            <a:pPr indent="0" lvl="0" marL="0" marR="0" rtl="0" algn="l">
              <a:lnSpc>
                <a:spcPct val="140018"/>
              </a:lnSpc>
              <a:spcBef>
                <a:spcPts val="0"/>
              </a:spcBef>
              <a:spcAft>
                <a:spcPts val="0"/>
              </a:spcAft>
              <a:buNone/>
            </a:pPr>
            <a:r>
              <a:t/>
            </a:r>
            <a:endParaRPr sz="2189">
              <a:solidFill>
                <a:srgbClr val="67395C"/>
              </a:solidFill>
              <a:latin typeface="Open Sans"/>
              <a:ea typeface="Open Sans"/>
              <a:cs typeface="Open Sans"/>
              <a:sym typeface="Open Sans"/>
            </a:endParaRPr>
          </a:p>
          <a:p>
            <a:pPr indent="0" lvl="0" marL="0" marR="0" rtl="0" algn="l">
              <a:lnSpc>
                <a:spcPct val="140018"/>
              </a:lnSpc>
              <a:spcBef>
                <a:spcPts val="0"/>
              </a:spcBef>
              <a:spcAft>
                <a:spcPts val="0"/>
              </a:spcAft>
              <a:buNone/>
            </a:pPr>
            <a:r>
              <a:t/>
            </a:r>
            <a:endParaRPr sz="2189">
              <a:solidFill>
                <a:srgbClr val="67395C"/>
              </a:solidFill>
              <a:latin typeface="Open Sans"/>
              <a:ea typeface="Open Sans"/>
              <a:cs typeface="Open Sans"/>
              <a:sym typeface="Open Sans"/>
            </a:endParaRPr>
          </a:p>
        </p:txBody>
      </p:sp>
      <p:sp>
        <p:nvSpPr>
          <p:cNvPr id="281" name="Google Shape;281;p9"/>
          <p:cNvSpPr txBox="1"/>
          <p:nvPr/>
        </p:nvSpPr>
        <p:spPr>
          <a:xfrm>
            <a:off x="510397" y="481980"/>
            <a:ext cx="16019429" cy="2105025"/>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1" lang="en-US" sz="7499">
                <a:solidFill>
                  <a:srgbClr val="FEFEFE"/>
                </a:solidFill>
                <a:latin typeface="Open Sans"/>
                <a:ea typeface="Open Sans"/>
                <a:cs typeface="Open Sans"/>
                <a:sym typeface="Open Sans"/>
              </a:rPr>
              <a:t>What Could This Look Like in </a:t>
            </a:r>
            <a:endParaRPr/>
          </a:p>
          <a:p>
            <a:pPr indent="0" lvl="0" marL="0" marR="0" rtl="0" algn="l">
              <a:lnSpc>
                <a:spcPct val="110001"/>
              </a:lnSpc>
              <a:spcBef>
                <a:spcPts val="0"/>
              </a:spcBef>
              <a:spcAft>
                <a:spcPts val="0"/>
              </a:spcAft>
              <a:buNone/>
            </a:pPr>
            <a:r>
              <a:rPr b="1" lang="en-US" sz="7499">
                <a:solidFill>
                  <a:srgbClr val="FEFEFE"/>
                </a:solidFill>
                <a:latin typeface="Open Sans"/>
                <a:ea typeface="Open Sans"/>
                <a:cs typeface="Open Sans"/>
                <a:sym typeface="Open Sans"/>
              </a:rPr>
              <a:t>Real Life Situations?</a:t>
            </a:r>
            <a:endParaRPr/>
          </a:p>
        </p:txBody>
      </p:sp>
      <p:sp>
        <p:nvSpPr>
          <p:cNvPr id="282" name="Google Shape;282;p9"/>
          <p:cNvSpPr txBox="1"/>
          <p:nvPr/>
        </p:nvSpPr>
        <p:spPr>
          <a:xfrm>
            <a:off x="9516175" y="5769551"/>
            <a:ext cx="2846421" cy="24917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lang="en-US" sz="2400">
                <a:solidFill>
                  <a:srgbClr val="67395C"/>
                </a:solidFill>
                <a:latin typeface="Open Sans"/>
                <a:ea typeface="Open Sans"/>
                <a:cs typeface="Open Sans"/>
                <a:sym typeface="Open Sans"/>
              </a:rPr>
              <a:t>May require:</a:t>
            </a:r>
            <a:endParaRPr/>
          </a:p>
          <a:p>
            <a:pPr indent="-259080" lvl="1" marL="518160" marR="0" rtl="0" algn="l">
              <a:lnSpc>
                <a:spcPct val="139958"/>
              </a:lnSpc>
              <a:spcBef>
                <a:spcPts val="0"/>
              </a:spcBef>
              <a:spcAft>
                <a:spcPts val="0"/>
              </a:spcAft>
              <a:buClr>
                <a:srgbClr val="67395C"/>
              </a:buClr>
              <a:buSzPts val="2400"/>
              <a:buFont typeface="Arial"/>
              <a:buChar char="•"/>
            </a:pPr>
            <a:r>
              <a:rPr b="0" i="0" lang="en-US" sz="2400" u="none" cap="none" strike="noStrike">
                <a:solidFill>
                  <a:srgbClr val="67395C"/>
                </a:solidFill>
                <a:latin typeface="Open Sans"/>
                <a:ea typeface="Open Sans"/>
                <a:cs typeface="Open Sans"/>
                <a:sym typeface="Open Sans"/>
              </a:rPr>
              <a:t>Structured routines </a:t>
            </a:r>
            <a:endParaRPr/>
          </a:p>
          <a:p>
            <a:pPr indent="-259080" lvl="1" marL="518160" marR="0" rtl="0" algn="l">
              <a:lnSpc>
                <a:spcPct val="139958"/>
              </a:lnSpc>
              <a:spcBef>
                <a:spcPts val="0"/>
              </a:spcBef>
              <a:spcAft>
                <a:spcPts val="0"/>
              </a:spcAft>
              <a:buClr>
                <a:srgbClr val="67395C"/>
              </a:buClr>
              <a:buSzPts val="2400"/>
              <a:buFont typeface="Arial"/>
              <a:buChar char="•"/>
            </a:pPr>
            <a:r>
              <a:rPr b="0" i="0" lang="en-US" sz="2400" u="none" cap="none" strike="noStrike">
                <a:solidFill>
                  <a:srgbClr val="67395C"/>
                </a:solidFill>
                <a:latin typeface="Open Sans"/>
                <a:ea typeface="Open Sans"/>
                <a:cs typeface="Open Sans"/>
                <a:sym typeface="Open Sans"/>
              </a:rPr>
              <a:t>Consistent environment</a:t>
            </a:r>
            <a:endParaRPr/>
          </a:p>
          <a:p>
            <a:pPr indent="0" lvl="0" marL="0" marR="0" rtl="0" algn="l">
              <a:lnSpc>
                <a:spcPct val="139958"/>
              </a:lnSpc>
              <a:spcBef>
                <a:spcPts val="0"/>
              </a:spcBef>
              <a:spcAft>
                <a:spcPts val="0"/>
              </a:spcAft>
              <a:buNone/>
            </a:pPr>
            <a:r>
              <a:t/>
            </a:r>
            <a:endParaRPr sz="2400">
              <a:solidFill>
                <a:srgbClr val="67395C"/>
              </a:solidFill>
              <a:latin typeface="Open Sans"/>
              <a:ea typeface="Open Sans"/>
              <a:cs typeface="Open Sans"/>
              <a:sym typeface="Open Sans"/>
            </a:endParaRPr>
          </a:p>
        </p:txBody>
      </p:sp>
      <p:sp>
        <p:nvSpPr>
          <p:cNvPr id="283" name="Google Shape;283;p9"/>
          <p:cNvSpPr txBox="1"/>
          <p:nvPr/>
        </p:nvSpPr>
        <p:spPr>
          <a:xfrm>
            <a:off x="13558821" y="5769551"/>
            <a:ext cx="2336043" cy="24917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lang="en-US" sz="2400">
                <a:solidFill>
                  <a:srgbClr val="67395C"/>
                </a:solidFill>
                <a:latin typeface="Open Sans"/>
                <a:ea typeface="Open Sans"/>
                <a:cs typeface="Open Sans"/>
                <a:sym typeface="Open Sans"/>
              </a:rPr>
              <a:t>Often can benefit from:</a:t>
            </a:r>
            <a:endParaRPr/>
          </a:p>
          <a:p>
            <a:pPr indent="-259080" lvl="1" marL="518160" marR="0" rtl="0" algn="l">
              <a:lnSpc>
                <a:spcPct val="139958"/>
              </a:lnSpc>
              <a:spcBef>
                <a:spcPts val="0"/>
              </a:spcBef>
              <a:spcAft>
                <a:spcPts val="0"/>
              </a:spcAft>
              <a:buClr>
                <a:srgbClr val="67395C"/>
              </a:buClr>
              <a:buSzPts val="2400"/>
              <a:buFont typeface="Arial"/>
              <a:buChar char="•"/>
            </a:pPr>
            <a:r>
              <a:rPr b="0" i="0" lang="en-US" sz="2400" u="none" cap="none" strike="noStrike">
                <a:solidFill>
                  <a:srgbClr val="67395C"/>
                </a:solidFill>
                <a:latin typeface="Open Sans"/>
                <a:ea typeface="Open Sans"/>
                <a:cs typeface="Open Sans"/>
                <a:sym typeface="Open Sans"/>
              </a:rPr>
              <a:t>Trained staff</a:t>
            </a:r>
            <a:endParaRPr/>
          </a:p>
          <a:p>
            <a:pPr indent="-259080" lvl="1" marL="518160" marR="0" rtl="0" algn="l">
              <a:lnSpc>
                <a:spcPct val="139958"/>
              </a:lnSpc>
              <a:spcBef>
                <a:spcPts val="0"/>
              </a:spcBef>
              <a:spcAft>
                <a:spcPts val="0"/>
              </a:spcAft>
              <a:buClr>
                <a:srgbClr val="67395C"/>
              </a:buClr>
              <a:buSzPts val="2400"/>
              <a:buFont typeface="Arial"/>
              <a:buChar char="•"/>
            </a:pPr>
            <a:r>
              <a:rPr b="0" i="0" lang="en-US" sz="2400" u="none" cap="none" strike="noStrike">
                <a:solidFill>
                  <a:srgbClr val="67395C"/>
                </a:solidFill>
                <a:latin typeface="Open Sans"/>
                <a:ea typeface="Open Sans"/>
                <a:cs typeface="Open Sans"/>
                <a:sym typeface="Open Sans"/>
              </a:rPr>
              <a:t>Supportive housing</a:t>
            </a:r>
            <a:endParaRPr/>
          </a:p>
          <a:p>
            <a:pPr indent="0" lvl="0" marL="0" marR="0" rtl="0" algn="l">
              <a:lnSpc>
                <a:spcPct val="139958"/>
              </a:lnSpc>
              <a:spcBef>
                <a:spcPts val="0"/>
              </a:spcBef>
              <a:spcAft>
                <a:spcPts val="0"/>
              </a:spcAft>
              <a:buNone/>
            </a:pPr>
            <a:r>
              <a:t/>
            </a:r>
            <a:endParaRPr sz="2400">
              <a:solidFill>
                <a:srgbClr val="67395C"/>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Holly</dc:creator>
</cp:coreProperties>
</file>