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theme/theme2.xml" ContentType="application/vnd.openxmlformats-officedocument.theme+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5143500"/>
  <p:notesSz cx="7772400" cy="100584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PlaceHolder 1"/>
          <p:cNvSpPr>
            <a:spLocks noGrp="1"/>
          </p:cNvSpPr>
          <p:nvPr>
            <p:ph type="sldImg"/>
          </p:nvPr>
        </p:nvSpPr>
        <p:spPr>
          <a:xfrm>
            <a:off x="533520" y="764280"/>
            <a:ext cx="6704640" cy="3771360"/>
          </a:xfrm>
          <a:prstGeom prst="rect">
            <a:avLst/>
          </a:prstGeom>
          <a:noFill/>
          <a:ln w="0">
            <a:noFill/>
          </a:ln>
        </p:spPr>
        <p:txBody>
          <a:bodyPr lIns="0" tIns="0" rIns="0" bIns="0" anchor="ctr">
            <a:noAutofit/>
          </a:bodyPr>
          <a:p>
            <a:r>
              <a:rPr lang="en-CA" sz="1800" b="0" u="none" strike="noStrike">
                <a:solidFill>
                  <a:schemeClr val="dk1"/>
                </a:solidFill>
                <a:effectLst/>
                <a:uFillTx/>
                <a:latin typeface="Calibri"/>
              </a:rPr>
              <a:t>Click to move the slide</a:t>
            </a:r>
            <a:endParaRPr lang="en-CA" sz="1800" b="0" u="none" strike="noStrike">
              <a:solidFill>
                <a:schemeClr val="dk1"/>
              </a:solidFill>
              <a:effectLst/>
              <a:uFillTx/>
              <a:latin typeface="Calibri"/>
            </a:endParaRPr>
          </a:p>
        </p:txBody>
      </p:sp>
      <p:sp>
        <p:nvSpPr>
          <p:cNvPr id="7"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p>
            <a:pPr indent="0" algn="l">
              <a:buNone/>
            </a:pPr>
            <a:r>
              <a:rPr lang="en-CA" sz="2000" b="0" u="none" strike="noStrike">
                <a:solidFill>
                  <a:srgbClr val="000000"/>
                </a:solidFill>
                <a:effectLst/>
                <a:uFillTx/>
                <a:latin typeface="Arial"/>
              </a:rPr>
              <a:t>Click to edit the notes format</a:t>
            </a:r>
            <a:endParaRPr lang="en-CA" sz="2000" b="0" u="none" strike="noStrike">
              <a:solidFill>
                <a:srgbClr val="000000"/>
              </a:solidFill>
              <a:effectLst/>
              <a:uFillTx/>
              <a:latin typeface="Arial"/>
            </a:endParaRPr>
          </a:p>
        </p:txBody>
      </p:sp>
      <p:sp>
        <p:nvSpPr>
          <p:cNvPr id="8" name="PlaceHolder 3"/>
          <p:cNvSpPr>
            <a:spLocks noGrp="1"/>
          </p:cNvSpPr>
          <p:nvPr>
            <p:ph type="hdr"/>
          </p:nvPr>
        </p:nvSpPr>
        <p:spPr>
          <a:xfrm>
            <a:off x="0" y="0"/>
            <a:ext cx="3372840" cy="502560"/>
          </a:xfrm>
          <a:prstGeom prst="rect">
            <a:avLst/>
          </a:prstGeom>
          <a:noFill/>
          <a:ln w="0">
            <a:noFill/>
          </a:ln>
        </p:spPr>
        <p:txBody>
          <a:bodyPr lIns="0" tIns="0" rIns="0" bIns="0" anchor="t">
            <a:noAutofit/>
          </a:bodyPr>
          <a:p>
            <a:pPr indent="0" algn="l">
              <a:buNone/>
            </a:pPr>
            <a:r>
              <a:rPr lang="en-CA" sz="1400" b="0" u="none" strike="noStrike">
                <a:solidFill>
                  <a:srgbClr val="000000"/>
                </a:solidFill>
                <a:effectLst/>
                <a:uFillTx/>
                <a:latin typeface="Times New Roman"/>
              </a:rPr>
              <a:t>&lt;header&gt;</a:t>
            </a:r>
            <a:endParaRPr lang="en-CA" sz="1400" b="0" u="none" strike="noStrike">
              <a:solidFill>
                <a:srgbClr val="000000"/>
              </a:solidFill>
              <a:effectLst/>
              <a:uFillTx/>
              <a:latin typeface="Times New Roman"/>
            </a:endParaRPr>
          </a:p>
        </p:txBody>
      </p:sp>
      <p:sp>
        <p:nvSpPr>
          <p:cNvPr id="9" name="PlaceHolder 4"/>
          <p:cNvSpPr>
            <a:spLocks noGrp="1"/>
          </p:cNvSpPr>
          <p:nvPr>
            <p:ph type="dt" idx="1"/>
          </p:nvPr>
        </p:nvSpPr>
        <p:spPr>
          <a:xfrm>
            <a:off x="4399200" y="0"/>
            <a:ext cx="3372840" cy="502560"/>
          </a:xfrm>
          <a:prstGeom prst="rect">
            <a:avLst/>
          </a:prstGeom>
          <a:noFill/>
          <a:ln w="0">
            <a:noFill/>
          </a:ln>
        </p:spPr>
        <p:txBody>
          <a:bodyPr lIns="0" tIns="0" rIns="0" bIns="0" anchor="t">
            <a:noAutofit/>
          </a:bodyPr>
          <a:lstStyle>
            <a:lvl1pPr indent="0" algn="r">
              <a:buNone/>
              <a:defRPr lang="en-CA" sz="1400" b="0" u="none" strike="noStrike">
                <a:solidFill>
                  <a:srgbClr val="000000"/>
                </a:solidFill>
                <a:effectLst/>
                <a:uFillTx/>
                <a:latin typeface="Times New Roman"/>
              </a:defRPr>
            </a:lvl1pPr>
          </a:lstStyle>
          <a:p>
            <a:pPr indent="0" algn="r">
              <a:buNone/>
            </a:pPr>
            <a:r>
              <a:rPr lang="en-CA" sz="1400" b="0" u="none" strike="noStrike">
                <a:solidFill>
                  <a:srgbClr val="000000"/>
                </a:solidFill>
                <a:effectLst/>
                <a:uFillTx/>
                <a:latin typeface="Times New Roman"/>
              </a:rPr>
              <a:t>&lt;date/time&gt;</a:t>
            </a:r>
            <a:endParaRPr lang="en-CA" sz="1400" b="0" u="none" strike="noStrike">
              <a:solidFill>
                <a:srgbClr val="000000"/>
              </a:solidFill>
              <a:effectLst/>
              <a:uFillTx/>
              <a:latin typeface="Times New Roman"/>
            </a:endParaRPr>
          </a:p>
        </p:txBody>
      </p:sp>
      <p:sp>
        <p:nvSpPr>
          <p:cNvPr id="10" name="PlaceHolder 5"/>
          <p:cNvSpPr>
            <a:spLocks noGrp="1"/>
          </p:cNvSpPr>
          <p:nvPr>
            <p:ph type="ftr" idx="2"/>
          </p:nvPr>
        </p:nvSpPr>
        <p:spPr>
          <a:xfrm>
            <a:off x="0" y="9555480"/>
            <a:ext cx="3372840" cy="502560"/>
          </a:xfrm>
          <a:prstGeom prst="rect">
            <a:avLst/>
          </a:prstGeom>
          <a:noFill/>
          <a:ln w="0">
            <a:noFill/>
          </a:ln>
        </p:spPr>
        <p:txBody>
          <a:bodyPr lIns="0" tIns="0" rIns="0" bIns="0" anchor="b">
            <a:noAutofit/>
          </a:bodyPr>
          <a:lstStyle>
            <a:lvl1pPr indent="0" algn="l">
              <a:buNone/>
              <a:defRPr lang="en-CA" sz="1400" b="0" u="none" strike="noStrike">
                <a:solidFill>
                  <a:srgbClr val="000000"/>
                </a:solidFill>
                <a:effectLst/>
                <a:uFillTx/>
                <a:latin typeface="Times New Roman"/>
              </a:defRPr>
            </a:lvl1pPr>
          </a:lstStyle>
          <a:p>
            <a:pPr indent="0" algn="l">
              <a:buNone/>
            </a:pPr>
            <a:r>
              <a:rPr lang="en-CA" sz="1400" b="0" u="none" strike="noStrike">
                <a:solidFill>
                  <a:srgbClr val="000000"/>
                </a:solidFill>
                <a:effectLst/>
                <a:uFillTx/>
                <a:latin typeface="Times New Roman"/>
              </a:rPr>
              <a:t>&lt;footer&gt;</a:t>
            </a:r>
            <a:endParaRPr lang="en-CA" sz="1400" b="0" u="none" strike="noStrike">
              <a:solidFill>
                <a:srgbClr val="000000"/>
              </a:solidFill>
              <a:effectLst/>
              <a:uFillTx/>
              <a:latin typeface="Times New Roman"/>
            </a:endParaRPr>
          </a:p>
        </p:txBody>
      </p:sp>
      <p:sp>
        <p:nvSpPr>
          <p:cNvPr id="11" name="PlaceHolder 6"/>
          <p:cNvSpPr>
            <a:spLocks noGrp="1"/>
          </p:cNvSpPr>
          <p:nvPr>
            <p:ph type="sldNum" idx="3"/>
          </p:nvPr>
        </p:nvSpPr>
        <p:spPr>
          <a:xfrm>
            <a:off x="4399200" y="9555480"/>
            <a:ext cx="3372840" cy="502560"/>
          </a:xfrm>
          <a:prstGeom prst="rect">
            <a:avLst/>
          </a:prstGeom>
          <a:noFill/>
          <a:ln w="0">
            <a:noFill/>
          </a:ln>
        </p:spPr>
        <p:txBody>
          <a:bodyPr lIns="0" tIns="0" rIns="0" bIns="0" anchor="b">
            <a:noAutofit/>
          </a:bodyPr>
          <a:lstStyle>
            <a:lvl1pPr indent="0" algn="r">
              <a:buNone/>
              <a:defRPr lang="en-CA" sz="1400" b="0" u="none" strike="noStrike">
                <a:solidFill>
                  <a:srgbClr val="000000"/>
                </a:solidFill>
                <a:effectLst/>
                <a:uFillTx/>
                <a:latin typeface="Times New Roman"/>
              </a:defRPr>
            </a:lvl1pPr>
          </a:lstStyle>
          <a:p>
            <a:pPr indent="0" algn="r">
              <a:buNone/>
            </a:pPr>
            <a:fld id="{2A420BC4-BA03-400B-B69D-92039EDD4670}" type="slidenum">
              <a:rPr lang="en-CA" sz="1400" b="0" u="none" strike="noStrike">
                <a:solidFill>
                  <a:srgbClr val="000000"/>
                </a:solidFill>
                <a:effectLst/>
                <a:uFillTx/>
                <a:latin typeface="Times New Roman"/>
              </a:rPr>
              <a:t>&lt;number&gt;</a:t>
            </a:fld>
            <a:endParaRPr lang="en-CA" sz="1400" b="0" u="none" strike="noStrik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sldImg"/>
          </p:nvPr>
        </p:nvSpPr>
        <p:spPr>
          <a:xfrm>
            <a:off x="0" y="0"/>
            <a:ext cx="0" cy="0"/>
          </a:xfrm>
          <a:prstGeom prst="rect">
            <a:avLst/>
          </a:prstGeom>
          <a:ln w="0">
            <a:noFill/>
          </a:ln>
        </p:spPr>
      </p:sp>
      <p:sp>
        <p:nvSpPr>
          <p:cNvPr id="207"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08" name="PlaceHolder 3"/>
          <p:cNvSpPr>
            <a:spLocks noGrp="1"/>
          </p:cNvSpPr>
          <p:nvPr>
            <p:ph type="sldNum" idx="4"/>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AB874CB2-773E-4D14-8445-FA6C257E706F}"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PlaceHolder 1"/>
          <p:cNvSpPr>
            <a:spLocks noGrp="1"/>
          </p:cNvSpPr>
          <p:nvPr>
            <p:ph type="sldImg"/>
          </p:nvPr>
        </p:nvSpPr>
        <p:spPr>
          <a:xfrm>
            <a:off x="0" y="0"/>
            <a:ext cx="0" cy="0"/>
          </a:xfrm>
          <a:prstGeom prst="rect">
            <a:avLst/>
          </a:prstGeom>
          <a:ln w="0">
            <a:noFill/>
          </a:ln>
        </p:spPr>
      </p:sp>
      <p:sp>
        <p:nvSpPr>
          <p:cNvPr id="234"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35" name="PlaceHolder 3"/>
          <p:cNvSpPr>
            <a:spLocks noGrp="1"/>
          </p:cNvSpPr>
          <p:nvPr>
            <p:ph type="sldNum" idx="13"/>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C400CB4A-FA06-4EA2-947F-CE88234AAA43}"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sldImg"/>
          </p:nvPr>
        </p:nvSpPr>
        <p:spPr>
          <a:xfrm>
            <a:off x="0" y="0"/>
            <a:ext cx="0" cy="0"/>
          </a:xfrm>
          <a:prstGeom prst="rect">
            <a:avLst/>
          </a:prstGeom>
          <a:ln w="0">
            <a:noFill/>
          </a:ln>
        </p:spPr>
      </p:sp>
      <p:sp>
        <p:nvSpPr>
          <p:cNvPr id="237"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38" name="PlaceHolder 3"/>
          <p:cNvSpPr>
            <a:spLocks noGrp="1"/>
          </p:cNvSpPr>
          <p:nvPr>
            <p:ph type="sldNum" idx="14"/>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2659A02C-E4D7-4C90-ACF1-EBEB3DB9BAF2}"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type="sldImg"/>
          </p:nvPr>
        </p:nvSpPr>
        <p:spPr>
          <a:xfrm>
            <a:off x="0" y="0"/>
            <a:ext cx="0" cy="0"/>
          </a:xfrm>
          <a:prstGeom prst="rect">
            <a:avLst/>
          </a:prstGeom>
          <a:ln w="0">
            <a:noFill/>
          </a:ln>
        </p:spPr>
      </p:sp>
      <p:sp>
        <p:nvSpPr>
          <p:cNvPr id="240"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41" name="PlaceHolder 3"/>
          <p:cNvSpPr>
            <a:spLocks noGrp="1"/>
          </p:cNvSpPr>
          <p:nvPr>
            <p:ph type="sldNum" idx="15"/>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424EB774-E364-4678-BA1C-FFEE5664353D}"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sldImg"/>
          </p:nvPr>
        </p:nvSpPr>
        <p:spPr>
          <a:xfrm>
            <a:off x="0" y="0"/>
            <a:ext cx="0" cy="0"/>
          </a:xfrm>
          <a:prstGeom prst="rect">
            <a:avLst/>
          </a:prstGeom>
          <a:ln w="0">
            <a:noFill/>
          </a:ln>
        </p:spPr>
      </p:sp>
      <p:sp>
        <p:nvSpPr>
          <p:cNvPr id="243"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44" name="PlaceHolder 3"/>
          <p:cNvSpPr>
            <a:spLocks noGrp="1"/>
          </p:cNvSpPr>
          <p:nvPr>
            <p:ph type="sldNum" idx="16"/>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4775584E-EFC6-4188-BB42-62E424F6357F}"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sldImg"/>
          </p:nvPr>
        </p:nvSpPr>
        <p:spPr>
          <a:xfrm>
            <a:off x="0" y="0"/>
            <a:ext cx="0" cy="0"/>
          </a:xfrm>
          <a:prstGeom prst="rect">
            <a:avLst/>
          </a:prstGeom>
          <a:ln w="0">
            <a:noFill/>
          </a:ln>
        </p:spPr>
      </p:sp>
      <p:sp>
        <p:nvSpPr>
          <p:cNvPr id="246"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47" name="PlaceHolder 3"/>
          <p:cNvSpPr>
            <a:spLocks noGrp="1"/>
          </p:cNvSpPr>
          <p:nvPr>
            <p:ph type="sldNum" idx="17"/>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C497D9D5-4562-4B69-A2F8-1ADF8784E382}"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PlaceHolder 1"/>
          <p:cNvSpPr>
            <a:spLocks noGrp="1"/>
          </p:cNvSpPr>
          <p:nvPr>
            <p:ph type="sldImg"/>
          </p:nvPr>
        </p:nvSpPr>
        <p:spPr>
          <a:xfrm>
            <a:off x="0" y="0"/>
            <a:ext cx="0" cy="0"/>
          </a:xfrm>
          <a:prstGeom prst="rect">
            <a:avLst/>
          </a:prstGeom>
          <a:ln w="0">
            <a:noFill/>
          </a:ln>
        </p:spPr>
      </p:sp>
      <p:sp>
        <p:nvSpPr>
          <p:cNvPr id="249"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50" name="PlaceHolder 3"/>
          <p:cNvSpPr>
            <a:spLocks noGrp="1"/>
          </p:cNvSpPr>
          <p:nvPr>
            <p:ph type="sldNum" idx="18"/>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6A3813F7-A3CD-4877-B671-5783C50FEB38}"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sldImg"/>
          </p:nvPr>
        </p:nvSpPr>
        <p:spPr>
          <a:xfrm>
            <a:off x="0" y="0"/>
            <a:ext cx="0" cy="0"/>
          </a:xfrm>
          <a:prstGeom prst="rect">
            <a:avLst/>
          </a:prstGeom>
          <a:ln w="0">
            <a:noFill/>
          </a:ln>
        </p:spPr>
      </p:sp>
      <p:sp>
        <p:nvSpPr>
          <p:cNvPr id="252"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53" name="PlaceHolder 3"/>
          <p:cNvSpPr>
            <a:spLocks noGrp="1"/>
          </p:cNvSpPr>
          <p:nvPr>
            <p:ph type="sldNum" idx="19"/>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E5F675AE-0E69-454B-861E-7E4D94D76749}"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type="sldImg"/>
          </p:nvPr>
        </p:nvSpPr>
        <p:spPr>
          <a:xfrm>
            <a:off x="0" y="0"/>
            <a:ext cx="0" cy="0"/>
          </a:xfrm>
          <a:prstGeom prst="rect">
            <a:avLst/>
          </a:prstGeom>
          <a:ln w="0">
            <a:noFill/>
          </a:ln>
        </p:spPr>
      </p:sp>
      <p:sp>
        <p:nvSpPr>
          <p:cNvPr id="255"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56" name="PlaceHolder 3"/>
          <p:cNvSpPr>
            <a:spLocks noGrp="1"/>
          </p:cNvSpPr>
          <p:nvPr>
            <p:ph type="sldNum" idx="20"/>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01DC17BB-4968-4544-9AB9-AD5DA2E68105}"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ldImg"/>
          </p:nvPr>
        </p:nvSpPr>
        <p:spPr>
          <a:xfrm>
            <a:off x="0" y="0"/>
            <a:ext cx="0" cy="0"/>
          </a:xfrm>
          <a:prstGeom prst="rect">
            <a:avLst/>
          </a:prstGeom>
          <a:ln w="0">
            <a:noFill/>
          </a:ln>
        </p:spPr>
      </p:sp>
      <p:sp>
        <p:nvSpPr>
          <p:cNvPr id="210"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11" name="PlaceHolder 3"/>
          <p:cNvSpPr>
            <a:spLocks noGrp="1"/>
          </p:cNvSpPr>
          <p:nvPr>
            <p:ph type="sldNum" idx="5"/>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3C3BFC8A-47E5-4F1B-B41C-FDD0EC9DE65E}"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sldImg"/>
          </p:nvPr>
        </p:nvSpPr>
        <p:spPr>
          <a:xfrm>
            <a:off x="0" y="0"/>
            <a:ext cx="0" cy="0"/>
          </a:xfrm>
          <a:prstGeom prst="rect">
            <a:avLst/>
          </a:prstGeom>
          <a:ln w="0">
            <a:noFill/>
          </a:ln>
        </p:spPr>
      </p:sp>
      <p:sp>
        <p:nvSpPr>
          <p:cNvPr id="213"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14" name="PlaceHolder 3"/>
          <p:cNvSpPr>
            <a:spLocks noGrp="1"/>
          </p:cNvSpPr>
          <p:nvPr>
            <p:ph type="sldNum" idx="6"/>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63B5B6E9-13A4-4A0C-AE57-CDCF4FF12CA8}"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sldImg"/>
          </p:nvPr>
        </p:nvSpPr>
        <p:spPr>
          <a:xfrm>
            <a:off x="0" y="0"/>
            <a:ext cx="0" cy="0"/>
          </a:xfrm>
          <a:prstGeom prst="rect">
            <a:avLst/>
          </a:prstGeom>
          <a:ln w="0">
            <a:noFill/>
          </a:ln>
        </p:spPr>
      </p:sp>
      <p:sp>
        <p:nvSpPr>
          <p:cNvPr id="216"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17" name="PlaceHolder 3"/>
          <p:cNvSpPr>
            <a:spLocks noGrp="1"/>
          </p:cNvSpPr>
          <p:nvPr>
            <p:ph type="sldNum" idx="7"/>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5932F0F5-A5B1-4A6C-95DD-5D0AB999C434}"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sldImg"/>
          </p:nvPr>
        </p:nvSpPr>
        <p:spPr>
          <a:xfrm>
            <a:off x="0" y="0"/>
            <a:ext cx="0" cy="0"/>
          </a:xfrm>
          <a:prstGeom prst="rect">
            <a:avLst/>
          </a:prstGeom>
          <a:ln w="0">
            <a:noFill/>
          </a:ln>
        </p:spPr>
      </p:sp>
      <p:sp>
        <p:nvSpPr>
          <p:cNvPr id="219"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20" name="PlaceHolder 3"/>
          <p:cNvSpPr>
            <a:spLocks noGrp="1"/>
          </p:cNvSpPr>
          <p:nvPr>
            <p:ph type="sldNum" idx="8"/>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A3DFC2A6-213D-44BE-BE6F-0A2CD1BCA401}"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sldImg"/>
          </p:nvPr>
        </p:nvSpPr>
        <p:spPr>
          <a:xfrm>
            <a:off x="0" y="0"/>
            <a:ext cx="0" cy="0"/>
          </a:xfrm>
          <a:prstGeom prst="rect">
            <a:avLst/>
          </a:prstGeom>
          <a:ln w="0">
            <a:noFill/>
          </a:ln>
        </p:spPr>
      </p:sp>
      <p:sp>
        <p:nvSpPr>
          <p:cNvPr id="222"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23" name="PlaceHolder 3"/>
          <p:cNvSpPr>
            <a:spLocks noGrp="1"/>
          </p:cNvSpPr>
          <p:nvPr>
            <p:ph type="sldNum" idx="9"/>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2F8601EF-4E67-4E78-905D-49830EEF6FB6}"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sldImg"/>
          </p:nvPr>
        </p:nvSpPr>
        <p:spPr>
          <a:xfrm>
            <a:off x="0" y="0"/>
            <a:ext cx="0" cy="0"/>
          </a:xfrm>
          <a:prstGeom prst="rect">
            <a:avLst/>
          </a:prstGeom>
          <a:ln w="0">
            <a:noFill/>
          </a:ln>
        </p:spPr>
      </p:sp>
      <p:sp>
        <p:nvSpPr>
          <p:cNvPr id="225"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26" name="PlaceHolder 3"/>
          <p:cNvSpPr>
            <a:spLocks noGrp="1"/>
          </p:cNvSpPr>
          <p:nvPr>
            <p:ph type="sldNum" idx="10"/>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59B1662F-3772-4A6B-9FCC-9A4C7ADAFCC4}"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PlaceHolder 1"/>
          <p:cNvSpPr>
            <a:spLocks noGrp="1"/>
          </p:cNvSpPr>
          <p:nvPr>
            <p:ph type="sldImg"/>
          </p:nvPr>
        </p:nvSpPr>
        <p:spPr>
          <a:xfrm>
            <a:off x="0" y="0"/>
            <a:ext cx="0" cy="0"/>
          </a:xfrm>
          <a:prstGeom prst="rect">
            <a:avLst/>
          </a:prstGeom>
          <a:ln w="0">
            <a:noFill/>
          </a:ln>
        </p:spPr>
      </p:sp>
      <p:sp>
        <p:nvSpPr>
          <p:cNvPr id="228"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29" name="PlaceHolder 3"/>
          <p:cNvSpPr>
            <a:spLocks noGrp="1"/>
          </p:cNvSpPr>
          <p:nvPr>
            <p:ph type="sldNum" idx="11"/>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5E40B81E-34C1-4FC5-85E3-8A0338D1B661}"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sldImg"/>
          </p:nvPr>
        </p:nvSpPr>
        <p:spPr>
          <a:xfrm>
            <a:off x="0" y="0"/>
            <a:ext cx="0" cy="0"/>
          </a:xfrm>
          <a:prstGeom prst="rect">
            <a:avLst/>
          </a:prstGeom>
          <a:ln w="0">
            <a:noFill/>
          </a:ln>
        </p:spPr>
      </p:sp>
      <p:sp>
        <p:nvSpPr>
          <p:cNvPr id="231" name="PlaceHolder 2"/>
          <p:cNvSpPr>
            <a:spLocks noGrp="1"/>
          </p:cNvSpPr>
          <p:nvPr>
            <p:ph type="body"/>
          </p:nvPr>
        </p:nvSpPr>
        <p:spPr>
          <a:xfrm>
            <a:off x="0" y="0"/>
            <a:ext cx="360" cy="360"/>
          </a:xfrm>
          <a:prstGeom prst="rect">
            <a:avLst/>
          </a:prstGeom>
          <a:noFill/>
          <a:ln w="0">
            <a:noFill/>
          </a:ln>
        </p:spPr>
        <p:txBody>
          <a:bodyPr lIns="90000" tIns="-44640" rIns="90000" bIns="-44640" anchor="t">
            <a:noAutofit/>
          </a:bodyPr>
          <a:p>
            <a:pPr indent="0" algn="l">
              <a:buNone/>
            </a:pPr>
            <a:endParaRPr lang="en-CA" sz="1800" b="0" u="none" strike="noStrike">
              <a:solidFill>
                <a:srgbClr val="000000"/>
              </a:solidFill>
              <a:effectLst/>
              <a:uFillTx/>
              <a:latin typeface="Arial"/>
            </a:endParaRPr>
          </a:p>
        </p:txBody>
      </p:sp>
      <p:sp>
        <p:nvSpPr>
          <p:cNvPr id="232" name="PlaceHolder 3"/>
          <p:cNvSpPr>
            <a:spLocks noGrp="1"/>
          </p:cNvSpPr>
          <p:nvPr>
            <p:ph type="sldNum" idx="12"/>
          </p:nvPr>
        </p:nvSpPr>
        <p:spPr>
          <a:xfrm>
            <a:off x="0" y="0"/>
            <a:ext cx="360" cy="360"/>
          </a:xfrm>
          <a:prstGeom prst="rect">
            <a:avLst/>
          </a:prstGeom>
          <a:noFill/>
          <a:ln w="0">
            <a:noFill/>
          </a:ln>
        </p:spPr>
        <p:txBody>
          <a:bodyPr lIns="90000" tIns="-44640" rIns="90000" bIns="-44640" anchor="t">
            <a:noAutofit/>
          </a:bodyPr>
          <a:lstStyle>
            <a:lvl1pPr indent="0" algn="l" defTabSz="914400">
              <a:lnSpc>
                <a:spcPct val="100000"/>
              </a:lnSpc>
              <a:buNone/>
              <a:defRPr lang="en-US" sz="1800" b="0" u="none" strike="noStrike">
                <a:solidFill>
                  <a:schemeClr val="dk1"/>
                </a:solidFill>
                <a:effectLst/>
                <a:uFillTx/>
                <a:latin typeface="+mn-lt"/>
                <a:ea typeface="+mn-ea"/>
              </a:defRPr>
            </a:lvl1pPr>
          </a:lstStyle>
          <a:p>
            <a:pPr indent="0" algn="l" defTabSz="914400">
              <a:lnSpc>
                <a:spcPct val="100000"/>
              </a:lnSpc>
              <a:buNone/>
            </a:pPr>
            <a:fld id="{1325B2C9-7D79-4BFD-BE35-2BE3A74BC7CA}" type="slidenum">
              <a:rPr lang="en-US" sz="1800" b="0" u="none" strike="noStrike">
                <a:solidFill>
                  <a:schemeClr val="dk1"/>
                </a:solidFill>
                <a:effectLst/>
                <a:uFillTx/>
                <a:latin typeface="+mn-lt"/>
                <a:ea typeface="+mn-ea"/>
              </a:rPr>
              <a:t>&lt;number&gt;</a:t>
            </a:fld>
            <a:endParaRPr lang="en-CA" sz="1800" b="0" u="none" strike="noStrik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a:noFill/>
          <a:ln w="0">
            <a:noFill/>
          </a:ln>
        </p:spPr>
        <p:txBody>
          <a:bodyPr lIns="0" tIns="0" rIns="0" bIns="0" anchor="ctr">
            <a:spAutoFit/>
          </a:bodyPr>
          <a:p>
            <a:pPr indent="0" algn="l">
              <a:buNone/>
            </a:pPr>
            <a:endParaRPr lang="en-CA" sz="1800" b="0" u="none" strike="noStrike">
              <a:solidFill>
                <a:schemeClr val="dk1"/>
              </a:solidFill>
              <a:effectLst/>
              <a:uFillTx/>
              <a:latin typeface="Calibri"/>
            </a:endParaRPr>
          </a:p>
        </p:txBody>
      </p:sp>
      <p:sp>
        <p:nvSpPr>
          <p:cNvPr id="5" name="PlaceHolder 2"/>
          <p:cNvSpPr>
            <a:spLocks noGrp="1"/>
          </p:cNvSpPr>
          <p:nvPr>
            <p:ph type="subTitle"/>
          </p:nvPr>
        </p:nvSpPr>
        <p:spPr>
          <a:xfrm>
            <a:off x="457200" y="1203480"/>
            <a:ext cx="8229240" cy="2982960"/>
          </a:xfrm>
          <a:prstGeom prst="rect">
            <a:avLst/>
          </a:prstGeom>
          <a:noFill/>
          <a:ln w="0">
            <a:noFill/>
          </a:ln>
        </p:spPr>
        <p:txBody>
          <a:bodyPr lIns="0" tIns="0" rIns="0" bIns="0" anchor="ctr">
            <a:spAutoFit/>
          </a:bodyPr>
          <a:p>
            <a:pPr indent="0" algn="ctr">
              <a:buNone/>
            </a:pPr>
            <a:endParaRPr lang="en-CA" sz="3200" b="0" u="none" strike="noStrik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a:noFill/>
          <a:ln w="0">
            <a:noFill/>
          </a:ln>
        </p:spPr>
        <p:txBody>
          <a:bodyPr lIns="0" tIns="0" rIns="0" bIns="0" anchor="ctr">
            <a:noAutofit/>
          </a:bodyPr>
          <a:lstStyle>
            <a:lvl1pPr indent="0" algn="l">
              <a:buNone/>
              <a:defRPr lang="en-CA" sz="1800" b="0" u="none" strike="noStrike">
                <a:solidFill>
                  <a:schemeClr val="dk1"/>
                </a:solidFill>
                <a:effectLst/>
                <a:uFillTx/>
                <a:latin typeface="Calibri"/>
              </a:defRPr>
            </a:lvl1pPr>
          </a:lstStyle>
          <a:p>
            <a:pPr indent="0" algn="l">
              <a:buNone/>
            </a:pPr>
            <a:r>
              <a:rPr lang="en-CA" sz="1800" b="0" u="none" strike="noStrike">
                <a:solidFill>
                  <a:schemeClr val="dk1"/>
                </a:solidFill>
                <a:effectLst/>
                <a:uFillTx/>
                <a:latin typeface="Calibri"/>
              </a:rPr>
              <a:t>Click to edit the title text format</a:t>
            </a:r>
            <a:endParaRPr lang="en-CA" sz="1800" b="0" u="none" strike="noStrike">
              <a:solidFill>
                <a:schemeClr val="dk1"/>
              </a:solidFill>
              <a:effectLst/>
              <a:uFillTx/>
              <a:latin typeface="Calibri"/>
            </a:endParaRPr>
          </a:p>
        </p:txBody>
      </p:sp>
      <p:sp>
        <p:nvSpPr>
          <p:cNvPr id="3"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lvl1pPr algn="l">
              <a:spcBef>
                <a:spcPts val="1417"/>
              </a:spcBef>
              <a:buClr>
                <a:srgbClr val="000000"/>
              </a:buClr>
              <a:buSzPct val="45000"/>
              <a:buFont typeface="Wingdings" charset="2"/>
              <a:buChar char=""/>
              <a:defRPr lang="en-CA" sz="3200" b="0" u="none" strike="noStrike">
                <a:solidFill>
                  <a:schemeClr val="dk1"/>
                </a:solidFill>
                <a:effectLst/>
                <a:uFillTx/>
                <a:latin typeface="Calibri"/>
              </a:defRPr>
            </a:lvl1pPr>
            <a:lvl2pPr lvl="1" algn="l">
              <a:spcBef>
                <a:spcPts val="1134"/>
              </a:spcBef>
              <a:buClr>
                <a:srgbClr val="000000"/>
              </a:buClr>
              <a:buSzPct val="75000"/>
              <a:buFont typeface="Symbol" charset="2"/>
              <a:buChar char=""/>
              <a:defRPr lang="en-CA" sz="2400" b="0" u="none" strike="noStrike">
                <a:solidFill>
                  <a:schemeClr val="dk1"/>
                </a:solidFill>
                <a:effectLst/>
                <a:uFillTx/>
                <a:latin typeface="Calibri"/>
              </a:defRPr>
            </a:lvl2pPr>
            <a:lvl3pPr lvl="2" algn="l">
              <a:spcBef>
                <a:spcPts val="850"/>
              </a:spcBef>
              <a:buClr>
                <a:srgbClr val="000000"/>
              </a:buClr>
              <a:buSzPct val="45000"/>
              <a:buFont typeface="Wingdings" charset="2"/>
              <a:buChar char=""/>
              <a:defRPr lang="en-CA" sz="2000" b="0" u="none" strike="noStrike">
                <a:solidFill>
                  <a:schemeClr val="dk1"/>
                </a:solidFill>
                <a:effectLst/>
                <a:uFillTx/>
                <a:latin typeface="Calibri"/>
              </a:defRPr>
            </a:lvl3pPr>
            <a:lvl4pPr lvl="3" algn="l">
              <a:spcBef>
                <a:spcPts val="567"/>
              </a:spcBef>
              <a:buClr>
                <a:srgbClr val="000000"/>
              </a:buClr>
              <a:buSzPct val="75000"/>
              <a:buFont typeface="Symbol" charset="2"/>
              <a:buChar char=""/>
              <a:defRPr lang="en-CA" sz="2000" b="0" u="none" strike="noStrike">
                <a:solidFill>
                  <a:schemeClr val="dk1"/>
                </a:solidFill>
                <a:effectLst/>
                <a:uFillTx/>
                <a:latin typeface="Calibri"/>
              </a:defRPr>
            </a:lvl4pPr>
            <a:lvl5pPr lvl="4" algn="l">
              <a:spcBef>
                <a:spcPts val="283"/>
              </a:spcBef>
              <a:buClr>
                <a:srgbClr val="000000"/>
              </a:buClr>
              <a:buSzPct val="45000"/>
              <a:buFont typeface="Wingdings" charset="2"/>
              <a:buChar char=""/>
              <a:defRPr lang="en-CA" sz="2000" b="0" u="none" strike="noStrike">
                <a:solidFill>
                  <a:schemeClr val="dk1"/>
                </a:solidFill>
                <a:effectLst/>
                <a:uFillTx/>
                <a:latin typeface="Calibri"/>
              </a:defRPr>
            </a:lvl5pPr>
            <a:lvl6pPr lvl="5" algn="l">
              <a:spcBef>
                <a:spcPts val="283"/>
              </a:spcBef>
              <a:buClr>
                <a:srgbClr val="000000"/>
              </a:buClr>
              <a:buSzPct val="45000"/>
              <a:buFont typeface="Wingdings" charset="2"/>
              <a:buChar char=""/>
              <a:defRPr lang="en-CA" sz="2000" b="0" u="none" strike="noStrike">
                <a:solidFill>
                  <a:schemeClr val="dk1"/>
                </a:solidFill>
                <a:effectLst/>
                <a:uFillTx/>
                <a:latin typeface="Calibri"/>
              </a:defRPr>
            </a:lvl6pPr>
            <a:lvl7pPr lvl="6" algn="l">
              <a:spcBef>
                <a:spcPts val="283"/>
              </a:spcBef>
              <a:buClr>
                <a:srgbClr val="000000"/>
              </a:buClr>
              <a:buSzPct val="45000"/>
              <a:buFont typeface="Wingdings" charset="2"/>
              <a:buChar char=""/>
              <a:defRPr lang="en-CA" sz="2000" b="0" u="none" strike="noStrike">
                <a:solidFill>
                  <a:schemeClr val="dk1"/>
                </a:solidFill>
                <a:effectLst/>
                <a:uFillTx/>
                <a:latin typeface="Calibri"/>
              </a:defRPr>
            </a:lvl7pPr>
          </a:lstStyle>
          <a:p>
            <a:pPr marL="432000" indent="-324000" algn="l">
              <a:spcBef>
                <a:spcPts val="1417"/>
              </a:spcBef>
              <a:buClr>
                <a:srgbClr val="000000"/>
              </a:buClr>
              <a:buSzPct val="45000"/>
              <a:buFont typeface="Wingdings" charset="2"/>
              <a:buChar char=""/>
            </a:pPr>
            <a:r>
              <a:rPr lang="en-CA" sz="3200" b="0" u="none" strike="noStrike">
                <a:solidFill>
                  <a:schemeClr val="dk1"/>
                </a:solidFill>
                <a:effectLst/>
                <a:uFillTx/>
                <a:latin typeface="Calibri"/>
              </a:rPr>
              <a:t>Click to edit the outline text format</a:t>
            </a:r>
            <a:endParaRPr lang="en-CA" sz="3200" b="0" u="none" strike="noStrike">
              <a:solidFill>
                <a:schemeClr val="dk1"/>
              </a:solidFill>
              <a:effectLst/>
              <a:uFillTx/>
              <a:latin typeface="Calibri"/>
            </a:endParaRPr>
          </a:p>
          <a:p>
            <a:pPr marL="864000" lvl="1" indent="-324000" algn="l">
              <a:spcBef>
                <a:spcPts val="1134"/>
              </a:spcBef>
              <a:buClr>
                <a:srgbClr val="000000"/>
              </a:buClr>
              <a:buSzPct val="75000"/>
              <a:buFont typeface="Symbol" charset="2"/>
              <a:buChar char=""/>
            </a:pPr>
            <a:r>
              <a:rPr lang="en-CA" sz="2400" b="0" u="none" strike="noStrike">
                <a:solidFill>
                  <a:schemeClr val="dk1"/>
                </a:solidFill>
                <a:effectLst/>
                <a:uFillTx/>
                <a:latin typeface="Calibri"/>
              </a:rPr>
              <a:t>Second Outline Level</a:t>
            </a:r>
            <a:endParaRPr lang="en-CA" sz="2400" b="0" u="none" strike="noStrike">
              <a:solidFill>
                <a:schemeClr val="dk1"/>
              </a:solidFill>
              <a:effectLst/>
              <a:uFillTx/>
              <a:latin typeface="Calibri"/>
            </a:endParaRPr>
          </a:p>
          <a:p>
            <a:pPr marL="1296000" lvl="2" indent="-288000" algn="l">
              <a:spcBef>
                <a:spcPts val="850"/>
              </a:spcBef>
              <a:buClr>
                <a:srgbClr val="000000"/>
              </a:buClr>
              <a:buSzPct val="45000"/>
              <a:buFont typeface="Wingdings" charset="2"/>
              <a:buChar char=""/>
            </a:pPr>
            <a:r>
              <a:rPr lang="en-CA" sz="2000" b="0" u="none" strike="noStrike">
                <a:solidFill>
                  <a:schemeClr val="dk1"/>
                </a:solidFill>
                <a:effectLst/>
                <a:uFillTx/>
                <a:latin typeface="Calibri"/>
              </a:rPr>
              <a:t>Third Outline Level</a:t>
            </a:r>
            <a:endParaRPr lang="en-CA" sz="2000" b="0" u="none" strike="noStrike">
              <a:solidFill>
                <a:schemeClr val="dk1"/>
              </a:solidFill>
              <a:effectLst/>
              <a:uFillTx/>
              <a:latin typeface="Calibri"/>
            </a:endParaRPr>
          </a:p>
          <a:p>
            <a:pPr marL="1728000" lvl="3" indent="-216000" algn="l">
              <a:spcBef>
                <a:spcPts val="567"/>
              </a:spcBef>
              <a:buClr>
                <a:srgbClr val="000000"/>
              </a:buClr>
              <a:buSzPct val="75000"/>
              <a:buFont typeface="Symbol" charset="2"/>
              <a:buChar char=""/>
            </a:pPr>
            <a:r>
              <a:rPr lang="en-CA" sz="2000" b="0" u="none" strike="noStrike">
                <a:solidFill>
                  <a:schemeClr val="dk1"/>
                </a:solidFill>
                <a:effectLst/>
                <a:uFillTx/>
                <a:latin typeface="Calibri"/>
              </a:rPr>
              <a:t>Fourth Outline Level</a:t>
            </a:r>
            <a:endParaRPr lang="en-CA" sz="2000" b="0" u="none" strike="noStrike">
              <a:solidFill>
                <a:schemeClr val="dk1"/>
              </a:solidFill>
              <a:effectLst/>
              <a:uFillTx/>
              <a:latin typeface="Calibri"/>
            </a:endParaRPr>
          </a:p>
          <a:p>
            <a:pPr marL="2160000" lvl="4" indent="-216000" algn="l">
              <a:spcBef>
                <a:spcPts val="283"/>
              </a:spcBef>
              <a:buClr>
                <a:srgbClr val="000000"/>
              </a:buClr>
              <a:buSzPct val="45000"/>
              <a:buFont typeface="Wingdings" charset="2"/>
              <a:buChar char=""/>
            </a:pPr>
            <a:r>
              <a:rPr lang="en-CA" sz="2000" b="0" u="none" strike="noStrike">
                <a:solidFill>
                  <a:schemeClr val="dk1"/>
                </a:solidFill>
                <a:effectLst/>
                <a:uFillTx/>
                <a:latin typeface="Calibri"/>
              </a:rPr>
              <a:t>Fifth Outline Level</a:t>
            </a:r>
            <a:endParaRPr lang="en-CA" sz="2000" b="0" u="none" strike="noStrike">
              <a:solidFill>
                <a:schemeClr val="dk1"/>
              </a:solidFill>
              <a:effectLst/>
              <a:uFillTx/>
              <a:latin typeface="Calibri"/>
            </a:endParaRPr>
          </a:p>
          <a:p>
            <a:pPr marL="2592000" lvl="5" indent="-216000" algn="l">
              <a:spcBef>
                <a:spcPts val="283"/>
              </a:spcBef>
              <a:buClr>
                <a:srgbClr val="000000"/>
              </a:buClr>
              <a:buSzPct val="45000"/>
              <a:buFont typeface="Wingdings" charset="2"/>
              <a:buChar char=""/>
            </a:pPr>
            <a:r>
              <a:rPr lang="en-CA" sz="2000" b="0" u="none" strike="noStrike">
                <a:solidFill>
                  <a:schemeClr val="dk1"/>
                </a:solidFill>
                <a:effectLst/>
                <a:uFillTx/>
                <a:latin typeface="Calibri"/>
              </a:rPr>
              <a:t>Sixth Outline Level</a:t>
            </a:r>
            <a:endParaRPr lang="en-CA" sz="2000" b="0" u="none" strike="noStrike">
              <a:solidFill>
                <a:schemeClr val="dk1"/>
              </a:solidFill>
              <a:effectLst/>
              <a:uFillTx/>
              <a:latin typeface="Calibri"/>
            </a:endParaRPr>
          </a:p>
          <a:p>
            <a:pPr marL="3024000" lvl="6" indent="-216000" algn="l">
              <a:spcBef>
                <a:spcPts val="283"/>
              </a:spcBef>
              <a:buClr>
                <a:srgbClr val="000000"/>
              </a:buClr>
              <a:buSzPct val="45000"/>
              <a:buFont typeface="Wingdings" charset="2"/>
              <a:buChar char=""/>
            </a:pPr>
            <a:r>
              <a:rPr lang="en-CA" sz="2000" b="0" u="none" strike="noStrike">
                <a:solidFill>
                  <a:schemeClr val="dk1"/>
                </a:solidFill>
                <a:effectLst/>
                <a:uFillTx/>
                <a:latin typeface="Calibri"/>
              </a:rPr>
              <a:t>Seventh Outline Level</a:t>
            </a:r>
            <a:endParaRPr lang="en-CA" sz="2000" b="0" u="none" strike="noStrike">
              <a:solidFill>
                <a:schemeClr val="dk1"/>
              </a:solidFill>
              <a:effectLst/>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awatson@clc-k.ca" TargetMode="External"/><Relationship Id="rId3" Type="http://schemas.openxmlformats.org/officeDocument/2006/relationships/slideLayout" Target="../slideLayouts/slideLayout1.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2.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awatson@clc-k.ca" TargetMode="External"/><Relationship Id="rId3" Type="http://schemas.openxmlformats.org/officeDocument/2006/relationships/slideLayout" Target="../slideLayouts/slideLayout2.xml"/><Relationship Id="rId4" Type="http://schemas.openxmlformats.org/officeDocument/2006/relationships/notesSlide" Target="../notesSlides/notesSlide1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D3B4F"/>
        </a:solidFill>
      </p:bgPr>
    </p:bg>
    <p:spTree>
      <p:nvGrpSpPr>
        <p:cNvPr id="1" name=""/>
        <p:cNvGrpSpPr/>
        <p:nvPr/>
      </p:nvGrpSpPr>
      <p:grpSpPr>
        <a:xfrm>
          <a:off x="0" y="0"/>
          <a:ext cx="0" cy="0"/>
          <a:chOff x="0" y="0"/>
          <a:chExt cx="0" cy="0"/>
        </a:xfrm>
      </p:grpSpPr>
      <p:sp>
        <p:nvSpPr>
          <p:cNvPr id="12" name="Shape 0"/>
          <p:cNvSpPr/>
          <p:nvPr/>
        </p:nvSpPr>
        <p:spPr>
          <a:xfrm>
            <a:off x="457200" y="1060200"/>
            <a:ext cx="109440" cy="255996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3" name="Text 1"/>
          <p:cNvSpPr/>
          <p:nvPr/>
        </p:nvSpPr>
        <p:spPr>
          <a:xfrm>
            <a:off x="700200" y="925920"/>
            <a:ext cx="7339680" cy="164556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4000" b="1" u="none" strike="noStrike">
                <a:solidFill>
                  <a:srgbClr val="FFFFFF"/>
                </a:solidFill>
                <a:effectLst/>
                <a:uFillTx/>
                <a:latin typeface="Calibri"/>
                <a:ea typeface="Calibri"/>
              </a:rPr>
              <a:t>     </a:t>
            </a:r>
            <a:r>
              <a:rPr lang="en-US" sz="4800" b="1" u="none" strike="noStrike">
                <a:solidFill>
                  <a:srgbClr val="FFFFFF"/>
                </a:solidFill>
                <a:effectLst/>
                <a:uFillTx/>
                <a:latin typeface="Calibri"/>
                <a:ea typeface="Calibri"/>
              </a:rPr>
              <a:t>Local AI for Nonprofits:</a:t>
            </a:r>
            <a:endParaRPr lang="en-CA" sz="4800" b="0" u="none" strike="noStrike">
              <a:solidFill>
                <a:srgbClr val="FFFFFF"/>
              </a:solidFill>
              <a:effectLst/>
              <a:uFillTx/>
              <a:latin typeface="Arial"/>
            </a:endParaRPr>
          </a:p>
        </p:txBody>
      </p:sp>
      <p:sp>
        <p:nvSpPr>
          <p:cNvPr id="14" name="Text 2"/>
          <p:cNvSpPr/>
          <p:nvPr/>
        </p:nvSpPr>
        <p:spPr>
          <a:xfrm>
            <a:off x="2501640" y="2247840"/>
            <a:ext cx="3304440" cy="91404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2800" b="0" u="none" strike="noStrike">
                <a:solidFill>
                  <a:srgbClr val="00A896"/>
                </a:solidFill>
                <a:effectLst/>
                <a:uFillTx/>
                <a:latin typeface="Calibri"/>
                <a:ea typeface="Calibri"/>
              </a:rPr>
              <a:t>A Simple Introduction</a:t>
            </a:r>
            <a:endParaRPr lang="en-CA" sz="2800" b="0" u="none" strike="noStrike">
              <a:solidFill>
                <a:srgbClr val="FFFFFF"/>
              </a:solidFill>
              <a:effectLst/>
              <a:uFillTx/>
              <a:latin typeface="Arial"/>
            </a:endParaRPr>
          </a:p>
        </p:txBody>
      </p:sp>
      <p:pic>
        <p:nvPicPr>
          <p:cNvPr id="15" name="Picture 7"/>
          <p:cNvPicPr/>
          <p:nvPr/>
        </p:nvPicPr>
        <p:blipFill>
          <a:blip r:embed="rId1"/>
          <a:stretch/>
        </p:blipFill>
        <p:spPr>
          <a:xfrm>
            <a:off x="5653800" y="3351600"/>
            <a:ext cx="3102480" cy="1518480"/>
          </a:xfrm>
          <a:prstGeom prst="rect">
            <a:avLst/>
          </a:prstGeom>
          <a:noFill/>
          <a:ln w="0">
            <a:noFill/>
          </a:ln>
        </p:spPr>
      </p:pic>
      <p:sp>
        <p:nvSpPr>
          <p:cNvPr id="16" name="Text 1"/>
          <p:cNvSpPr/>
          <p:nvPr/>
        </p:nvSpPr>
        <p:spPr>
          <a:xfrm>
            <a:off x="1966320" y="3532320"/>
            <a:ext cx="4106520" cy="1645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600" b="1" u="none" strike="noStrike">
                <a:solidFill>
                  <a:srgbClr val="FFFFFF"/>
                </a:solidFill>
                <a:effectLst/>
                <a:uFillTx/>
                <a:latin typeface="Calibri"/>
                <a:ea typeface="Calibri"/>
              </a:rPr>
              <a:t>Aaron Watson </a:t>
            </a:r>
            <a:endParaRPr lang="en-CA" sz="1600" b="0" u="none" strike="noStrike">
              <a:solidFill>
                <a:srgbClr val="FFFFFF"/>
              </a:solidFill>
              <a:effectLst/>
              <a:uFillTx/>
              <a:latin typeface="Arial"/>
            </a:endParaRPr>
          </a:p>
          <a:p>
            <a:pPr algn="ctr" defTabSz="914400">
              <a:lnSpc>
                <a:spcPct val="100000"/>
              </a:lnSpc>
              <a:tabLst>
                <a:tab pos="0" algn="l"/>
              </a:tabLst>
            </a:pPr>
            <a:r>
              <a:rPr lang="en-US" sz="1600" b="1" u="none" strike="noStrike">
                <a:solidFill>
                  <a:srgbClr val="FFFFFF"/>
                </a:solidFill>
                <a:effectLst/>
                <a:uFillTx/>
                <a:latin typeface="Calibri"/>
                <a:ea typeface="Calibri"/>
              </a:rPr>
              <a:t>Information Systems Manager</a:t>
            </a:r>
            <a:endParaRPr lang="en-CA" sz="1600" b="0" u="none" strike="noStrike">
              <a:solidFill>
                <a:srgbClr val="FFFFFF"/>
              </a:solidFill>
              <a:effectLst/>
              <a:uFillTx/>
              <a:latin typeface="Arial"/>
            </a:endParaRPr>
          </a:p>
          <a:p>
            <a:pPr algn="ctr" defTabSz="914400">
              <a:lnSpc>
                <a:spcPct val="100000"/>
              </a:lnSpc>
              <a:tabLst>
                <a:tab pos="0" algn="l"/>
              </a:tabLst>
            </a:pPr>
            <a:endParaRPr lang="en-CA" sz="1600" b="0" u="none" strike="noStrike">
              <a:solidFill>
                <a:srgbClr val="FFFFFF"/>
              </a:solidFill>
              <a:effectLst/>
              <a:uFillTx/>
              <a:latin typeface="Arial"/>
            </a:endParaRPr>
          </a:p>
          <a:p>
            <a:pPr algn="ctr" defTabSz="914400">
              <a:lnSpc>
                <a:spcPct val="100000"/>
              </a:lnSpc>
              <a:tabLst>
                <a:tab pos="0" algn="l"/>
              </a:tabLst>
            </a:pPr>
            <a:r>
              <a:rPr lang="en-US" sz="1600" b="1" u="sng" strike="noStrike">
                <a:solidFill>
                  <a:srgbClr val="FFFFFF"/>
                </a:solidFill>
                <a:effectLst/>
                <a:uFillTx/>
                <a:latin typeface="Calibri"/>
                <a:ea typeface="Calibri"/>
                <a:hlinkClick r:id="rId2"/>
              </a:rPr>
              <a:t>awatson@clc-k.ca</a:t>
            </a:r>
            <a:endParaRPr lang="en-CA" sz="1600" b="0" u="none" strike="noStrike">
              <a:solidFill>
                <a:srgbClr val="FFFFFF"/>
              </a:solidFill>
              <a:effectLst/>
              <a:uFillTx/>
              <a:latin typeface="Arial"/>
            </a:endParaRPr>
          </a:p>
          <a:p>
            <a:pPr algn="ctr" defTabSz="914400">
              <a:lnSpc>
                <a:spcPct val="100000"/>
              </a:lnSpc>
              <a:tabLst>
                <a:tab pos="0" algn="l"/>
              </a:tabLst>
            </a:pPr>
            <a:r>
              <a:rPr lang="en-US" sz="1600" b="1" u="none" strike="noStrike">
                <a:solidFill>
                  <a:srgbClr val="FFFFFF"/>
                </a:solidFill>
                <a:effectLst/>
                <a:uFillTx/>
                <a:latin typeface="Calibri"/>
                <a:ea typeface="Calibri"/>
              </a:rPr>
              <a:t>5193521174x234</a:t>
            </a:r>
            <a:endParaRPr lang="en-CA" sz="1600" b="0" u="none" strike="noStrike">
              <a:solidFill>
                <a:srgbClr val="FFFFFF"/>
              </a:solidFill>
              <a:effectLst/>
              <a:uFillTx/>
              <a:latin typeface="Arial"/>
            </a:endParaRPr>
          </a:p>
          <a:p>
            <a:pPr defTabSz="914400">
              <a:lnSpc>
                <a:spcPct val="100000"/>
              </a:lnSpc>
              <a:tabLst>
                <a:tab pos="0" algn="l"/>
              </a:tabLst>
            </a:pPr>
            <a:endParaRPr lang="en-CA" sz="1600" b="0" u="none" strike="noStrike">
              <a:solidFill>
                <a:srgbClr val="FFFFFF"/>
              </a:solidFill>
              <a:effectLst/>
              <a:uFillTx/>
              <a:latin typeface="Arial"/>
            </a:endParaRPr>
          </a:p>
        </p:txBody>
      </p:sp>
      <p:sp>
        <p:nvSpPr>
          <p:cNvPr id="17" name="Text 1"/>
          <p:cNvSpPr/>
          <p:nvPr/>
        </p:nvSpPr>
        <p:spPr>
          <a:xfrm>
            <a:off x="2054520" y="2614680"/>
            <a:ext cx="4106520" cy="1645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600" b="1" u="none" strike="noStrike">
                <a:solidFill>
                  <a:srgbClr val="FFFFFF"/>
                </a:solidFill>
                <a:effectLst/>
                <a:uFillTx/>
                <a:latin typeface="Calibri"/>
                <a:ea typeface="Calibri"/>
              </a:rPr>
              <a:t>Presented on June 11</a:t>
            </a:r>
            <a:r>
              <a:rPr lang="en-US" sz="1600" b="1" u="none" strike="noStrike" baseline="30000">
                <a:solidFill>
                  <a:srgbClr val="FFFFFF"/>
                </a:solidFill>
                <a:effectLst/>
                <a:uFillTx/>
                <a:latin typeface="Calibri"/>
                <a:ea typeface="Calibri"/>
              </a:rPr>
              <a:t>th</a:t>
            </a:r>
            <a:r>
              <a:rPr lang="en-US" sz="1600" b="1" u="none" strike="noStrike">
                <a:solidFill>
                  <a:srgbClr val="FFFFFF"/>
                </a:solidFill>
                <a:effectLst/>
                <a:uFillTx/>
                <a:latin typeface="Calibri"/>
                <a:ea typeface="Calibri"/>
              </a:rPr>
              <a:t>, 2026</a:t>
            </a:r>
            <a:endParaRPr lang="en-CA" sz="1600" b="0" u="none" strike="noStrike">
              <a:solidFill>
                <a:srgbClr val="FFFFFF"/>
              </a:solidFill>
              <a:effectLst/>
              <a:uFillTx/>
              <a:latin typeface="Arial"/>
            </a:endParaRPr>
          </a:p>
          <a:p>
            <a:pPr defTabSz="914400">
              <a:lnSpc>
                <a:spcPct val="100000"/>
              </a:lnSpc>
              <a:tabLst>
                <a:tab pos="0" algn="l"/>
              </a:tabLst>
            </a:pPr>
            <a:endParaRPr lang="en-CA" sz="1600" b="0" u="none" strike="noStrik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10"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Tool Spotlight</a:t>
            </a:r>
            <a:endParaRPr lang="en-CA" sz="2200" b="0" u="none" strike="noStrike">
              <a:solidFill>
                <a:srgbClr val="000000"/>
              </a:solidFill>
              <a:effectLst/>
              <a:uFillTx/>
              <a:latin typeface="Arial"/>
            </a:endParaRPr>
          </a:p>
        </p:txBody>
      </p:sp>
      <p:sp>
        <p:nvSpPr>
          <p:cNvPr id="111" name="Shape 2"/>
          <p:cNvSpPr/>
          <p:nvPr/>
        </p:nvSpPr>
        <p:spPr>
          <a:xfrm>
            <a:off x="365760" y="777240"/>
            <a:ext cx="8412120" cy="100548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12" name="Text 3"/>
          <p:cNvSpPr/>
          <p:nvPr/>
        </p:nvSpPr>
        <p:spPr>
          <a:xfrm>
            <a:off x="548640" y="777240"/>
            <a:ext cx="5486040" cy="594000"/>
          </a:xfrm>
          <a:prstGeom prst="rect">
            <a:avLst/>
          </a:prstGeom>
          <a:noFill/>
          <a:ln w="0">
            <a:noFill/>
          </a:ln>
        </p:spPr>
        <p:style>
          <a:lnRef idx="0"/>
          <a:fillRef idx="0"/>
          <a:effectRef idx="0"/>
          <a:fontRef idx="minor"/>
        </p:style>
        <p:txBody>
          <a:bodyPr lIns="0" tIns="0" rIns="0" bIns="0" anchor="b">
            <a:noAutofit/>
          </a:bodyPr>
          <a:p>
            <a:pPr defTabSz="914400">
              <a:lnSpc>
                <a:spcPct val="100000"/>
              </a:lnSpc>
              <a:tabLst>
                <a:tab pos="0" algn="l"/>
              </a:tabLst>
            </a:pPr>
            <a:r>
              <a:rPr lang="en-US" sz="2800" b="1" u="none" strike="noStrike">
                <a:solidFill>
                  <a:srgbClr val="FFFFFF"/>
                </a:solidFill>
                <a:effectLst/>
                <a:uFillTx/>
                <a:latin typeface="Calibri"/>
                <a:ea typeface="Calibri"/>
              </a:rPr>
              <a:t>Ollama  </a:t>
            </a:r>
            <a:r>
              <a:rPr lang="en-US" sz="2000" b="1" u="none" strike="noStrike">
                <a:solidFill>
                  <a:srgbClr val="FFFFFF"/>
                </a:solidFill>
                <a:effectLst/>
                <a:uFillTx/>
                <a:latin typeface="Calibri"/>
                <a:ea typeface="Calibri"/>
              </a:rPr>
              <a:t>https://www.ollama.com</a:t>
            </a:r>
            <a:endParaRPr lang="en-CA" sz="2000" b="0" u="none" strike="noStrike">
              <a:solidFill>
                <a:srgbClr val="000000"/>
              </a:solidFill>
              <a:effectLst/>
              <a:uFillTx/>
              <a:latin typeface="Arial"/>
            </a:endParaRPr>
          </a:p>
        </p:txBody>
      </p:sp>
      <p:sp>
        <p:nvSpPr>
          <p:cNvPr id="113" name="Text 4"/>
          <p:cNvSpPr/>
          <p:nvPr/>
        </p:nvSpPr>
        <p:spPr>
          <a:xfrm>
            <a:off x="548640" y="1371600"/>
            <a:ext cx="7314840" cy="41112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1400" b="0" i="1" u="none" strike="noStrike">
                <a:solidFill>
                  <a:srgbClr val="FFFFFF"/>
                </a:solidFill>
                <a:effectLst/>
                <a:uFillTx/>
                <a:latin typeface="Calibri"/>
                <a:ea typeface="Calibri"/>
              </a:rPr>
              <a:t>Free &amp; Open Source    •    macOS, Windows, Linux</a:t>
            </a:r>
            <a:endParaRPr lang="en-CA" sz="1400" b="0" u="none" strike="noStrike">
              <a:solidFill>
                <a:srgbClr val="000000"/>
              </a:solidFill>
              <a:effectLst/>
              <a:uFillTx/>
              <a:latin typeface="Arial"/>
            </a:endParaRPr>
          </a:p>
        </p:txBody>
      </p:sp>
      <p:pic>
        <p:nvPicPr>
          <p:cNvPr id="114" name="Image 0" descr="preencoded.png"/>
          <p:cNvPicPr/>
          <p:nvPr/>
        </p:nvPicPr>
        <p:blipFill>
          <a:blip r:embed="rId1"/>
          <a:stretch/>
        </p:blipFill>
        <p:spPr>
          <a:xfrm>
            <a:off x="7955280" y="822960"/>
            <a:ext cx="639720" cy="639720"/>
          </a:xfrm>
          <a:prstGeom prst="rect">
            <a:avLst/>
          </a:prstGeom>
          <a:noFill/>
          <a:ln w="0">
            <a:noFill/>
          </a:ln>
        </p:spPr>
      </p:pic>
      <p:sp>
        <p:nvSpPr>
          <p:cNvPr id="115" name="Text 5"/>
          <p:cNvSpPr/>
          <p:nvPr/>
        </p:nvSpPr>
        <p:spPr>
          <a:xfrm>
            <a:off x="457200" y="1920240"/>
            <a:ext cx="8229240" cy="301716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Runs LLMs locally via a simple command-line tool and REST API; </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Acts as a local AI engine that can be paired with other AI tools such as AnythingLLM or GPT4All.</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Install once, then download models with a single command  “ollama pull llama3.2”</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Supports Llama, Mistral, Phi, Gemma, Qwen, DeepSeek, and dozens more</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Ideal for IT staff, developers, and organizations building local AI solutions.</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Provides a simple, consistent way to download, update, and run AI models across an organization.</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Hardware: works on CPU-only; a dedicated GPU dramatically improves speed</a:t>
            </a:r>
            <a:endParaRPr lang="en-CA" sz="1500" b="0" u="none" strike="noStrike">
              <a:solidFill>
                <a:srgbClr val="000000"/>
              </a:solidFill>
              <a:effectLst/>
              <a:uFillTx/>
              <a:latin typeface="Arial"/>
            </a:endParaRPr>
          </a:p>
        </p:txBody>
      </p:sp>
      <p:pic>
        <p:nvPicPr>
          <p:cNvPr id="116" name="Picture 9" descr="Ollama"/>
          <p:cNvPicPr/>
          <p:nvPr/>
        </p:nvPicPr>
        <p:blipFill>
          <a:blip r:embed="rId2"/>
          <a:stretch/>
        </p:blipFill>
        <p:spPr>
          <a:xfrm>
            <a:off x="7463160" y="845640"/>
            <a:ext cx="1131840" cy="59400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18"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Tool Spotlight</a:t>
            </a:r>
            <a:endParaRPr lang="en-CA" sz="2200" b="0" u="none" strike="noStrike">
              <a:solidFill>
                <a:srgbClr val="000000"/>
              </a:solidFill>
              <a:effectLst/>
              <a:uFillTx/>
              <a:latin typeface="Arial"/>
            </a:endParaRPr>
          </a:p>
        </p:txBody>
      </p:sp>
      <p:sp>
        <p:nvSpPr>
          <p:cNvPr id="119" name="Shape 2"/>
          <p:cNvSpPr/>
          <p:nvPr/>
        </p:nvSpPr>
        <p:spPr>
          <a:xfrm>
            <a:off x="365760" y="777240"/>
            <a:ext cx="8412120" cy="1005480"/>
          </a:xfrm>
          <a:prstGeom prst="rect">
            <a:avLst/>
          </a:prstGeom>
          <a:solidFill>
            <a:srgbClr val="7D3C8C"/>
          </a:solidFill>
          <a:ln w="12600">
            <a:solidFill>
              <a:srgbClr val="7D3C8C"/>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20" name="Text 3"/>
          <p:cNvSpPr/>
          <p:nvPr/>
        </p:nvSpPr>
        <p:spPr>
          <a:xfrm>
            <a:off x="548640" y="777240"/>
            <a:ext cx="5486040" cy="594000"/>
          </a:xfrm>
          <a:prstGeom prst="rect">
            <a:avLst/>
          </a:prstGeom>
          <a:noFill/>
          <a:ln w="0">
            <a:noFill/>
          </a:ln>
        </p:spPr>
        <p:style>
          <a:lnRef idx="0"/>
          <a:fillRef idx="0"/>
          <a:effectRef idx="0"/>
          <a:fontRef idx="minor"/>
        </p:style>
        <p:txBody>
          <a:bodyPr lIns="0" tIns="0" rIns="0" bIns="0" anchor="b">
            <a:noAutofit/>
          </a:bodyPr>
          <a:p>
            <a:pPr defTabSz="914400">
              <a:lnSpc>
                <a:spcPct val="100000"/>
              </a:lnSpc>
            </a:pPr>
            <a:r>
              <a:rPr lang="en-US" sz="2800" b="1" u="none" strike="noStrike">
                <a:solidFill>
                  <a:srgbClr val="FFFFFF"/>
                </a:solidFill>
                <a:effectLst/>
                <a:uFillTx/>
                <a:latin typeface="Calibri"/>
                <a:ea typeface="Calibri"/>
              </a:rPr>
              <a:t>GPT4All   </a:t>
            </a:r>
            <a:r>
              <a:rPr lang="en-US" sz="2000" b="1" u="none" strike="noStrike">
                <a:solidFill>
                  <a:srgbClr val="FFFFFF"/>
                </a:solidFill>
                <a:effectLst/>
                <a:uFillTx/>
                <a:latin typeface="Calibri"/>
                <a:ea typeface="Calibri"/>
              </a:rPr>
              <a:t>https://www.nomic.ai/gpt4all</a:t>
            </a:r>
            <a:endParaRPr lang="en-CA" sz="2000" b="0" u="none" strike="noStrike">
              <a:solidFill>
                <a:srgbClr val="000000"/>
              </a:solidFill>
              <a:effectLst/>
              <a:uFillTx/>
              <a:latin typeface="Arial"/>
            </a:endParaRPr>
          </a:p>
        </p:txBody>
      </p:sp>
      <p:sp>
        <p:nvSpPr>
          <p:cNvPr id="121" name="Text 4"/>
          <p:cNvSpPr/>
          <p:nvPr/>
        </p:nvSpPr>
        <p:spPr>
          <a:xfrm>
            <a:off x="548640" y="1371600"/>
            <a:ext cx="7314840" cy="4111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400" b="0" i="1" u="none" strike="noStrike">
                <a:solidFill>
                  <a:srgbClr val="FFFFFF"/>
                </a:solidFill>
                <a:effectLst/>
                <a:uFillTx/>
                <a:latin typeface="Calibri"/>
                <a:ea typeface="Calibri"/>
              </a:rPr>
              <a:t>Free desktop app    •   Nomic AI   •   macOS, Windows, Linux</a:t>
            </a:r>
            <a:endParaRPr lang="en-CA" sz="1400" b="0" u="none" strike="noStrike">
              <a:solidFill>
                <a:srgbClr val="000000"/>
              </a:solidFill>
              <a:effectLst/>
              <a:uFillTx/>
              <a:latin typeface="Arial"/>
            </a:endParaRPr>
          </a:p>
        </p:txBody>
      </p:sp>
      <p:pic>
        <p:nvPicPr>
          <p:cNvPr id="122" name="Image 0" descr="preencoded.png"/>
          <p:cNvPicPr/>
          <p:nvPr/>
        </p:nvPicPr>
        <p:blipFill>
          <a:blip r:embed="rId1"/>
          <a:stretch/>
        </p:blipFill>
        <p:spPr>
          <a:xfrm>
            <a:off x="7955280" y="822960"/>
            <a:ext cx="639720" cy="639720"/>
          </a:xfrm>
          <a:prstGeom prst="rect">
            <a:avLst/>
          </a:prstGeom>
          <a:noFill/>
          <a:ln w="0">
            <a:noFill/>
          </a:ln>
        </p:spPr>
      </p:pic>
      <p:sp>
        <p:nvSpPr>
          <p:cNvPr id="123" name="Text 5"/>
          <p:cNvSpPr/>
          <p:nvPr/>
        </p:nvSpPr>
        <p:spPr>
          <a:xfrm>
            <a:off x="457200" y="1920240"/>
            <a:ext cx="8229240" cy="301716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The most beginner-friendly option — download the app, pick a model, start chatting</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Built-in model browser lets you download and switch models with one click</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Connect to local models or cloud APIs — your choice</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LocalDocs feature: index a folder of supported files for private document Q&amp;A (RAG)</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Ideal for: staff with no technical background who want a 'ChatGPT-like' experience privately</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Hardware: can work on CPU-only; recommended 8 GB RAM minimum; 16 GB+ recommended for larger models and document chat</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Primarily focused on text-based AI models and document chat</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Can be configured to connect with Ollama using OpenAI compatibility (text models only)</a:t>
            </a:r>
            <a:endParaRPr lang="en-CA" sz="1500" b="0" u="none" strike="noStrike">
              <a:solidFill>
                <a:srgbClr val="000000"/>
              </a:solidFill>
              <a:effectLst/>
              <a:uFillTx/>
              <a:latin typeface="Arial"/>
            </a:endParaRPr>
          </a:p>
          <a:p>
            <a:pPr defTabSz="914400">
              <a:lnSpc>
                <a:spcPct val="100000"/>
              </a:lnSpc>
              <a:spcAft>
                <a:spcPts val="700"/>
              </a:spcAft>
            </a:pPr>
            <a:endParaRPr lang="en-CA" sz="1500" b="0" u="none" strike="noStrike">
              <a:solidFill>
                <a:srgbClr val="000000"/>
              </a:solidFill>
              <a:effectLst/>
              <a:uFillTx/>
              <a:latin typeface="Arial"/>
            </a:endParaRPr>
          </a:p>
        </p:txBody>
      </p:sp>
      <p:pic>
        <p:nvPicPr>
          <p:cNvPr id="124" name="Picture 9"/>
          <p:cNvPicPr/>
          <p:nvPr/>
        </p:nvPicPr>
        <p:blipFill>
          <a:blip r:embed="rId2"/>
          <a:stretch/>
        </p:blipFill>
        <p:spPr>
          <a:xfrm>
            <a:off x="7815240" y="734400"/>
            <a:ext cx="813240" cy="8132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26"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Tool Spotlight</a:t>
            </a:r>
            <a:endParaRPr lang="en-CA" sz="2200" b="0" u="none" strike="noStrike">
              <a:solidFill>
                <a:srgbClr val="000000"/>
              </a:solidFill>
              <a:effectLst/>
              <a:uFillTx/>
              <a:latin typeface="Arial"/>
            </a:endParaRPr>
          </a:p>
        </p:txBody>
      </p:sp>
      <p:sp>
        <p:nvSpPr>
          <p:cNvPr id="127" name="Shape 2"/>
          <p:cNvSpPr/>
          <p:nvPr/>
        </p:nvSpPr>
        <p:spPr>
          <a:xfrm>
            <a:off x="365760" y="777240"/>
            <a:ext cx="8412120" cy="1005480"/>
          </a:xfrm>
          <a:prstGeom prst="rect">
            <a:avLst/>
          </a:prstGeom>
          <a:solidFill>
            <a:srgbClr val="1A5276"/>
          </a:solidFill>
          <a:ln w="12600">
            <a:solidFill>
              <a:srgbClr val="1A527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28" name="Text 3"/>
          <p:cNvSpPr/>
          <p:nvPr/>
        </p:nvSpPr>
        <p:spPr>
          <a:xfrm>
            <a:off x="548640" y="777240"/>
            <a:ext cx="5486040" cy="594000"/>
          </a:xfrm>
          <a:prstGeom prst="rect">
            <a:avLst/>
          </a:prstGeom>
          <a:noFill/>
          <a:ln w="0">
            <a:noFill/>
          </a:ln>
        </p:spPr>
        <p:style>
          <a:lnRef idx="0"/>
          <a:fillRef idx="0"/>
          <a:effectRef idx="0"/>
          <a:fontRef idx="minor"/>
        </p:style>
        <p:txBody>
          <a:bodyPr lIns="0" tIns="0" rIns="0" bIns="0" anchor="b">
            <a:noAutofit/>
          </a:bodyPr>
          <a:p>
            <a:pPr defTabSz="914400">
              <a:lnSpc>
                <a:spcPct val="100000"/>
              </a:lnSpc>
              <a:tabLst>
                <a:tab pos="0" algn="l"/>
              </a:tabLst>
            </a:pPr>
            <a:r>
              <a:rPr lang="en-US" sz="2800" b="1" u="none" strike="noStrike">
                <a:solidFill>
                  <a:srgbClr val="FFFFFF"/>
                </a:solidFill>
                <a:effectLst/>
                <a:uFillTx/>
                <a:latin typeface="Calibri"/>
                <a:ea typeface="Calibri"/>
              </a:rPr>
              <a:t>AnythingLLM   </a:t>
            </a:r>
            <a:r>
              <a:rPr lang="en-US" sz="2000" b="1" u="none" strike="noStrike">
                <a:solidFill>
                  <a:srgbClr val="FFFFFF"/>
                </a:solidFill>
                <a:effectLst/>
                <a:uFillTx/>
                <a:latin typeface="Calibri"/>
                <a:ea typeface="Calibri"/>
              </a:rPr>
              <a:t>https://www.anythingllm.com</a:t>
            </a:r>
            <a:endParaRPr lang="en-CA" sz="2000" b="0" u="none" strike="noStrike">
              <a:solidFill>
                <a:srgbClr val="000000"/>
              </a:solidFill>
              <a:effectLst/>
              <a:uFillTx/>
              <a:latin typeface="Arial"/>
            </a:endParaRPr>
          </a:p>
        </p:txBody>
      </p:sp>
      <p:sp>
        <p:nvSpPr>
          <p:cNvPr id="129" name="Text 4"/>
          <p:cNvSpPr/>
          <p:nvPr/>
        </p:nvSpPr>
        <p:spPr>
          <a:xfrm>
            <a:off x="548640" y="1371600"/>
            <a:ext cx="7314840" cy="4111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400" b="0" i="1" u="none" strike="noStrike">
                <a:solidFill>
                  <a:srgbClr val="FFFFFF"/>
                </a:solidFill>
                <a:effectLst/>
                <a:uFillTx/>
                <a:latin typeface="Calibri"/>
                <a:ea typeface="Calibri"/>
              </a:rPr>
              <a:t>Free desktop app   •   Knowledge base &amp; RAG  •   macOS, Windows, Linux</a:t>
            </a:r>
            <a:endParaRPr lang="en-CA" sz="1400" b="0" u="none" strike="noStrike">
              <a:solidFill>
                <a:srgbClr val="000000"/>
              </a:solidFill>
              <a:effectLst/>
              <a:uFillTx/>
              <a:latin typeface="Arial"/>
            </a:endParaRPr>
          </a:p>
        </p:txBody>
      </p:sp>
      <p:pic>
        <p:nvPicPr>
          <p:cNvPr id="130" name="Image 0" descr="preencoded.png"/>
          <p:cNvPicPr/>
          <p:nvPr/>
        </p:nvPicPr>
        <p:blipFill>
          <a:blip r:embed="rId1"/>
          <a:stretch/>
        </p:blipFill>
        <p:spPr>
          <a:xfrm>
            <a:off x="7955280" y="822960"/>
            <a:ext cx="639720" cy="639720"/>
          </a:xfrm>
          <a:prstGeom prst="rect">
            <a:avLst/>
          </a:prstGeom>
          <a:noFill/>
          <a:ln w="0">
            <a:noFill/>
          </a:ln>
        </p:spPr>
      </p:pic>
      <p:sp>
        <p:nvSpPr>
          <p:cNvPr id="131" name="Text 5"/>
          <p:cNvSpPr/>
          <p:nvPr/>
        </p:nvSpPr>
        <p:spPr>
          <a:xfrm>
            <a:off x="457200" y="1920240"/>
            <a:ext cx="8229240" cy="301716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Full-featured chat interface + document Q&amp;A (RAG) — no coding required</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000000"/>
              </a:buClr>
              <a:buFont typeface="Symbol" charset="2"/>
              <a:buChar char=""/>
            </a:pPr>
            <a:r>
              <a:rPr lang="en-US" sz="1600" b="0" u="none" strike="noStrike">
                <a:solidFill>
                  <a:schemeClr val="dk1"/>
                </a:solidFill>
                <a:effectLst/>
                <a:uFillTx/>
                <a:latin typeface="Calibri"/>
                <a:ea typeface="Calibri"/>
              </a:rPr>
              <a:t>Upload PDFs, Word docs, and CSVs — the app indexes them so AI can answer questions about their contents.</a:t>
            </a:r>
            <a:endParaRPr lang="en-CA" sz="16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Connect to Ollama (local) or cloud APIs — your choice</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Ideal for: grant writers, program managers, board reporting, and policy research — ask questions of your own documents</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Can be configured for more advanced features (web lookups, email or database connectors, etc.)</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0" u="none" strike="noStrike">
                <a:solidFill>
                  <a:srgbClr val="1E293B"/>
                </a:solidFill>
                <a:effectLst/>
                <a:uFillTx/>
                <a:latin typeface="Calibri"/>
                <a:ea typeface="Calibri"/>
              </a:rPr>
              <a:t>Hardware: delegates to Ollama or a cloud backend; very lightweight UI itself</a:t>
            </a:r>
            <a:endParaRPr lang="en-CA" sz="1500" b="0" u="none" strike="noStrike">
              <a:solidFill>
                <a:srgbClr val="000000"/>
              </a:solidFill>
              <a:effectLst/>
              <a:uFillTx/>
              <a:latin typeface="Arial"/>
            </a:endParaRPr>
          </a:p>
          <a:p>
            <a:pPr marL="343080" indent="-343080" defTabSz="914400">
              <a:lnSpc>
                <a:spcPct val="100000"/>
              </a:lnSpc>
              <a:spcAft>
                <a:spcPts val="700"/>
              </a:spcAft>
              <a:buClr>
                <a:srgbClr val="1E293B"/>
              </a:buClr>
              <a:buFont typeface="Symbol" charset="2"/>
              <a:buChar char=""/>
            </a:pPr>
            <a:r>
              <a:rPr lang="en-US" sz="1500" b="1" u="none" strike="noStrike">
                <a:solidFill>
                  <a:srgbClr val="1E293B"/>
                </a:solidFill>
                <a:effectLst/>
                <a:uFillTx/>
                <a:latin typeface="Calibri"/>
                <a:ea typeface="Calibri"/>
              </a:rPr>
              <a:t>Multi-user workspaces are available in the cloud version for teams.</a:t>
            </a:r>
            <a:endParaRPr lang="en-CA" sz="1500" b="0" u="none" strike="noStrike">
              <a:solidFill>
                <a:srgbClr val="000000"/>
              </a:solidFill>
              <a:effectLst/>
              <a:uFillTx/>
              <a:latin typeface="Arial"/>
            </a:endParaRPr>
          </a:p>
        </p:txBody>
      </p:sp>
      <p:pic>
        <p:nvPicPr>
          <p:cNvPr id="132" name="Picture 9"/>
          <p:cNvPicPr/>
          <p:nvPr/>
        </p:nvPicPr>
        <p:blipFill>
          <a:blip r:embed="rId2"/>
          <a:stretch/>
        </p:blipFill>
        <p:spPr>
          <a:xfrm flipH="1">
            <a:off x="7938720" y="822960"/>
            <a:ext cx="656640" cy="65664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34"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Risks &amp; Limitations to Consider</a:t>
            </a:r>
            <a:endParaRPr lang="en-CA" sz="2200" b="0" u="none" strike="noStrike">
              <a:solidFill>
                <a:srgbClr val="000000"/>
              </a:solidFill>
              <a:effectLst/>
              <a:uFillTx/>
              <a:latin typeface="Arial"/>
            </a:endParaRPr>
          </a:p>
        </p:txBody>
      </p:sp>
      <p:sp>
        <p:nvSpPr>
          <p:cNvPr id="135" name="Shape 2"/>
          <p:cNvSpPr/>
          <p:nvPr/>
        </p:nvSpPr>
        <p:spPr>
          <a:xfrm>
            <a:off x="365760" y="77724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36" name="Shape 3"/>
          <p:cNvSpPr/>
          <p:nvPr/>
        </p:nvSpPr>
        <p:spPr>
          <a:xfrm>
            <a:off x="365760" y="777240"/>
            <a:ext cx="63720" cy="123408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37" name="Text 4"/>
          <p:cNvSpPr/>
          <p:nvPr/>
        </p:nvSpPr>
        <p:spPr>
          <a:xfrm>
            <a:off x="530280" y="86868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Hallucination</a:t>
            </a:r>
            <a:endParaRPr lang="en-CA" sz="1300" b="0" u="none" strike="noStrike">
              <a:solidFill>
                <a:srgbClr val="000000"/>
              </a:solidFill>
              <a:effectLst/>
              <a:uFillTx/>
              <a:latin typeface="Arial"/>
            </a:endParaRPr>
          </a:p>
        </p:txBody>
      </p:sp>
      <p:sp>
        <p:nvSpPr>
          <p:cNvPr id="138" name="Text 5"/>
          <p:cNvSpPr/>
          <p:nvPr/>
        </p:nvSpPr>
        <p:spPr>
          <a:xfrm>
            <a:off x="530280" y="121608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1150" b="0" u="none" strike="noStrike">
                <a:solidFill>
                  <a:srgbClr val="1E293B"/>
                </a:solidFill>
                <a:effectLst/>
                <a:uFillTx/>
                <a:latin typeface="Calibri"/>
                <a:ea typeface="Calibri"/>
              </a:rPr>
              <a:t>Models can state incorrect facts with full confidence. Always verify important outputs — especially figures, citations, or legal/medical claims.</a:t>
            </a:r>
            <a:endParaRPr lang="en-CA" sz="1150" b="0" u="none" strike="noStrike">
              <a:solidFill>
                <a:srgbClr val="000000"/>
              </a:solidFill>
              <a:effectLst/>
              <a:uFillTx/>
              <a:latin typeface="Arial"/>
            </a:endParaRPr>
          </a:p>
        </p:txBody>
      </p:sp>
      <p:sp>
        <p:nvSpPr>
          <p:cNvPr id="139" name="Shape 6"/>
          <p:cNvSpPr/>
          <p:nvPr/>
        </p:nvSpPr>
        <p:spPr>
          <a:xfrm>
            <a:off x="365760" y="216720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0" name="Shape 7"/>
          <p:cNvSpPr/>
          <p:nvPr/>
        </p:nvSpPr>
        <p:spPr>
          <a:xfrm>
            <a:off x="365760" y="2167200"/>
            <a:ext cx="63720" cy="123408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1" name="Text 8"/>
          <p:cNvSpPr/>
          <p:nvPr/>
        </p:nvSpPr>
        <p:spPr>
          <a:xfrm>
            <a:off x="530280" y="225864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Knowledge Cutoff</a:t>
            </a:r>
            <a:endParaRPr lang="en-CA" sz="1300" b="0" u="none" strike="noStrike">
              <a:solidFill>
                <a:srgbClr val="000000"/>
              </a:solidFill>
              <a:effectLst/>
              <a:uFillTx/>
              <a:latin typeface="Arial"/>
            </a:endParaRPr>
          </a:p>
        </p:txBody>
      </p:sp>
      <p:sp>
        <p:nvSpPr>
          <p:cNvPr id="142" name="Text 9"/>
          <p:cNvSpPr/>
          <p:nvPr/>
        </p:nvSpPr>
        <p:spPr>
          <a:xfrm>
            <a:off x="530280" y="260604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200" b="0" u="none" strike="noStrike">
                <a:solidFill>
                  <a:schemeClr val="dk1"/>
                </a:solidFill>
                <a:effectLst/>
                <a:uFillTx/>
                <a:latin typeface="Calibri"/>
              </a:rPr>
              <a:t>Models do not automatically learn new information after training. Current information must be provided through updated documents, RAG systems, or external data sources.</a:t>
            </a:r>
            <a:endParaRPr lang="en-CA" sz="1200" b="0" u="none" strike="noStrike">
              <a:solidFill>
                <a:srgbClr val="000000"/>
              </a:solidFill>
              <a:effectLst/>
              <a:uFillTx/>
              <a:latin typeface="Arial"/>
            </a:endParaRPr>
          </a:p>
        </p:txBody>
      </p:sp>
      <p:sp>
        <p:nvSpPr>
          <p:cNvPr id="143" name="Shape 10"/>
          <p:cNvSpPr/>
          <p:nvPr/>
        </p:nvSpPr>
        <p:spPr>
          <a:xfrm>
            <a:off x="365760" y="355716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4" name="Shape 11"/>
          <p:cNvSpPr/>
          <p:nvPr/>
        </p:nvSpPr>
        <p:spPr>
          <a:xfrm>
            <a:off x="365760" y="3557160"/>
            <a:ext cx="63720" cy="123408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5" name="Text 12"/>
          <p:cNvSpPr/>
          <p:nvPr/>
        </p:nvSpPr>
        <p:spPr>
          <a:xfrm>
            <a:off x="530280" y="364860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Hardware Strain</a:t>
            </a:r>
            <a:endParaRPr lang="en-CA" sz="1300" b="0" u="none" strike="noStrike">
              <a:solidFill>
                <a:srgbClr val="000000"/>
              </a:solidFill>
              <a:effectLst/>
              <a:uFillTx/>
              <a:latin typeface="Arial"/>
            </a:endParaRPr>
          </a:p>
        </p:txBody>
      </p:sp>
      <p:sp>
        <p:nvSpPr>
          <p:cNvPr id="146" name="Text 13"/>
          <p:cNvSpPr/>
          <p:nvPr/>
        </p:nvSpPr>
        <p:spPr>
          <a:xfrm>
            <a:off x="530280" y="399600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1150" b="0" u="none" strike="noStrike">
                <a:solidFill>
                  <a:srgbClr val="1E293B"/>
                </a:solidFill>
                <a:effectLst/>
                <a:uFillTx/>
                <a:latin typeface="Calibri"/>
                <a:ea typeface="Calibri"/>
              </a:rPr>
              <a:t>Running a large model can peg your CPU/GPU and slow other work. Plan around this for shared or underpowered machines.</a:t>
            </a:r>
            <a:endParaRPr lang="en-CA" sz="1150" b="0" u="none" strike="noStrike">
              <a:solidFill>
                <a:srgbClr val="000000"/>
              </a:solidFill>
              <a:effectLst/>
              <a:uFillTx/>
              <a:latin typeface="Arial"/>
            </a:endParaRPr>
          </a:p>
        </p:txBody>
      </p:sp>
      <p:sp>
        <p:nvSpPr>
          <p:cNvPr id="147" name="Shape 14"/>
          <p:cNvSpPr/>
          <p:nvPr/>
        </p:nvSpPr>
        <p:spPr>
          <a:xfrm>
            <a:off x="4754880" y="77724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8" name="Shape 15"/>
          <p:cNvSpPr/>
          <p:nvPr/>
        </p:nvSpPr>
        <p:spPr>
          <a:xfrm>
            <a:off x="4754880" y="777240"/>
            <a:ext cx="63720" cy="1234080"/>
          </a:xfrm>
          <a:prstGeom prst="rect">
            <a:avLst/>
          </a:prstGeom>
          <a:solidFill>
            <a:srgbClr val="C0392B"/>
          </a:solidFill>
          <a:ln w="12600">
            <a:solidFill>
              <a:srgbClr val="C0392B"/>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49" name="Text 16"/>
          <p:cNvSpPr/>
          <p:nvPr/>
        </p:nvSpPr>
        <p:spPr>
          <a:xfrm>
            <a:off x="4919400" y="86868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Bias in Training Data</a:t>
            </a:r>
            <a:endParaRPr lang="en-CA" sz="1300" b="0" u="none" strike="noStrike">
              <a:solidFill>
                <a:srgbClr val="000000"/>
              </a:solidFill>
              <a:effectLst/>
              <a:uFillTx/>
              <a:latin typeface="Arial"/>
            </a:endParaRPr>
          </a:p>
        </p:txBody>
      </p:sp>
      <p:sp>
        <p:nvSpPr>
          <p:cNvPr id="150" name="Text 17"/>
          <p:cNvSpPr/>
          <p:nvPr/>
        </p:nvSpPr>
        <p:spPr>
          <a:xfrm>
            <a:off x="4919400" y="121608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1150" b="0" u="none" strike="noStrike">
                <a:solidFill>
                  <a:srgbClr val="1E293B"/>
                </a:solidFill>
                <a:effectLst/>
                <a:uFillTx/>
                <a:latin typeface="Calibri"/>
                <a:ea typeface="Calibri"/>
              </a:rPr>
              <a:t>Open models inherit biases from their training data. Outputs touching sensitive topics (race, gender, legal status) warrant extra scrutiny.</a:t>
            </a:r>
            <a:endParaRPr lang="en-CA" sz="1150" b="0" u="none" strike="noStrike">
              <a:solidFill>
                <a:srgbClr val="000000"/>
              </a:solidFill>
              <a:effectLst/>
              <a:uFillTx/>
              <a:latin typeface="Arial"/>
            </a:endParaRPr>
          </a:p>
        </p:txBody>
      </p:sp>
      <p:sp>
        <p:nvSpPr>
          <p:cNvPr id="151" name="Shape 18"/>
          <p:cNvSpPr/>
          <p:nvPr/>
        </p:nvSpPr>
        <p:spPr>
          <a:xfrm>
            <a:off x="4754880" y="216720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52" name="Shape 19"/>
          <p:cNvSpPr/>
          <p:nvPr/>
        </p:nvSpPr>
        <p:spPr>
          <a:xfrm>
            <a:off x="4754880" y="2167200"/>
            <a:ext cx="63720" cy="1234080"/>
          </a:xfrm>
          <a:prstGeom prst="rect">
            <a:avLst/>
          </a:prstGeom>
          <a:solidFill>
            <a:srgbClr val="C0392B"/>
          </a:solidFill>
          <a:ln w="12600">
            <a:solidFill>
              <a:srgbClr val="C0392B"/>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53" name="Text 20"/>
          <p:cNvSpPr/>
          <p:nvPr/>
        </p:nvSpPr>
        <p:spPr>
          <a:xfrm>
            <a:off x="4919400" y="225864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Prompt Injection (RAG)</a:t>
            </a:r>
            <a:endParaRPr lang="en-CA" sz="1300" b="0" u="none" strike="noStrike">
              <a:solidFill>
                <a:srgbClr val="000000"/>
              </a:solidFill>
              <a:effectLst/>
              <a:uFillTx/>
              <a:latin typeface="Arial"/>
            </a:endParaRPr>
          </a:p>
        </p:txBody>
      </p:sp>
      <p:sp>
        <p:nvSpPr>
          <p:cNvPr id="154" name="Text 21"/>
          <p:cNvSpPr/>
          <p:nvPr/>
        </p:nvSpPr>
        <p:spPr>
          <a:xfrm>
            <a:off x="4919400" y="260604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150" b="0" u="none" strike="noStrike">
                <a:solidFill>
                  <a:srgbClr val="1E293B"/>
                </a:solidFill>
                <a:effectLst/>
                <a:uFillTx/>
                <a:latin typeface="Calibri"/>
                <a:ea typeface="Calibri"/>
              </a:rPr>
              <a:t>Malicious content inside documents and websites can manipulate model responses. Focus on trusted documents and review AI-generated actions before execution.  </a:t>
            </a:r>
            <a:r>
              <a:rPr lang="en-US" sz="1150" b="0" i="1" u="none" strike="noStrike">
                <a:solidFill>
                  <a:srgbClr val="1E293B"/>
                </a:solidFill>
                <a:effectLst/>
                <a:uFillTx/>
                <a:latin typeface="Calibri"/>
                <a:ea typeface="Calibri"/>
              </a:rPr>
              <a:t>(Note that this is a risk for most AI agents)</a:t>
            </a:r>
            <a:endParaRPr lang="en-CA" sz="1150" b="0" u="none" strike="noStrike">
              <a:solidFill>
                <a:srgbClr val="000000"/>
              </a:solidFill>
              <a:effectLst/>
              <a:uFillTx/>
              <a:latin typeface="Arial"/>
            </a:endParaRPr>
          </a:p>
        </p:txBody>
      </p:sp>
      <p:sp>
        <p:nvSpPr>
          <p:cNvPr id="155" name="Shape 22"/>
          <p:cNvSpPr/>
          <p:nvPr/>
        </p:nvSpPr>
        <p:spPr>
          <a:xfrm>
            <a:off x="4754880" y="3557160"/>
            <a:ext cx="411444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56" name="Shape 23"/>
          <p:cNvSpPr/>
          <p:nvPr/>
        </p:nvSpPr>
        <p:spPr>
          <a:xfrm>
            <a:off x="4754880" y="3557160"/>
            <a:ext cx="63720" cy="1234080"/>
          </a:xfrm>
          <a:prstGeom prst="rect">
            <a:avLst/>
          </a:prstGeom>
          <a:solidFill>
            <a:srgbClr val="C0392B"/>
          </a:solidFill>
          <a:ln w="12600">
            <a:solidFill>
              <a:srgbClr val="C0392B"/>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57" name="Text 24"/>
          <p:cNvSpPr/>
          <p:nvPr/>
        </p:nvSpPr>
        <p:spPr>
          <a:xfrm>
            <a:off x="4919400" y="364860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Over-Reliance Risk</a:t>
            </a:r>
            <a:endParaRPr lang="en-CA" sz="1300" b="0" u="none" strike="noStrike">
              <a:solidFill>
                <a:srgbClr val="000000"/>
              </a:solidFill>
              <a:effectLst/>
              <a:uFillTx/>
              <a:latin typeface="Arial"/>
            </a:endParaRPr>
          </a:p>
        </p:txBody>
      </p:sp>
      <p:sp>
        <p:nvSpPr>
          <p:cNvPr id="158" name="Text 25"/>
          <p:cNvSpPr/>
          <p:nvPr/>
        </p:nvSpPr>
        <p:spPr>
          <a:xfrm>
            <a:off x="4919400" y="3996000"/>
            <a:ext cx="38401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tabLst>
                <a:tab pos="0" algn="l"/>
              </a:tabLst>
            </a:pPr>
            <a:r>
              <a:rPr lang="en-US" sz="1150" b="0" u="none" strike="noStrike">
                <a:solidFill>
                  <a:srgbClr val="1E293B"/>
                </a:solidFill>
                <a:effectLst/>
                <a:uFillTx/>
                <a:latin typeface="Calibri"/>
                <a:ea typeface="Calibri"/>
              </a:rPr>
              <a:t>AI drafts are starting points, not final products. Staff still need to review, edit, and own the output — especially for donor communications or grant submissions.</a:t>
            </a:r>
            <a:endParaRPr lang="en-CA" sz="115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60"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Risks &amp; Limitations to Consider</a:t>
            </a:r>
            <a:endParaRPr lang="en-CA" sz="2200" b="0" u="none" strike="noStrike">
              <a:solidFill>
                <a:srgbClr val="000000"/>
              </a:solidFill>
              <a:effectLst/>
              <a:uFillTx/>
              <a:latin typeface="Arial"/>
            </a:endParaRPr>
          </a:p>
        </p:txBody>
      </p:sp>
      <p:sp>
        <p:nvSpPr>
          <p:cNvPr id="161" name="Shape 2"/>
          <p:cNvSpPr/>
          <p:nvPr/>
        </p:nvSpPr>
        <p:spPr>
          <a:xfrm>
            <a:off x="365760" y="777240"/>
            <a:ext cx="8111520" cy="142992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62" name="Shape 3"/>
          <p:cNvSpPr/>
          <p:nvPr/>
        </p:nvSpPr>
        <p:spPr>
          <a:xfrm>
            <a:off x="365760" y="777240"/>
            <a:ext cx="45360" cy="14299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63" name="Text 4"/>
          <p:cNvSpPr/>
          <p:nvPr/>
        </p:nvSpPr>
        <p:spPr>
          <a:xfrm>
            <a:off x="530280" y="868680"/>
            <a:ext cx="38401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Limited Control options</a:t>
            </a:r>
            <a:endParaRPr lang="en-CA" sz="1300" b="0" u="none" strike="noStrike">
              <a:solidFill>
                <a:srgbClr val="000000"/>
              </a:solidFill>
              <a:effectLst/>
              <a:uFillTx/>
              <a:latin typeface="Arial"/>
            </a:endParaRPr>
          </a:p>
        </p:txBody>
      </p:sp>
      <p:sp>
        <p:nvSpPr>
          <p:cNvPr id="164" name="Text 5"/>
          <p:cNvSpPr/>
          <p:nvPr/>
        </p:nvSpPr>
        <p:spPr>
          <a:xfrm>
            <a:off x="530280" y="1216080"/>
            <a:ext cx="770544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150" b="0" u="none" strike="noStrike">
                <a:solidFill>
                  <a:srgbClr val="1E293B"/>
                </a:solidFill>
                <a:effectLst/>
                <a:uFillTx/>
                <a:latin typeface="Calibri"/>
                <a:ea typeface="Calibri"/>
              </a:rPr>
              <a:t>Tools like GPT4All and AnythingLLM for desktop assume user compliance and have limited controls in place. </a:t>
            </a:r>
            <a:endParaRPr lang="en-CA" sz="1150" b="0" u="none" strike="noStrike">
              <a:solidFill>
                <a:srgbClr val="000000"/>
              </a:solidFill>
              <a:effectLst/>
              <a:uFillTx/>
              <a:latin typeface="Arial"/>
            </a:endParaRPr>
          </a:p>
          <a:p>
            <a:pPr defTabSz="914400">
              <a:lnSpc>
                <a:spcPct val="100000"/>
              </a:lnSpc>
            </a:pPr>
            <a:r>
              <a:rPr lang="en-US" sz="1150" b="0" u="none" strike="noStrike">
                <a:solidFill>
                  <a:srgbClr val="1E293B"/>
                </a:solidFill>
                <a:effectLst/>
                <a:uFillTx/>
                <a:latin typeface="Calibri"/>
                <a:ea typeface="Calibri"/>
              </a:rPr>
              <a:t>Some Agentic AI tools can be connected to websites, databases, email systems, calendars, and other services. </a:t>
            </a:r>
            <a:endParaRPr lang="en-CA" sz="1150" b="0" u="none" strike="noStrike">
              <a:solidFill>
                <a:srgbClr val="000000"/>
              </a:solidFill>
              <a:effectLst/>
              <a:uFillTx/>
              <a:latin typeface="Arial"/>
            </a:endParaRPr>
          </a:p>
          <a:p>
            <a:pPr defTabSz="914400">
              <a:lnSpc>
                <a:spcPct val="100000"/>
              </a:lnSpc>
            </a:pPr>
            <a:r>
              <a:rPr lang="en-US" sz="1150" b="0" u="none" strike="noStrike">
                <a:solidFill>
                  <a:srgbClr val="1E293B"/>
                </a:solidFill>
                <a:effectLst/>
                <a:uFillTx/>
                <a:latin typeface="Calibri"/>
                <a:ea typeface="Calibri"/>
              </a:rPr>
              <a:t>Organizations should establish governance, policies, permissions, and user training before enabling these capabilities.  </a:t>
            </a:r>
            <a:endParaRPr lang="en-CA" sz="1150" b="0" u="none" strike="noStrike">
              <a:solidFill>
                <a:srgbClr val="000000"/>
              </a:solidFill>
              <a:effectLst/>
              <a:uFillTx/>
              <a:latin typeface="Arial"/>
            </a:endParaRPr>
          </a:p>
        </p:txBody>
      </p:sp>
      <p:sp>
        <p:nvSpPr>
          <p:cNvPr id="165" name="Shape 10"/>
          <p:cNvSpPr/>
          <p:nvPr/>
        </p:nvSpPr>
        <p:spPr>
          <a:xfrm>
            <a:off x="411480" y="2404800"/>
            <a:ext cx="8065800" cy="123408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66" name="Text 12"/>
          <p:cNvSpPr/>
          <p:nvPr/>
        </p:nvSpPr>
        <p:spPr>
          <a:xfrm>
            <a:off x="576000" y="2577240"/>
            <a:ext cx="7528320" cy="34704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Data Quality Risk</a:t>
            </a:r>
            <a:endParaRPr lang="en-CA" sz="1300" b="0" u="none" strike="noStrike">
              <a:solidFill>
                <a:srgbClr val="000000"/>
              </a:solidFill>
              <a:effectLst/>
              <a:uFillTx/>
              <a:latin typeface="Arial"/>
            </a:endParaRPr>
          </a:p>
        </p:txBody>
      </p:sp>
      <p:sp>
        <p:nvSpPr>
          <p:cNvPr id="167" name="Text 13"/>
          <p:cNvSpPr/>
          <p:nvPr/>
        </p:nvSpPr>
        <p:spPr>
          <a:xfrm>
            <a:off x="576000" y="2924640"/>
            <a:ext cx="7528320" cy="749520"/>
          </a:xfrm>
          <a:prstGeom prst="rect">
            <a:avLst/>
          </a:prstGeom>
          <a:noFill/>
          <a:ln w="0">
            <a:noFill/>
          </a:ln>
        </p:spPr>
        <p:style>
          <a:lnRef idx="0"/>
          <a:fillRef idx="0"/>
          <a:effectRef idx="0"/>
          <a:fontRef idx="minor"/>
        </p:style>
        <p:txBody>
          <a:bodyPr lIns="0" tIns="0" rIns="0" bIns="0" anchor="t">
            <a:noAutofit/>
          </a:bodyPr>
          <a:p>
            <a:pPr defTabSz="914400">
              <a:lnSpc>
                <a:spcPct val="100000"/>
              </a:lnSpc>
            </a:pPr>
            <a:r>
              <a:rPr lang="en-US" sz="1150" b="0" u="none" strike="noStrike">
                <a:solidFill>
                  <a:srgbClr val="1E293B"/>
                </a:solidFill>
                <a:effectLst/>
                <a:uFillTx/>
                <a:latin typeface="Calibri"/>
                <a:ea typeface="Calibri"/>
              </a:rPr>
              <a:t>AI systems can only work with the information they are given. Outdated, incomplete, or poorly organized documents often lead to poor results.</a:t>
            </a:r>
            <a:endParaRPr lang="en-CA" sz="1150" b="0" u="none" strike="noStrike">
              <a:solidFill>
                <a:srgbClr val="000000"/>
              </a:solidFill>
              <a:effectLst/>
              <a:uFillTx/>
              <a:latin typeface="Arial"/>
            </a:endParaRPr>
          </a:p>
        </p:txBody>
      </p:sp>
      <p:sp>
        <p:nvSpPr>
          <p:cNvPr id="168" name="Shape 7"/>
          <p:cNvSpPr/>
          <p:nvPr/>
        </p:nvSpPr>
        <p:spPr>
          <a:xfrm>
            <a:off x="365760" y="2408760"/>
            <a:ext cx="45360" cy="123408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70"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Your Launch Roadmap</a:t>
            </a:r>
            <a:endParaRPr lang="en-CA" sz="2200" b="0" u="none" strike="noStrike">
              <a:solidFill>
                <a:srgbClr val="000000"/>
              </a:solidFill>
              <a:effectLst/>
              <a:uFillTx/>
              <a:latin typeface="Arial"/>
            </a:endParaRPr>
          </a:p>
        </p:txBody>
      </p:sp>
      <p:sp>
        <p:nvSpPr>
          <p:cNvPr id="171" name="Shape 2"/>
          <p:cNvSpPr/>
          <p:nvPr/>
        </p:nvSpPr>
        <p:spPr>
          <a:xfrm>
            <a:off x="2295000" y="3079080"/>
            <a:ext cx="127800" cy="72720"/>
          </a:xfrm>
          <a:prstGeom prst="rect">
            <a:avLst/>
          </a:prstGeom>
          <a:solidFill>
            <a:srgbClr val="E2EBF0"/>
          </a:solidFill>
          <a:ln w="12600">
            <a:solidFill>
              <a:srgbClr val="E2EBF0"/>
            </a:solidFill>
            <a:round/>
          </a:ln>
        </p:spPr>
        <p:style>
          <a:lnRef idx="0"/>
          <a:fillRef idx="0"/>
          <a:effectRef idx="0"/>
          <a:fontRef idx="minor"/>
        </p:style>
        <p:txBody>
          <a:bodyPr lIns="90000" tIns="28080" rIns="90000" bIns="28080" anchor="t">
            <a:noAutofit/>
          </a:bodyPr>
          <a:p>
            <a:endParaRPr lang="en-US" sz="1800" b="0" u="none" strike="noStrike">
              <a:solidFill>
                <a:schemeClr val="dk1"/>
              </a:solidFill>
              <a:effectLst/>
              <a:uFillTx/>
              <a:latin typeface="Calibri"/>
            </a:endParaRPr>
          </a:p>
        </p:txBody>
      </p:sp>
      <p:sp>
        <p:nvSpPr>
          <p:cNvPr id="172" name="Shape 3"/>
          <p:cNvSpPr/>
          <p:nvPr/>
        </p:nvSpPr>
        <p:spPr>
          <a:xfrm>
            <a:off x="365760" y="1469520"/>
            <a:ext cx="1919880" cy="32914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73" name="Shape 4"/>
          <p:cNvSpPr/>
          <p:nvPr/>
        </p:nvSpPr>
        <p:spPr>
          <a:xfrm>
            <a:off x="365760" y="1469520"/>
            <a:ext cx="1919880" cy="63720"/>
          </a:xfrm>
          <a:prstGeom prst="rect">
            <a:avLst/>
          </a:prstGeom>
          <a:solidFill>
            <a:srgbClr val="028090"/>
          </a:solidFill>
          <a:ln w="12600">
            <a:solidFill>
              <a:srgbClr val="028090"/>
            </a:solidFill>
            <a:round/>
          </a:ln>
        </p:spPr>
        <p:style>
          <a:lnRef idx="0"/>
          <a:fillRef idx="0"/>
          <a:effectRef idx="0"/>
          <a:fontRef idx="minor"/>
        </p:style>
        <p:txBody>
          <a:bodyPr lIns="90000" tIns="19080" rIns="90000" bIns="19080" anchor="t">
            <a:noAutofit/>
          </a:bodyPr>
          <a:p>
            <a:endParaRPr lang="en-US" sz="1800" b="0" u="none" strike="noStrike">
              <a:solidFill>
                <a:schemeClr val="dk1"/>
              </a:solidFill>
              <a:effectLst/>
              <a:uFillTx/>
              <a:latin typeface="Calibri"/>
            </a:endParaRPr>
          </a:p>
        </p:txBody>
      </p:sp>
      <p:sp>
        <p:nvSpPr>
          <p:cNvPr id="174" name="Shape 5"/>
          <p:cNvSpPr/>
          <p:nvPr/>
        </p:nvSpPr>
        <p:spPr>
          <a:xfrm>
            <a:off x="1051560" y="1634040"/>
            <a:ext cx="548280" cy="548280"/>
          </a:xfrm>
          <a:prstGeom prst="ellipse">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75" name="Text 6"/>
          <p:cNvSpPr/>
          <p:nvPr/>
        </p:nvSpPr>
        <p:spPr>
          <a:xfrm>
            <a:off x="1051560" y="1634040"/>
            <a:ext cx="548280" cy="54828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800" b="1" u="none" strike="noStrike">
                <a:solidFill>
                  <a:srgbClr val="FFFFFF"/>
                </a:solidFill>
                <a:effectLst/>
                <a:uFillTx/>
                <a:latin typeface="Calibri"/>
                <a:ea typeface="Calibri"/>
              </a:rPr>
              <a:t>1</a:t>
            </a:r>
            <a:endParaRPr lang="en-CA" sz="1800" b="0" u="none" strike="noStrike">
              <a:solidFill>
                <a:srgbClr val="000000"/>
              </a:solidFill>
              <a:effectLst/>
              <a:uFillTx/>
              <a:latin typeface="Arial"/>
            </a:endParaRPr>
          </a:p>
        </p:txBody>
      </p:sp>
      <p:sp>
        <p:nvSpPr>
          <p:cNvPr id="176" name="Text 7"/>
          <p:cNvSpPr/>
          <p:nvPr/>
        </p:nvSpPr>
        <p:spPr>
          <a:xfrm>
            <a:off x="457200" y="2292480"/>
            <a:ext cx="1737000" cy="502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Hardware</a:t>
            </a:r>
            <a:endParaRPr lang="en-CA" sz="1500" b="0" u="none" strike="noStrike">
              <a:solidFill>
                <a:srgbClr val="000000"/>
              </a:solidFill>
              <a:effectLst/>
              <a:uFillTx/>
              <a:latin typeface="Arial"/>
            </a:endParaRPr>
          </a:p>
        </p:txBody>
      </p:sp>
      <p:sp>
        <p:nvSpPr>
          <p:cNvPr id="177" name="Text 8"/>
          <p:cNvSpPr/>
          <p:nvPr/>
        </p:nvSpPr>
        <p:spPr>
          <a:xfrm>
            <a:off x="475560" y="2841120"/>
            <a:ext cx="1700280" cy="178272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200" b="0" u="none" strike="noStrike">
                <a:solidFill>
                  <a:srgbClr val="1E293B"/>
                </a:solidFill>
                <a:effectLst/>
                <a:uFillTx/>
                <a:latin typeface="Calibri"/>
                <a:ea typeface="Calibri"/>
              </a:rPr>
              <a:t>Assess team computers. Aim for 16+ GB RAM or Apple Silicon (M1/M2/M3). 8 GB is workable with smaller models.  Systems with discrete GPUs will perform better than those without.</a:t>
            </a:r>
            <a:endParaRPr lang="en-CA" sz="1200" b="0" u="none" strike="noStrike">
              <a:solidFill>
                <a:srgbClr val="000000"/>
              </a:solidFill>
              <a:effectLst/>
              <a:uFillTx/>
              <a:latin typeface="Arial"/>
            </a:endParaRPr>
          </a:p>
        </p:txBody>
      </p:sp>
      <p:sp>
        <p:nvSpPr>
          <p:cNvPr id="178" name="Shape 9"/>
          <p:cNvSpPr/>
          <p:nvPr/>
        </p:nvSpPr>
        <p:spPr>
          <a:xfrm>
            <a:off x="4334400" y="3079080"/>
            <a:ext cx="127800" cy="72720"/>
          </a:xfrm>
          <a:prstGeom prst="rect">
            <a:avLst/>
          </a:prstGeom>
          <a:solidFill>
            <a:srgbClr val="E2EBF0"/>
          </a:solidFill>
          <a:ln w="12600">
            <a:solidFill>
              <a:srgbClr val="E2EBF0"/>
            </a:solidFill>
            <a:round/>
          </a:ln>
        </p:spPr>
        <p:style>
          <a:lnRef idx="0"/>
          <a:fillRef idx="0"/>
          <a:effectRef idx="0"/>
          <a:fontRef idx="minor"/>
        </p:style>
        <p:txBody>
          <a:bodyPr lIns="90000" tIns="28080" rIns="90000" bIns="28080" anchor="t">
            <a:noAutofit/>
          </a:bodyPr>
          <a:p>
            <a:endParaRPr lang="en-US" sz="1800" b="0" u="none" strike="noStrike">
              <a:solidFill>
                <a:schemeClr val="dk1"/>
              </a:solidFill>
              <a:effectLst/>
              <a:uFillTx/>
              <a:latin typeface="Calibri"/>
            </a:endParaRPr>
          </a:p>
        </p:txBody>
      </p:sp>
      <p:sp>
        <p:nvSpPr>
          <p:cNvPr id="179" name="Shape 10"/>
          <p:cNvSpPr/>
          <p:nvPr/>
        </p:nvSpPr>
        <p:spPr>
          <a:xfrm>
            <a:off x="2404800" y="1469520"/>
            <a:ext cx="1919880" cy="32914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80" name="Shape 11"/>
          <p:cNvSpPr/>
          <p:nvPr/>
        </p:nvSpPr>
        <p:spPr>
          <a:xfrm>
            <a:off x="2404800" y="1469520"/>
            <a:ext cx="1919880" cy="63720"/>
          </a:xfrm>
          <a:prstGeom prst="rect">
            <a:avLst/>
          </a:prstGeom>
          <a:solidFill>
            <a:srgbClr val="028090"/>
          </a:solidFill>
          <a:ln w="12600">
            <a:solidFill>
              <a:srgbClr val="028090"/>
            </a:solidFill>
            <a:round/>
          </a:ln>
        </p:spPr>
        <p:style>
          <a:lnRef idx="0"/>
          <a:fillRef idx="0"/>
          <a:effectRef idx="0"/>
          <a:fontRef idx="minor"/>
        </p:style>
        <p:txBody>
          <a:bodyPr lIns="90000" tIns="19080" rIns="90000" bIns="19080" anchor="t">
            <a:noAutofit/>
          </a:bodyPr>
          <a:p>
            <a:endParaRPr lang="en-US" sz="1800" b="0" u="none" strike="noStrike">
              <a:solidFill>
                <a:schemeClr val="dk1"/>
              </a:solidFill>
              <a:effectLst/>
              <a:uFillTx/>
              <a:latin typeface="Calibri"/>
            </a:endParaRPr>
          </a:p>
        </p:txBody>
      </p:sp>
      <p:sp>
        <p:nvSpPr>
          <p:cNvPr id="181" name="Shape 12"/>
          <p:cNvSpPr/>
          <p:nvPr/>
        </p:nvSpPr>
        <p:spPr>
          <a:xfrm>
            <a:off x="3090600" y="1634040"/>
            <a:ext cx="548280" cy="548280"/>
          </a:xfrm>
          <a:prstGeom prst="ellipse">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82" name="Text 13"/>
          <p:cNvSpPr/>
          <p:nvPr/>
        </p:nvSpPr>
        <p:spPr>
          <a:xfrm>
            <a:off x="3090600" y="1634040"/>
            <a:ext cx="548280" cy="54828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800" b="1" u="none" strike="noStrike">
                <a:solidFill>
                  <a:srgbClr val="FFFFFF"/>
                </a:solidFill>
                <a:effectLst/>
                <a:uFillTx/>
                <a:latin typeface="Calibri"/>
                <a:ea typeface="Calibri"/>
              </a:rPr>
              <a:t>2</a:t>
            </a:r>
            <a:endParaRPr lang="en-CA" sz="1800" b="0" u="none" strike="noStrike">
              <a:solidFill>
                <a:srgbClr val="000000"/>
              </a:solidFill>
              <a:effectLst/>
              <a:uFillTx/>
              <a:latin typeface="Arial"/>
            </a:endParaRPr>
          </a:p>
        </p:txBody>
      </p:sp>
      <p:sp>
        <p:nvSpPr>
          <p:cNvPr id="183" name="Text 14"/>
          <p:cNvSpPr/>
          <p:nvPr/>
        </p:nvSpPr>
        <p:spPr>
          <a:xfrm>
            <a:off x="2496240" y="2292480"/>
            <a:ext cx="1737000" cy="502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Install Tools</a:t>
            </a:r>
            <a:endParaRPr lang="en-CA" sz="1500" b="0" u="none" strike="noStrike">
              <a:solidFill>
                <a:srgbClr val="000000"/>
              </a:solidFill>
              <a:effectLst/>
              <a:uFillTx/>
              <a:latin typeface="Arial"/>
            </a:endParaRPr>
          </a:p>
        </p:txBody>
      </p:sp>
      <p:sp>
        <p:nvSpPr>
          <p:cNvPr id="184" name="Text 15"/>
          <p:cNvSpPr/>
          <p:nvPr/>
        </p:nvSpPr>
        <p:spPr>
          <a:xfrm>
            <a:off x="2514600" y="2841120"/>
            <a:ext cx="1700280" cy="178272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200" b="0" u="none" strike="noStrike">
                <a:solidFill>
                  <a:srgbClr val="1E293B"/>
                </a:solidFill>
                <a:effectLst/>
                <a:uFillTx/>
                <a:latin typeface="Calibri"/>
                <a:ea typeface="Calibri"/>
              </a:rPr>
              <a:t>Install Ollama as the engine. Add GPT4All for easy solo chat with RAG, or AnythingLLM for more advanced workspaces.</a:t>
            </a:r>
            <a:endParaRPr lang="en-CA" sz="1200" b="0" u="none" strike="noStrike">
              <a:solidFill>
                <a:srgbClr val="000000"/>
              </a:solidFill>
              <a:effectLst/>
              <a:uFillTx/>
              <a:latin typeface="Arial"/>
            </a:endParaRPr>
          </a:p>
        </p:txBody>
      </p:sp>
      <p:sp>
        <p:nvSpPr>
          <p:cNvPr id="185" name="Shape 16"/>
          <p:cNvSpPr/>
          <p:nvPr/>
        </p:nvSpPr>
        <p:spPr>
          <a:xfrm>
            <a:off x="6373440" y="3079080"/>
            <a:ext cx="127800" cy="72720"/>
          </a:xfrm>
          <a:prstGeom prst="rect">
            <a:avLst/>
          </a:prstGeom>
          <a:solidFill>
            <a:srgbClr val="E2EBF0"/>
          </a:solidFill>
          <a:ln w="12600">
            <a:solidFill>
              <a:srgbClr val="E2EBF0"/>
            </a:solidFill>
            <a:round/>
          </a:ln>
        </p:spPr>
        <p:style>
          <a:lnRef idx="0"/>
          <a:fillRef idx="0"/>
          <a:effectRef idx="0"/>
          <a:fontRef idx="minor"/>
        </p:style>
        <p:txBody>
          <a:bodyPr lIns="90000" tIns="28080" rIns="90000" bIns="28080" anchor="t">
            <a:noAutofit/>
          </a:bodyPr>
          <a:p>
            <a:endParaRPr lang="en-US" sz="1800" b="0" u="none" strike="noStrike">
              <a:solidFill>
                <a:schemeClr val="dk1"/>
              </a:solidFill>
              <a:effectLst/>
              <a:uFillTx/>
              <a:latin typeface="Calibri"/>
            </a:endParaRPr>
          </a:p>
        </p:txBody>
      </p:sp>
      <p:sp>
        <p:nvSpPr>
          <p:cNvPr id="186" name="Shape 17"/>
          <p:cNvSpPr/>
          <p:nvPr/>
        </p:nvSpPr>
        <p:spPr>
          <a:xfrm>
            <a:off x="4443840" y="1469520"/>
            <a:ext cx="1919880" cy="32914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87" name="Shape 18"/>
          <p:cNvSpPr/>
          <p:nvPr/>
        </p:nvSpPr>
        <p:spPr>
          <a:xfrm>
            <a:off x="4443840" y="1469520"/>
            <a:ext cx="1919880" cy="63720"/>
          </a:xfrm>
          <a:prstGeom prst="rect">
            <a:avLst/>
          </a:prstGeom>
          <a:solidFill>
            <a:srgbClr val="028090"/>
          </a:solidFill>
          <a:ln w="12600">
            <a:solidFill>
              <a:srgbClr val="028090"/>
            </a:solidFill>
            <a:round/>
          </a:ln>
        </p:spPr>
        <p:style>
          <a:lnRef idx="0"/>
          <a:fillRef idx="0"/>
          <a:effectRef idx="0"/>
          <a:fontRef idx="minor"/>
        </p:style>
        <p:txBody>
          <a:bodyPr lIns="90000" tIns="19080" rIns="90000" bIns="19080" anchor="t">
            <a:noAutofit/>
          </a:bodyPr>
          <a:p>
            <a:endParaRPr lang="en-US" sz="1800" b="0" u="none" strike="noStrike">
              <a:solidFill>
                <a:schemeClr val="dk1"/>
              </a:solidFill>
              <a:effectLst/>
              <a:uFillTx/>
              <a:latin typeface="Calibri"/>
            </a:endParaRPr>
          </a:p>
        </p:txBody>
      </p:sp>
      <p:sp>
        <p:nvSpPr>
          <p:cNvPr id="188" name="Shape 19"/>
          <p:cNvSpPr/>
          <p:nvPr/>
        </p:nvSpPr>
        <p:spPr>
          <a:xfrm>
            <a:off x="5129640" y="1634040"/>
            <a:ext cx="548280" cy="548280"/>
          </a:xfrm>
          <a:prstGeom prst="ellipse">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89" name="Text 20"/>
          <p:cNvSpPr/>
          <p:nvPr/>
        </p:nvSpPr>
        <p:spPr>
          <a:xfrm>
            <a:off x="5129640" y="1634040"/>
            <a:ext cx="548280" cy="54828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800" b="1" u="none" strike="noStrike">
                <a:solidFill>
                  <a:srgbClr val="FFFFFF"/>
                </a:solidFill>
                <a:effectLst/>
                <a:uFillTx/>
                <a:latin typeface="Calibri"/>
                <a:ea typeface="Calibri"/>
              </a:rPr>
              <a:t>3</a:t>
            </a:r>
            <a:endParaRPr lang="en-CA" sz="1800" b="0" u="none" strike="noStrike">
              <a:solidFill>
                <a:srgbClr val="000000"/>
              </a:solidFill>
              <a:effectLst/>
              <a:uFillTx/>
              <a:latin typeface="Arial"/>
            </a:endParaRPr>
          </a:p>
        </p:txBody>
      </p:sp>
      <p:sp>
        <p:nvSpPr>
          <p:cNvPr id="190" name="Text 21"/>
          <p:cNvSpPr/>
          <p:nvPr/>
        </p:nvSpPr>
        <p:spPr>
          <a:xfrm>
            <a:off x="4535280" y="2292480"/>
            <a:ext cx="1737000" cy="502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Pull Models</a:t>
            </a:r>
            <a:endParaRPr lang="en-CA" sz="1500" b="0" u="none" strike="noStrike">
              <a:solidFill>
                <a:srgbClr val="000000"/>
              </a:solidFill>
              <a:effectLst/>
              <a:uFillTx/>
              <a:latin typeface="Arial"/>
            </a:endParaRPr>
          </a:p>
        </p:txBody>
      </p:sp>
      <p:sp>
        <p:nvSpPr>
          <p:cNvPr id="191" name="Text 22"/>
          <p:cNvSpPr/>
          <p:nvPr/>
        </p:nvSpPr>
        <p:spPr>
          <a:xfrm>
            <a:off x="4553640" y="2841120"/>
            <a:ext cx="1700280" cy="178272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200" b="0" u="none" strike="noStrike">
                <a:solidFill>
                  <a:srgbClr val="1E293B"/>
                </a:solidFill>
                <a:effectLst/>
                <a:uFillTx/>
                <a:latin typeface="Calibri"/>
                <a:ea typeface="Calibri"/>
              </a:rPr>
              <a:t>Start with smaller models like Llama 3.2 3B or Phi-3 Mini for low-RAM machines. Move to larger models when ready for more capability.</a:t>
            </a:r>
            <a:endParaRPr lang="en-CA" sz="1200" b="0" u="none" strike="noStrike">
              <a:solidFill>
                <a:srgbClr val="000000"/>
              </a:solidFill>
              <a:effectLst/>
              <a:uFillTx/>
              <a:latin typeface="Arial"/>
            </a:endParaRPr>
          </a:p>
        </p:txBody>
      </p:sp>
      <p:sp>
        <p:nvSpPr>
          <p:cNvPr id="192" name="Shape 23"/>
          <p:cNvSpPr/>
          <p:nvPr/>
        </p:nvSpPr>
        <p:spPr>
          <a:xfrm>
            <a:off x="6483240" y="1469520"/>
            <a:ext cx="1919880" cy="32914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93" name="Shape 24"/>
          <p:cNvSpPr/>
          <p:nvPr/>
        </p:nvSpPr>
        <p:spPr>
          <a:xfrm>
            <a:off x="6483240" y="1469520"/>
            <a:ext cx="1919880" cy="63720"/>
          </a:xfrm>
          <a:prstGeom prst="rect">
            <a:avLst/>
          </a:prstGeom>
          <a:solidFill>
            <a:srgbClr val="028090"/>
          </a:solidFill>
          <a:ln w="12600">
            <a:solidFill>
              <a:srgbClr val="028090"/>
            </a:solidFill>
            <a:round/>
          </a:ln>
        </p:spPr>
        <p:style>
          <a:lnRef idx="0"/>
          <a:fillRef idx="0"/>
          <a:effectRef idx="0"/>
          <a:fontRef idx="minor"/>
        </p:style>
        <p:txBody>
          <a:bodyPr lIns="90000" tIns="19080" rIns="90000" bIns="19080" anchor="t">
            <a:noAutofit/>
          </a:bodyPr>
          <a:p>
            <a:endParaRPr lang="en-US" sz="1800" b="0" u="none" strike="noStrike">
              <a:solidFill>
                <a:schemeClr val="dk1"/>
              </a:solidFill>
              <a:effectLst/>
              <a:uFillTx/>
              <a:latin typeface="Calibri"/>
            </a:endParaRPr>
          </a:p>
        </p:txBody>
      </p:sp>
      <p:sp>
        <p:nvSpPr>
          <p:cNvPr id="194" name="Shape 25"/>
          <p:cNvSpPr/>
          <p:nvPr/>
        </p:nvSpPr>
        <p:spPr>
          <a:xfrm>
            <a:off x="7169040" y="1634040"/>
            <a:ext cx="548280" cy="548280"/>
          </a:xfrm>
          <a:prstGeom prst="ellipse">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95" name="Text 26"/>
          <p:cNvSpPr/>
          <p:nvPr/>
        </p:nvSpPr>
        <p:spPr>
          <a:xfrm>
            <a:off x="7169040" y="1634040"/>
            <a:ext cx="548280" cy="54828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800" b="1" u="none" strike="noStrike">
                <a:solidFill>
                  <a:srgbClr val="FFFFFF"/>
                </a:solidFill>
                <a:effectLst/>
                <a:uFillTx/>
                <a:latin typeface="Calibri"/>
                <a:ea typeface="Calibri"/>
              </a:rPr>
              <a:t>4</a:t>
            </a:r>
            <a:endParaRPr lang="en-CA" sz="1800" b="0" u="none" strike="noStrike">
              <a:solidFill>
                <a:srgbClr val="000000"/>
              </a:solidFill>
              <a:effectLst/>
              <a:uFillTx/>
              <a:latin typeface="Arial"/>
            </a:endParaRPr>
          </a:p>
        </p:txBody>
      </p:sp>
      <p:sp>
        <p:nvSpPr>
          <p:cNvPr id="196" name="Text 27"/>
          <p:cNvSpPr/>
          <p:nvPr/>
        </p:nvSpPr>
        <p:spPr>
          <a:xfrm>
            <a:off x="6574680" y="2292480"/>
            <a:ext cx="1737000" cy="502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Deploy Safely</a:t>
            </a:r>
            <a:endParaRPr lang="en-CA" sz="1500" b="0" u="none" strike="noStrike">
              <a:solidFill>
                <a:srgbClr val="000000"/>
              </a:solidFill>
              <a:effectLst/>
              <a:uFillTx/>
              <a:latin typeface="Arial"/>
            </a:endParaRPr>
          </a:p>
        </p:txBody>
      </p:sp>
      <p:sp>
        <p:nvSpPr>
          <p:cNvPr id="197" name="Text 28"/>
          <p:cNvSpPr/>
          <p:nvPr/>
        </p:nvSpPr>
        <p:spPr>
          <a:xfrm>
            <a:off x="6592680" y="2841120"/>
            <a:ext cx="1700280" cy="178272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200" b="0" u="none" strike="noStrike">
                <a:solidFill>
                  <a:srgbClr val="1E293B"/>
                </a:solidFill>
                <a:effectLst/>
                <a:uFillTx/>
                <a:latin typeface="Calibri"/>
                <a:ea typeface="Calibri"/>
              </a:rPr>
              <a:t>Draft newsletters, summarize board files, automate grant outlines — all offline. Review every AI output before sending.</a:t>
            </a:r>
            <a:endParaRPr lang="en-CA" sz="1200" b="0" u="none" strike="noStrike">
              <a:solidFill>
                <a:srgbClr val="000000"/>
              </a:solidFill>
              <a:effectLst/>
              <a:uFillTx/>
              <a:latin typeface="Arial"/>
            </a:endParaRPr>
          </a:p>
        </p:txBody>
      </p:sp>
      <p:sp>
        <p:nvSpPr>
          <p:cNvPr id="198" name="TextBox 31"/>
          <p:cNvSpPr/>
          <p:nvPr/>
        </p:nvSpPr>
        <p:spPr>
          <a:xfrm>
            <a:off x="365760" y="718560"/>
            <a:ext cx="8037360" cy="608400"/>
          </a:xfrm>
          <a:prstGeom prst="rect">
            <a:avLst/>
          </a:prstGeom>
          <a:noFill/>
          <a:ln w="0">
            <a:noFill/>
          </a:ln>
        </p:spPr>
        <p:style>
          <a:lnRef idx="0"/>
          <a:fillRef idx="0"/>
          <a:effectRef idx="0"/>
          <a:fontRef idx="minor"/>
        </p:style>
        <p:txBody>
          <a:bodyPr lIns="90000" tIns="45000" rIns="90000" bIns="45000" anchor="t">
            <a:spAutoFit/>
          </a:bodyPr>
          <a:p>
            <a:pPr algn="ctr" defTabSz="914400">
              <a:lnSpc>
                <a:spcPct val="100000"/>
              </a:lnSpc>
              <a:tabLst>
                <a:tab pos="0" algn="l"/>
              </a:tabLst>
            </a:pPr>
            <a:r>
              <a:rPr lang="en-US" sz="1600" b="1" i="1" u="none" strike="noStrike">
                <a:solidFill>
                  <a:srgbClr val="002060"/>
                </a:solidFill>
                <a:effectLst/>
                <a:uFillTx/>
                <a:latin typeface="Calibri"/>
                <a:ea typeface="Calibri"/>
              </a:rPr>
              <a:t>First and foremost, work with IT before installing or using any AI tools (or any software for that matter) to ensure they have been assessed to align with Policies and Governance</a:t>
            </a:r>
            <a:r>
              <a:rPr lang="en-US" sz="1800" b="0" i="1" u="none" strike="noStrike">
                <a:solidFill>
                  <a:srgbClr val="002060"/>
                </a:solidFill>
                <a:effectLst/>
                <a:uFillTx/>
                <a:latin typeface="Calibri"/>
                <a:ea typeface="Calibri"/>
              </a:rPr>
              <a:t>.</a:t>
            </a:r>
            <a:endParaRPr lang="en-CA"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D3B4F"/>
        </a:solidFill>
      </p:bgPr>
    </p:bg>
    <p:spTree>
      <p:nvGrpSpPr>
        <p:cNvPr id="1" name=""/>
        <p:cNvGrpSpPr/>
        <p:nvPr/>
      </p:nvGrpSpPr>
      <p:grpSpPr>
        <a:xfrm>
          <a:off x="0" y="0"/>
          <a:ext cx="0" cy="0"/>
          <a:chOff x="0" y="0"/>
          <a:chExt cx="0" cy="0"/>
        </a:xfrm>
      </p:grpSpPr>
      <p:sp>
        <p:nvSpPr>
          <p:cNvPr id="199" name="Shape 0"/>
          <p:cNvSpPr/>
          <p:nvPr/>
        </p:nvSpPr>
        <p:spPr>
          <a:xfrm>
            <a:off x="457200" y="450720"/>
            <a:ext cx="109440" cy="255996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200" name="Text 1"/>
          <p:cNvSpPr/>
          <p:nvPr/>
        </p:nvSpPr>
        <p:spPr>
          <a:xfrm>
            <a:off x="713160" y="359280"/>
            <a:ext cx="7954920" cy="73116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3200" b="1" u="none" strike="noStrike">
                <a:solidFill>
                  <a:srgbClr val="FFFFFF"/>
                </a:solidFill>
                <a:effectLst/>
                <a:uFillTx/>
                <a:latin typeface="Calibri"/>
                <a:ea typeface="Calibri"/>
              </a:rPr>
              <a:t>Key Takeaways</a:t>
            </a:r>
            <a:endParaRPr lang="en-CA" sz="3200" b="0" u="none" strike="noStrike">
              <a:solidFill>
                <a:srgbClr val="FFFFFF"/>
              </a:solidFill>
              <a:effectLst/>
              <a:uFillTx/>
              <a:latin typeface="Arial"/>
            </a:endParaRPr>
          </a:p>
        </p:txBody>
      </p:sp>
      <p:sp>
        <p:nvSpPr>
          <p:cNvPr id="201" name="Text 2"/>
          <p:cNvSpPr/>
          <p:nvPr/>
        </p:nvSpPr>
        <p:spPr>
          <a:xfrm>
            <a:off x="731520" y="1358640"/>
            <a:ext cx="7954920" cy="292572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Local LLMs can keep data on your own infrastructure, avoid per-token billing, and provide predictable costs.</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Model size and context window are the primary drivers of hardware requirements.</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Models can have different capabilities including tools, image recognition, and reasoning.</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Apache 2.0, MIT, and Llama Community licenses are suitable for most non-profit use, but always review license terms</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GPT4All = easiest start for text only |  Ollama + AnythingLLM = best for more advanced document and workflow use cases</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Models and tools used to access them are constantly evolving, becoming more efficient.  For now the biggest limitation is RAM/VRAM.</a:t>
            </a:r>
            <a:endParaRPr lang="en-CA" sz="1500" b="0" u="none" strike="noStrike">
              <a:solidFill>
                <a:srgbClr val="FFFFFF"/>
              </a:solidFill>
              <a:effectLst/>
              <a:uFillTx/>
              <a:latin typeface="Arial"/>
            </a:endParaRPr>
          </a:p>
          <a:p>
            <a:pPr marL="343080" indent="-343080" defTabSz="914400">
              <a:lnSpc>
                <a:spcPct val="100000"/>
              </a:lnSpc>
              <a:spcAft>
                <a:spcPts val="799"/>
              </a:spcAft>
              <a:buClr>
                <a:srgbClr val="F0F8FA"/>
              </a:buClr>
              <a:buFont typeface="Symbol" charset="2"/>
              <a:buChar char=""/>
            </a:pPr>
            <a:r>
              <a:rPr lang="en-US" sz="1500" b="0" u="none" strike="noStrike">
                <a:solidFill>
                  <a:srgbClr val="F0F8FA"/>
                </a:solidFill>
                <a:effectLst/>
                <a:uFillTx/>
                <a:latin typeface="Calibri"/>
                <a:ea typeface="Calibri"/>
              </a:rPr>
              <a:t>Always review AI output — hallucination, bias, and over-reliance are real risks</a:t>
            </a:r>
            <a:endParaRPr lang="en-CA" sz="1500" b="0" u="none" strike="noStrik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D3B4F"/>
        </a:solidFill>
      </p:bgPr>
    </p:bg>
    <p:spTree>
      <p:nvGrpSpPr>
        <p:cNvPr id="1" name=""/>
        <p:cNvGrpSpPr/>
        <p:nvPr/>
      </p:nvGrpSpPr>
      <p:grpSpPr>
        <a:xfrm>
          <a:off x="0" y="0"/>
          <a:ext cx="0" cy="0"/>
          <a:chOff x="0" y="0"/>
          <a:chExt cx="0" cy="0"/>
        </a:xfrm>
      </p:grpSpPr>
      <p:sp>
        <p:nvSpPr>
          <p:cNvPr id="202" name="Shape 0"/>
          <p:cNvSpPr/>
          <p:nvPr/>
        </p:nvSpPr>
        <p:spPr>
          <a:xfrm>
            <a:off x="457200" y="1060200"/>
            <a:ext cx="109440" cy="255996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203" name="Text 1"/>
          <p:cNvSpPr/>
          <p:nvPr/>
        </p:nvSpPr>
        <p:spPr>
          <a:xfrm>
            <a:off x="790200" y="1155240"/>
            <a:ext cx="8137800" cy="169848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6600" b="1" u="none" strike="noStrike">
                <a:solidFill>
                  <a:srgbClr val="FFFFFF"/>
                </a:solidFill>
                <a:effectLst/>
                <a:uFillTx/>
                <a:latin typeface="Calibri"/>
                <a:ea typeface="Calibri"/>
              </a:rPr>
              <a:t>Thanks For Your Time!  </a:t>
            </a:r>
            <a:endParaRPr lang="en-CA" sz="6600" b="0" u="none" strike="noStrike">
              <a:solidFill>
                <a:srgbClr val="FFFFFF"/>
              </a:solidFill>
              <a:effectLst/>
              <a:uFillTx/>
              <a:latin typeface="Arial"/>
            </a:endParaRPr>
          </a:p>
        </p:txBody>
      </p:sp>
      <p:pic>
        <p:nvPicPr>
          <p:cNvPr id="204" name="Picture 7"/>
          <p:cNvPicPr/>
          <p:nvPr/>
        </p:nvPicPr>
        <p:blipFill>
          <a:blip r:embed="rId1"/>
          <a:stretch/>
        </p:blipFill>
        <p:spPr>
          <a:xfrm>
            <a:off x="5825520" y="2994120"/>
            <a:ext cx="3102480" cy="1518480"/>
          </a:xfrm>
          <a:prstGeom prst="rect">
            <a:avLst/>
          </a:prstGeom>
          <a:noFill/>
          <a:ln w="0">
            <a:noFill/>
          </a:ln>
        </p:spPr>
      </p:pic>
      <p:sp>
        <p:nvSpPr>
          <p:cNvPr id="205" name="Text 1"/>
          <p:cNvSpPr/>
          <p:nvPr/>
        </p:nvSpPr>
        <p:spPr>
          <a:xfrm>
            <a:off x="2129760" y="3003480"/>
            <a:ext cx="4106520" cy="1645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600" b="1" u="none" strike="noStrike">
                <a:solidFill>
                  <a:srgbClr val="FFFFFF"/>
                </a:solidFill>
                <a:effectLst/>
                <a:uFillTx/>
                <a:latin typeface="Calibri"/>
                <a:ea typeface="Calibri"/>
              </a:rPr>
              <a:t>Aaron Watson </a:t>
            </a:r>
            <a:endParaRPr lang="en-CA" sz="1600" b="0" u="none" strike="noStrike">
              <a:solidFill>
                <a:srgbClr val="FFFFFF"/>
              </a:solidFill>
              <a:effectLst/>
              <a:uFillTx/>
              <a:latin typeface="Arial"/>
            </a:endParaRPr>
          </a:p>
          <a:p>
            <a:pPr algn="ctr" defTabSz="914400">
              <a:lnSpc>
                <a:spcPct val="100000"/>
              </a:lnSpc>
              <a:tabLst>
                <a:tab pos="0" algn="l"/>
              </a:tabLst>
            </a:pPr>
            <a:r>
              <a:rPr lang="en-US" sz="1600" b="1" u="none" strike="noStrike">
                <a:solidFill>
                  <a:srgbClr val="FFFFFF"/>
                </a:solidFill>
                <a:effectLst/>
                <a:uFillTx/>
                <a:latin typeface="Calibri"/>
                <a:ea typeface="Calibri"/>
              </a:rPr>
              <a:t>Information Systems Manager</a:t>
            </a:r>
            <a:endParaRPr lang="en-CA" sz="1600" b="0" u="none" strike="noStrike">
              <a:solidFill>
                <a:srgbClr val="FFFFFF"/>
              </a:solidFill>
              <a:effectLst/>
              <a:uFillTx/>
              <a:latin typeface="Arial"/>
            </a:endParaRPr>
          </a:p>
          <a:p>
            <a:pPr algn="ctr" defTabSz="914400">
              <a:lnSpc>
                <a:spcPct val="100000"/>
              </a:lnSpc>
              <a:tabLst>
                <a:tab pos="0" algn="l"/>
              </a:tabLst>
            </a:pPr>
            <a:endParaRPr lang="en-CA" sz="1600" b="0" u="none" strike="noStrike">
              <a:solidFill>
                <a:srgbClr val="FFFFFF"/>
              </a:solidFill>
              <a:effectLst/>
              <a:uFillTx/>
              <a:latin typeface="Arial"/>
            </a:endParaRPr>
          </a:p>
          <a:p>
            <a:pPr algn="ctr" defTabSz="914400">
              <a:lnSpc>
                <a:spcPct val="100000"/>
              </a:lnSpc>
              <a:tabLst>
                <a:tab pos="0" algn="l"/>
              </a:tabLst>
            </a:pPr>
            <a:r>
              <a:rPr lang="en-US" sz="1600" b="1" u="sng" strike="noStrike">
                <a:solidFill>
                  <a:srgbClr val="FFFFFF"/>
                </a:solidFill>
                <a:effectLst/>
                <a:uFillTx/>
                <a:latin typeface="Calibri"/>
                <a:ea typeface="Calibri"/>
                <a:hlinkClick r:id="rId2"/>
              </a:rPr>
              <a:t>awatson@clc-k.ca</a:t>
            </a:r>
            <a:endParaRPr lang="en-CA" sz="1600" b="0" u="none" strike="noStrike">
              <a:solidFill>
                <a:srgbClr val="FFFFFF"/>
              </a:solidFill>
              <a:effectLst/>
              <a:uFillTx/>
              <a:latin typeface="Arial"/>
            </a:endParaRPr>
          </a:p>
          <a:p>
            <a:pPr algn="ctr" defTabSz="914400">
              <a:lnSpc>
                <a:spcPct val="100000"/>
              </a:lnSpc>
              <a:tabLst>
                <a:tab pos="0" algn="l"/>
              </a:tabLst>
            </a:pPr>
            <a:r>
              <a:rPr lang="en-US" sz="1600" b="1" u="none" strike="noStrike">
                <a:solidFill>
                  <a:srgbClr val="FFFFFF"/>
                </a:solidFill>
                <a:effectLst/>
                <a:uFillTx/>
                <a:latin typeface="Calibri"/>
                <a:ea typeface="Calibri"/>
              </a:rPr>
              <a:t>(519)352-1174 x 234</a:t>
            </a:r>
            <a:endParaRPr lang="en-CA" sz="1600" b="0" u="none" strike="noStrike">
              <a:solidFill>
                <a:srgbClr val="FFFFFF"/>
              </a:solidFill>
              <a:effectLst/>
              <a:uFillTx/>
              <a:latin typeface="Arial"/>
            </a:endParaRPr>
          </a:p>
          <a:p>
            <a:pPr defTabSz="914400">
              <a:lnSpc>
                <a:spcPct val="100000"/>
              </a:lnSpc>
              <a:tabLst>
                <a:tab pos="0" algn="l"/>
              </a:tabLst>
            </a:pPr>
            <a:endParaRPr lang="en-CA" sz="1600" b="0" u="none" strike="noStrik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9"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Why Run AI Locally?</a:t>
            </a:r>
            <a:endParaRPr lang="en-CA" sz="2200" b="0" u="none" strike="noStrike">
              <a:solidFill>
                <a:srgbClr val="000000"/>
              </a:solidFill>
              <a:effectLst/>
              <a:uFillTx/>
              <a:latin typeface="Arial"/>
            </a:endParaRPr>
          </a:p>
        </p:txBody>
      </p:sp>
      <p:sp>
        <p:nvSpPr>
          <p:cNvPr id="20" name="Shape 2"/>
          <p:cNvSpPr/>
          <p:nvPr/>
        </p:nvSpPr>
        <p:spPr>
          <a:xfrm>
            <a:off x="365760" y="777240"/>
            <a:ext cx="3846600" cy="2664360"/>
          </a:xfrm>
          <a:prstGeom prst="rect">
            <a:avLst/>
          </a:prstGeom>
          <a:solidFill>
            <a:srgbClr val="F0F8FA"/>
          </a:solidFill>
          <a:ln w="12600">
            <a:solidFill>
              <a:srgbClr val="E2EBF0"/>
            </a:solidFill>
            <a:round/>
          </a:ln>
          <a:effectLst>
            <a:outerShdw dist="25455" dir="8100000" blurRad="7632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21" name="Shape 3"/>
          <p:cNvSpPr/>
          <p:nvPr/>
        </p:nvSpPr>
        <p:spPr>
          <a:xfrm>
            <a:off x="365760" y="777240"/>
            <a:ext cx="3846600" cy="72720"/>
          </a:xfrm>
          <a:prstGeom prst="rect">
            <a:avLst/>
          </a:prstGeom>
          <a:solidFill>
            <a:srgbClr val="02C39A"/>
          </a:solidFill>
          <a:ln w="12600">
            <a:solidFill>
              <a:srgbClr val="02C39A"/>
            </a:solidFill>
            <a:round/>
          </a:ln>
        </p:spPr>
        <p:style>
          <a:lnRef idx="0"/>
          <a:fillRef idx="0"/>
          <a:effectRef idx="0"/>
          <a:fontRef idx="minor"/>
        </p:style>
        <p:txBody>
          <a:bodyPr lIns="90000" tIns="28080" rIns="90000" bIns="28080" anchor="t">
            <a:noAutofit/>
          </a:bodyPr>
          <a:p>
            <a:endParaRPr lang="en-US" sz="1800" b="0" u="none" strike="noStrike">
              <a:solidFill>
                <a:schemeClr val="dk1"/>
              </a:solidFill>
              <a:effectLst/>
              <a:uFillTx/>
              <a:latin typeface="Calibri"/>
            </a:endParaRPr>
          </a:p>
        </p:txBody>
      </p:sp>
      <p:sp>
        <p:nvSpPr>
          <p:cNvPr id="22" name="Text 4"/>
          <p:cNvSpPr/>
          <p:nvPr/>
        </p:nvSpPr>
        <p:spPr>
          <a:xfrm>
            <a:off x="475560" y="914400"/>
            <a:ext cx="3005280" cy="68544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  Privacy/Data Sovereignty</a:t>
            </a:r>
            <a:endParaRPr lang="en-CA" sz="1500" b="0" u="none" strike="noStrike">
              <a:solidFill>
                <a:srgbClr val="000000"/>
              </a:solidFill>
              <a:effectLst/>
              <a:uFillTx/>
              <a:latin typeface="Arial"/>
            </a:endParaRPr>
          </a:p>
        </p:txBody>
      </p:sp>
      <p:sp>
        <p:nvSpPr>
          <p:cNvPr id="23" name="Text 5"/>
          <p:cNvSpPr/>
          <p:nvPr/>
        </p:nvSpPr>
        <p:spPr>
          <a:xfrm>
            <a:off x="475560" y="1618560"/>
            <a:ext cx="3468960" cy="246852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300" b="0" u="none" strike="noStrike">
                <a:solidFill>
                  <a:srgbClr val="1E293B"/>
                </a:solidFill>
                <a:effectLst/>
                <a:uFillTx/>
                <a:latin typeface="Calibri"/>
                <a:ea typeface="Calibri"/>
              </a:rPr>
              <a:t>Donor data, case files, and sensitive personnel records can remain entirely on your organization's devices when deployed locally</a:t>
            </a:r>
            <a:endParaRPr lang="en-CA" sz="1300" b="0" u="none" strike="noStrike">
              <a:solidFill>
                <a:srgbClr val="000000"/>
              </a:solidFill>
              <a:effectLst/>
              <a:uFillTx/>
              <a:latin typeface="Arial"/>
            </a:endParaRPr>
          </a:p>
        </p:txBody>
      </p:sp>
      <p:sp>
        <p:nvSpPr>
          <p:cNvPr id="24" name="Shape 6"/>
          <p:cNvSpPr/>
          <p:nvPr/>
        </p:nvSpPr>
        <p:spPr>
          <a:xfrm>
            <a:off x="4852800" y="777240"/>
            <a:ext cx="3925080" cy="2664360"/>
          </a:xfrm>
          <a:prstGeom prst="rect">
            <a:avLst/>
          </a:prstGeom>
          <a:solidFill>
            <a:srgbClr val="F0F8FA"/>
          </a:solidFill>
          <a:ln w="12600">
            <a:solidFill>
              <a:srgbClr val="E2EBF0"/>
            </a:solidFill>
            <a:round/>
          </a:ln>
          <a:effectLst>
            <a:outerShdw dist="25455" dir="8100000" blurRad="7632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25" name="Shape 7"/>
          <p:cNvSpPr/>
          <p:nvPr/>
        </p:nvSpPr>
        <p:spPr>
          <a:xfrm>
            <a:off x="4852800" y="777240"/>
            <a:ext cx="3925080" cy="72720"/>
          </a:xfrm>
          <a:prstGeom prst="rect">
            <a:avLst/>
          </a:prstGeom>
          <a:solidFill>
            <a:srgbClr val="02C39A"/>
          </a:solidFill>
          <a:ln w="12600">
            <a:solidFill>
              <a:srgbClr val="02C39A"/>
            </a:solidFill>
            <a:round/>
          </a:ln>
        </p:spPr>
        <p:style>
          <a:lnRef idx="0"/>
          <a:fillRef idx="0"/>
          <a:effectRef idx="0"/>
          <a:fontRef idx="minor"/>
        </p:style>
        <p:txBody>
          <a:bodyPr lIns="90000" tIns="28080" rIns="90000" bIns="28080" anchor="t">
            <a:noAutofit/>
          </a:bodyPr>
          <a:p>
            <a:endParaRPr lang="en-US" sz="1800" b="0" u="none" strike="noStrike">
              <a:solidFill>
                <a:schemeClr val="dk1"/>
              </a:solidFill>
              <a:effectLst/>
              <a:uFillTx/>
              <a:latin typeface="Calibri"/>
            </a:endParaRPr>
          </a:p>
        </p:txBody>
      </p:sp>
      <p:sp>
        <p:nvSpPr>
          <p:cNvPr id="26" name="Text 8"/>
          <p:cNvSpPr/>
          <p:nvPr/>
        </p:nvSpPr>
        <p:spPr>
          <a:xfrm>
            <a:off x="5120640" y="942480"/>
            <a:ext cx="3026520" cy="68544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tabLst>
                <a:tab pos="0" algn="l"/>
              </a:tabLst>
            </a:pPr>
            <a:r>
              <a:rPr lang="en-US" sz="1500" b="1" u="none" strike="noStrike">
                <a:solidFill>
                  <a:srgbClr val="0D3B4F"/>
                </a:solidFill>
                <a:effectLst/>
                <a:uFillTx/>
                <a:latin typeface="Calibri"/>
                <a:ea typeface="Calibri"/>
              </a:rPr>
              <a:t>💰  Predicable Costs</a:t>
            </a:r>
            <a:endParaRPr lang="en-CA" sz="1500" b="0" u="none" strike="noStrike">
              <a:solidFill>
                <a:srgbClr val="000000"/>
              </a:solidFill>
              <a:effectLst/>
              <a:uFillTx/>
              <a:latin typeface="Arial"/>
            </a:endParaRPr>
          </a:p>
        </p:txBody>
      </p:sp>
      <p:sp>
        <p:nvSpPr>
          <p:cNvPr id="27" name="Text 9"/>
          <p:cNvSpPr/>
          <p:nvPr/>
        </p:nvSpPr>
        <p:spPr>
          <a:xfrm>
            <a:off x="5388480" y="1593720"/>
            <a:ext cx="2912760" cy="159840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300" b="0" u="none" strike="noStrike">
                <a:solidFill>
                  <a:srgbClr val="1E293B"/>
                </a:solidFill>
                <a:effectLst/>
                <a:uFillTx/>
                <a:latin typeface="Calibri"/>
                <a:ea typeface="Calibri"/>
              </a:rPr>
              <a:t>No subscription or usage billing.</a:t>
            </a:r>
            <a:endParaRPr lang="en-CA" sz="1300" b="0" u="none" strike="noStrike">
              <a:solidFill>
                <a:srgbClr val="000000"/>
              </a:solidFill>
              <a:effectLst/>
              <a:uFillTx/>
              <a:latin typeface="Arial"/>
            </a:endParaRPr>
          </a:p>
          <a:p>
            <a:pPr defTabSz="914400">
              <a:lnSpc>
                <a:spcPct val="100000"/>
              </a:lnSpc>
              <a:tabLst>
                <a:tab pos="0" algn="l"/>
              </a:tabLst>
            </a:pPr>
            <a:endParaRPr lang="en-CA" sz="1300" b="0" u="none" strike="noStrike">
              <a:solidFill>
                <a:srgbClr val="000000"/>
              </a:solidFill>
              <a:effectLst/>
              <a:uFillTx/>
              <a:latin typeface="Arial"/>
            </a:endParaRPr>
          </a:p>
          <a:p>
            <a:pPr defTabSz="914400">
              <a:lnSpc>
                <a:spcPct val="100000"/>
              </a:lnSpc>
              <a:tabLst>
                <a:tab pos="0" algn="l"/>
              </a:tabLst>
            </a:pPr>
            <a:r>
              <a:rPr lang="en-US" sz="1300" b="0" u="none" strike="noStrike">
                <a:solidFill>
                  <a:srgbClr val="1E293B"/>
                </a:solidFill>
                <a:effectLst/>
                <a:uFillTx/>
                <a:latin typeface="Calibri"/>
                <a:ea typeface="Calibri"/>
              </a:rPr>
              <a:t>Once the hardware is in place, ongoing costs are primarily electricity</a:t>
            </a:r>
            <a:endParaRPr lang="en-CA" sz="1300" b="0" u="none" strike="noStrike">
              <a:solidFill>
                <a:srgbClr val="000000"/>
              </a:solidFill>
              <a:effectLst/>
              <a:uFillTx/>
              <a:latin typeface="Arial"/>
            </a:endParaRPr>
          </a:p>
        </p:txBody>
      </p:sp>
      <p:sp>
        <p:nvSpPr>
          <p:cNvPr id="28" name="Shape 44"/>
          <p:cNvSpPr/>
          <p:nvPr/>
        </p:nvSpPr>
        <p:spPr>
          <a:xfrm>
            <a:off x="365760" y="3698640"/>
            <a:ext cx="8412120" cy="813960"/>
          </a:xfrm>
          <a:prstGeom prst="rect">
            <a:avLst/>
          </a:prstGeom>
          <a:solidFill>
            <a:srgbClr val="FFF8E7"/>
          </a:solidFill>
          <a:ln w="12600">
            <a:solidFill>
              <a:srgbClr val="F5A623"/>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29" name="Text 45"/>
          <p:cNvSpPr/>
          <p:nvPr/>
        </p:nvSpPr>
        <p:spPr>
          <a:xfrm>
            <a:off x="1022040" y="3825000"/>
            <a:ext cx="6478920" cy="27396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tabLst>
                <a:tab pos="0" algn="l"/>
              </a:tabLst>
            </a:pPr>
            <a:r>
              <a:rPr lang="en-US" sz="1200" b="1" u="none" strike="noStrike">
                <a:solidFill>
                  <a:srgbClr val="7D5A00"/>
                </a:solidFill>
                <a:effectLst/>
                <a:uFillTx/>
                <a:latin typeface="Calibri"/>
                <a:ea typeface="Calibri"/>
              </a:rPr>
              <a:t>💡  Different Tools for Different Workloads</a:t>
            </a:r>
            <a:endParaRPr lang="en-CA" sz="1200" b="0" u="none" strike="noStrike">
              <a:solidFill>
                <a:srgbClr val="000000"/>
              </a:solidFill>
              <a:effectLst/>
              <a:uFillTx/>
              <a:latin typeface="Arial"/>
            </a:endParaRPr>
          </a:p>
        </p:txBody>
      </p:sp>
      <p:sp>
        <p:nvSpPr>
          <p:cNvPr id="30" name="Text 46"/>
          <p:cNvSpPr/>
          <p:nvPr/>
        </p:nvSpPr>
        <p:spPr>
          <a:xfrm>
            <a:off x="780480" y="3919320"/>
            <a:ext cx="7628400" cy="52992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pPr>
            <a:r>
              <a:rPr lang="en-US" sz="1000" b="0" u="none" strike="noStrike">
                <a:solidFill>
                  <a:srgbClr val="7D5A00"/>
                </a:solidFill>
                <a:effectLst/>
                <a:uFillTx/>
                <a:latin typeface="Calibri"/>
              </a:rPr>
              <a:t>Local AI isn't always better than cloud AI. The point is that it gives you additional options when privacy, cost control, or offline access matter.</a:t>
            </a:r>
            <a:endParaRPr lang="en-CA" sz="1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32"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Understanding Tokens &amp; Context – The Currency of AI</a:t>
            </a:r>
            <a:endParaRPr lang="en-CA" sz="2200" b="0" u="none" strike="noStrike">
              <a:solidFill>
                <a:srgbClr val="000000"/>
              </a:solidFill>
              <a:effectLst/>
              <a:uFillTx/>
              <a:latin typeface="Arial"/>
            </a:endParaRPr>
          </a:p>
        </p:txBody>
      </p:sp>
      <p:sp>
        <p:nvSpPr>
          <p:cNvPr id="33" name="Text 2"/>
          <p:cNvSpPr/>
          <p:nvPr/>
        </p:nvSpPr>
        <p:spPr>
          <a:xfrm>
            <a:off x="457200" y="777240"/>
            <a:ext cx="8229240" cy="36540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tabLst>
                <a:tab pos="0" algn="l"/>
              </a:tabLst>
            </a:pPr>
            <a:r>
              <a:rPr lang="en-US" sz="1300" b="0" i="1" u="none" strike="noStrike">
                <a:solidFill>
                  <a:srgbClr val="64748B"/>
                </a:solidFill>
                <a:effectLst/>
                <a:uFillTx/>
                <a:latin typeface="Calibri"/>
                <a:ea typeface="Calibri"/>
              </a:rPr>
              <a:t>Example: How text gets broken into tokens →</a:t>
            </a:r>
            <a:endParaRPr lang="en-CA" sz="1300" b="0" u="none" strike="noStrike">
              <a:solidFill>
                <a:srgbClr val="000000"/>
              </a:solidFill>
              <a:effectLst/>
              <a:uFillTx/>
              <a:latin typeface="Arial"/>
            </a:endParaRPr>
          </a:p>
        </p:txBody>
      </p:sp>
      <p:sp>
        <p:nvSpPr>
          <p:cNvPr id="34" name="Shape 3"/>
          <p:cNvSpPr/>
          <p:nvPr/>
        </p:nvSpPr>
        <p:spPr>
          <a:xfrm>
            <a:off x="457200" y="1234440"/>
            <a:ext cx="731160" cy="4111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35" name="Text 4"/>
          <p:cNvSpPr/>
          <p:nvPr/>
        </p:nvSpPr>
        <p:spPr>
          <a:xfrm>
            <a:off x="457200" y="1234440"/>
            <a:ext cx="73116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Hello</a:t>
            </a:r>
            <a:endParaRPr lang="en-CA" sz="1100" b="0" u="none" strike="noStrike">
              <a:solidFill>
                <a:srgbClr val="000000"/>
              </a:solidFill>
              <a:effectLst/>
              <a:uFillTx/>
              <a:latin typeface="Arial"/>
            </a:endParaRPr>
          </a:p>
        </p:txBody>
      </p:sp>
      <p:sp>
        <p:nvSpPr>
          <p:cNvPr id="36" name="Shape 5"/>
          <p:cNvSpPr/>
          <p:nvPr/>
        </p:nvSpPr>
        <p:spPr>
          <a:xfrm>
            <a:off x="1225440" y="1234440"/>
            <a:ext cx="411120" cy="41112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37" name="Text 6"/>
          <p:cNvSpPr/>
          <p:nvPr/>
        </p:nvSpPr>
        <p:spPr>
          <a:xfrm>
            <a:off x="1225440" y="1234440"/>
            <a:ext cx="4111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a:t>
            </a:r>
            <a:endParaRPr lang="en-CA" sz="1100" b="0" u="none" strike="noStrike">
              <a:solidFill>
                <a:srgbClr val="000000"/>
              </a:solidFill>
              <a:effectLst/>
              <a:uFillTx/>
              <a:latin typeface="Arial"/>
            </a:endParaRPr>
          </a:p>
        </p:txBody>
      </p:sp>
      <p:sp>
        <p:nvSpPr>
          <p:cNvPr id="38" name="Shape 7"/>
          <p:cNvSpPr/>
          <p:nvPr/>
        </p:nvSpPr>
        <p:spPr>
          <a:xfrm>
            <a:off x="1673280" y="1234440"/>
            <a:ext cx="585000" cy="41112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39" name="Text 8"/>
          <p:cNvSpPr/>
          <p:nvPr/>
        </p:nvSpPr>
        <p:spPr>
          <a:xfrm>
            <a:off x="1673280" y="1234440"/>
            <a:ext cx="58500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how</a:t>
            </a:r>
            <a:endParaRPr lang="en-CA" sz="1100" b="0" u="none" strike="noStrike">
              <a:solidFill>
                <a:srgbClr val="000000"/>
              </a:solidFill>
              <a:effectLst/>
              <a:uFillTx/>
              <a:latin typeface="Arial"/>
            </a:endParaRPr>
          </a:p>
        </p:txBody>
      </p:sp>
      <p:sp>
        <p:nvSpPr>
          <p:cNvPr id="40" name="Shape 9"/>
          <p:cNvSpPr/>
          <p:nvPr/>
        </p:nvSpPr>
        <p:spPr>
          <a:xfrm>
            <a:off x="2295000" y="1234440"/>
            <a:ext cx="585000" cy="4111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41" name="Text 10"/>
          <p:cNvSpPr/>
          <p:nvPr/>
        </p:nvSpPr>
        <p:spPr>
          <a:xfrm>
            <a:off x="2295000" y="1234440"/>
            <a:ext cx="58500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can</a:t>
            </a:r>
            <a:endParaRPr lang="en-CA" sz="1100" b="0" u="none" strike="noStrike">
              <a:solidFill>
                <a:srgbClr val="000000"/>
              </a:solidFill>
              <a:effectLst/>
              <a:uFillTx/>
              <a:latin typeface="Arial"/>
            </a:endParaRPr>
          </a:p>
        </p:txBody>
      </p:sp>
      <p:sp>
        <p:nvSpPr>
          <p:cNvPr id="42" name="Shape 11"/>
          <p:cNvSpPr/>
          <p:nvPr/>
        </p:nvSpPr>
        <p:spPr>
          <a:xfrm>
            <a:off x="2917080" y="1234440"/>
            <a:ext cx="411120" cy="41112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43" name="Text 12"/>
          <p:cNvSpPr/>
          <p:nvPr/>
        </p:nvSpPr>
        <p:spPr>
          <a:xfrm>
            <a:off x="2917080" y="1234440"/>
            <a:ext cx="4111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I</a:t>
            </a:r>
            <a:endParaRPr lang="en-CA" sz="1100" b="0" u="none" strike="noStrike">
              <a:solidFill>
                <a:srgbClr val="000000"/>
              </a:solidFill>
              <a:effectLst/>
              <a:uFillTx/>
              <a:latin typeface="Arial"/>
            </a:endParaRPr>
          </a:p>
        </p:txBody>
      </p:sp>
      <p:sp>
        <p:nvSpPr>
          <p:cNvPr id="44" name="Shape 13"/>
          <p:cNvSpPr/>
          <p:nvPr/>
        </p:nvSpPr>
        <p:spPr>
          <a:xfrm>
            <a:off x="3364920" y="1234440"/>
            <a:ext cx="731160" cy="41112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45" name="Text 14"/>
          <p:cNvSpPr/>
          <p:nvPr/>
        </p:nvSpPr>
        <p:spPr>
          <a:xfrm>
            <a:off x="3364920" y="1234440"/>
            <a:ext cx="73116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help</a:t>
            </a:r>
            <a:endParaRPr lang="en-CA" sz="1100" b="0" u="none" strike="noStrike">
              <a:solidFill>
                <a:srgbClr val="000000"/>
              </a:solidFill>
              <a:effectLst/>
              <a:uFillTx/>
              <a:latin typeface="Arial"/>
            </a:endParaRPr>
          </a:p>
        </p:txBody>
      </p:sp>
      <p:sp>
        <p:nvSpPr>
          <p:cNvPr id="46" name="Shape 15"/>
          <p:cNvSpPr/>
          <p:nvPr/>
        </p:nvSpPr>
        <p:spPr>
          <a:xfrm>
            <a:off x="4133160" y="1234440"/>
            <a:ext cx="731160" cy="4111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47" name="Text 16"/>
          <p:cNvSpPr/>
          <p:nvPr/>
        </p:nvSpPr>
        <p:spPr>
          <a:xfrm>
            <a:off x="4133160" y="1234440"/>
            <a:ext cx="73116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your</a:t>
            </a:r>
            <a:endParaRPr lang="en-CA" sz="1100" b="0" u="none" strike="noStrike">
              <a:solidFill>
                <a:srgbClr val="000000"/>
              </a:solidFill>
              <a:effectLst/>
              <a:uFillTx/>
              <a:latin typeface="Arial"/>
            </a:endParaRPr>
          </a:p>
        </p:txBody>
      </p:sp>
      <p:sp>
        <p:nvSpPr>
          <p:cNvPr id="48" name="Shape 17"/>
          <p:cNvSpPr/>
          <p:nvPr/>
        </p:nvSpPr>
        <p:spPr>
          <a:xfrm>
            <a:off x="4901040" y="1234440"/>
            <a:ext cx="585000" cy="41112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49" name="Text 18"/>
          <p:cNvSpPr/>
          <p:nvPr/>
        </p:nvSpPr>
        <p:spPr>
          <a:xfrm>
            <a:off x="4901040" y="1234440"/>
            <a:ext cx="58500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org</a:t>
            </a:r>
            <a:endParaRPr lang="en-CA" sz="1100" b="0" u="none" strike="noStrike">
              <a:solidFill>
                <a:srgbClr val="000000"/>
              </a:solidFill>
              <a:effectLst/>
              <a:uFillTx/>
              <a:latin typeface="Arial"/>
            </a:endParaRPr>
          </a:p>
        </p:txBody>
      </p:sp>
      <p:sp>
        <p:nvSpPr>
          <p:cNvPr id="50" name="Shape 19"/>
          <p:cNvSpPr/>
          <p:nvPr/>
        </p:nvSpPr>
        <p:spPr>
          <a:xfrm>
            <a:off x="5523120" y="1234440"/>
            <a:ext cx="1316520" cy="411120"/>
          </a:xfrm>
          <a:prstGeom prst="rect">
            <a:avLst/>
          </a:prstGeom>
          <a:solidFill>
            <a:srgbClr val="02C39A"/>
          </a:solidFill>
          <a:ln w="12600">
            <a:solidFill>
              <a:srgbClr val="02C39A"/>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51" name="Text 20"/>
          <p:cNvSpPr/>
          <p:nvPr/>
        </p:nvSpPr>
        <p:spPr>
          <a:xfrm>
            <a:off x="5523120" y="1234440"/>
            <a:ext cx="13165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anization</a:t>
            </a:r>
            <a:endParaRPr lang="en-CA" sz="1100" b="0" u="none" strike="noStrike">
              <a:solidFill>
                <a:srgbClr val="000000"/>
              </a:solidFill>
              <a:effectLst/>
              <a:uFillTx/>
              <a:latin typeface="Arial"/>
            </a:endParaRPr>
          </a:p>
        </p:txBody>
      </p:sp>
      <p:sp>
        <p:nvSpPr>
          <p:cNvPr id="52" name="Shape 21"/>
          <p:cNvSpPr/>
          <p:nvPr/>
        </p:nvSpPr>
        <p:spPr>
          <a:xfrm>
            <a:off x="6876360" y="1234440"/>
            <a:ext cx="877320" cy="4111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53" name="Text 22"/>
          <p:cNvSpPr/>
          <p:nvPr/>
        </p:nvSpPr>
        <p:spPr>
          <a:xfrm>
            <a:off x="6876360" y="1234440"/>
            <a:ext cx="8773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 today</a:t>
            </a:r>
            <a:endParaRPr lang="en-CA" sz="1100" b="0" u="none" strike="noStrike">
              <a:solidFill>
                <a:srgbClr val="000000"/>
              </a:solidFill>
              <a:effectLst/>
              <a:uFillTx/>
              <a:latin typeface="Arial"/>
            </a:endParaRPr>
          </a:p>
        </p:txBody>
      </p:sp>
      <p:sp>
        <p:nvSpPr>
          <p:cNvPr id="54" name="Shape 23"/>
          <p:cNvSpPr/>
          <p:nvPr/>
        </p:nvSpPr>
        <p:spPr>
          <a:xfrm>
            <a:off x="7790760" y="1234440"/>
            <a:ext cx="411120" cy="41112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55" name="Text 24"/>
          <p:cNvSpPr/>
          <p:nvPr/>
        </p:nvSpPr>
        <p:spPr>
          <a:xfrm>
            <a:off x="7790760" y="1234440"/>
            <a:ext cx="4111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100" b="1" u="none" strike="noStrike">
                <a:solidFill>
                  <a:srgbClr val="FFFFFF"/>
                </a:solidFill>
                <a:effectLst/>
                <a:uFillTx/>
                <a:latin typeface="Calibri"/>
                <a:ea typeface="Calibri"/>
              </a:rPr>
              <a:t>?</a:t>
            </a:r>
            <a:endParaRPr lang="en-CA" sz="1100" b="0" u="none" strike="noStrike">
              <a:solidFill>
                <a:srgbClr val="000000"/>
              </a:solidFill>
              <a:effectLst/>
              <a:uFillTx/>
              <a:latin typeface="Arial"/>
            </a:endParaRPr>
          </a:p>
        </p:txBody>
      </p:sp>
      <p:sp>
        <p:nvSpPr>
          <p:cNvPr id="56" name="Text 25"/>
          <p:cNvSpPr/>
          <p:nvPr/>
        </p:nvSpPr>
        <p:spPr>
          <a:xfrm>
            <a:off x="457200" y="1828800"/>
            <a:ext cx="8229240" cy="196560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601"/>
              </a:spcAft>
              <a:buClr>
                <a:srgbClr val="1E293B"/>
              </a:buClr>
              <a:buFont typeface="Symbol" charset="2"/>
              <a:buChar char=""/>
            </a:pPr>
            <a:r>
              <a:rPr lang="en-US" sz="1500" b="0" u="none" strike="noStrike">
                <a:solidFill>
                  <a:srgbClr val="1E293B"/>
                </a:solidFill>
                <a:effectLst/>
                <a:uFillTx/>
                <a:latin typeface="Calibri"/>
                <a:ea typeface="Calibri"/>
              </a:rPr>
              <a:t>Tokens are the chunks of text an LLM reads and produces — In English, one token is often ¾ of a word on average.</a:t>
            </a:r>
            <a:endParaRPr lang="en-CA" sz="1500" b="0" u="none" strike="noStrike">
              <a:solidFill>
                <a:srgbClr val="000000"/>
              </a:solidFill>
              <a:effectLst/>
              <a:uFillTx/>
              <a:latin typeface="Arial"/>
            </a:endParaRPr>
          </a:p>
          <a:p>
            <a:pPr marL="800280" lvl="1" indent="-343080" defTabSz="914400">
              <a:lnSpc>
                <a:spcPct val="100000"/>
              </a:lnSpc>
              <a:spcAft>
                <a:spcPts val="601"/>
              </a:spcAft>
              <a:buClr>
                <a:srgbClr val="1E293B"/>
              </a:buClr>
              <a:buFont typeface="Symbol" charset="2"/>
              <a:buChar char=""/>
            </a:pPr>
            <a:r>
              <a:rPr lang="en-US" sz="1500" b="0" u="none" strike="noStrike">
                <a:solidFill>
                  <a:srgbClr val="1E293B"/>
                </a:solidFill>
                <a:effectLst/>
                <a:uFillTx/>
                <a:latin typeface="Calibri"/>
                <a:ea typeface="Calibri"/>
              </a:rPr>
              <a:t>AI processing speed is typically measured in tokens per second and billed as tokens used.</a:t>
            </a:r>
            <a:endParaRPr lang="en-CA" sz="1500" b="0" u="none" strike="noStrike">
              <a:solidFill>
                <a:srgbClr val="000000"/>
              </a:solidFill>
              <a:effectLst/>
              <a:uFillTx/>
              <a:latin typeface="Arial"/>
            </a:endParaRPr>
          </a:p>
          <a:p>
            <a:pPr marL="800280" lvl="1" indent="-343080" defTabSz="914400">
              <a:lnSpc>
                <a:spcPct val="100000"/>
              </a:lnSpc>
              <a:spcAft>
                <a:spcPts val="601"/>
              </a:spcAft>
              <a:buClr>
                <a:srgbClr val="1E293B"/>
              </a:buClr>
              <a:buFont typeface="Symbol" charset="2"/>
              <a:buChar char=""/>
            </a:pPr>
            <a:r>
              <a:rPr lang="en-US" sz="1500" b="0" u="none" strike="noStrike">
                <a:solidFill>
                  <a:srgbClr val="1E293B"/>
                </a:solidFill>
                <a:effectLst/>
                <a:uFillTx/>
                <a:latin typeface="Calibri"/>
                <a:ea typeface="Calibri"/>
              </a:rPr>
              <a:t>Images used tokens too, often based on resolution (e.g. chunks of physical photo size)</a:t>
            </a:r>
            <a:endParaRPr lang="en-CA" sz="1500" b="0" u="none" strike="noStrike">
              <a:solidFill>
                <a:srgbClr val="000000"/>
              </a:solidFill>
              <a:effectLst/>
              <a:uFillTx/>
              <a:latin typeface="Arial"/>
            </a:endParaRPr>
          </a:p>
          <a:p>
            <a:pPr marL="457200" defTabSz="914400">
              <a:lnSpc>
                <a:spcPct val="100000"/>
              </a:lnSpc>
              <a:spcAft>
                <a:spcPts val="601"/>
              </a:spcAft>
            </a:pPr>
            <a:endParaRPr lang="en-CA" sz="15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500" b="0" u="none" strike="noStrike">
                <a:solidFill>
                  <a:srgbClr val="1E293B"/>
                </a:solidFill>
                <a:effectLst/>
                <a:uFillTx/>
                <a:latin typeface="Calibri"/>
                <a:ea typeface="Calibri"/>
              </a:rPr>
              <a:t>Context window = maximum tokens the model can 'see' at once (including prompts, uploaded documents, chat history, etc. – e.g. 4k, 8k, 32k, etc.)</a:t>
            </a:r>
            <a:endParaRPr lang="en-CA" sz="1500" b="0" u="none" strike="noStrike">
              <a:solidFill>
                <a:srgbClr val="000000"/>
              </a:solidFill>
              <a:effectLst/>
              <a:uFillTx/>
              <a:latin typeface="Arial"/>
            </a:endParaRPr>
          </a:p>
          <a:p>
            <a:pPr defTabSz="914400">
              <a:lnSpc>
                <a:spcPct val="100000"/>
              </a:lnSpc>
              <a:spcAft>
                <a:spcPts val="601"/>
              </a:spcAft>
            </a:pPr>
            <a:endParaRPr lang="en-CA" sz="15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500" b="0" u="none" strike="noStrike">
                <a:solidFill>
                  <a:srgbClr val="1E293B"/>
                </a:solidFill>
                <a:effectLst/>
                <a:uFillTx/>
                <a:latin typeface="Calibri"/>
                <a:ea typeface="Calibri"/>
              </a:rPr>
              <a:t>Larger context = more memory needed on your device</a:t>
            </a:r>
            <a:endParaRPr lang="en-CA" sz="15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58"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What's Inside a Model: Parameters &amp; Weights</a:t>
            </a:r>
            <a:endParaRPr lang="en-CA" sz="2200" b="0" u="none" strike="noStrike">
              <a:solidFill>
                <a:srgbClr val="000000"/>
              </a:solidFill>
              <a:effectLst/>
              <a:uFillTx/>
              <a:latin typeface="Arial"/>
            </a:endParaRPr>
          </a:p>
        </p:txBody>
      </p:sp>
      <p:sp>
        <p:nvSpPr>
          <p:cNvPr id="59" name="Text 2"/>
          <p:cNvSpPr/>
          <p:nvPr/>
        </p:nvSpPr>
        <p:spPr>
          <a:xfrm>
            <a:off x="466200" y="719640"/>
            <a:ext cx="4023000" cy="34704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tabLst>
                <a:tab pos="0" algn="l"/>
              </a:tabLst>
            </a:pPr>
            <a:r>
              <a:rPr lang="en-US" sz="1500" b="1" u="none" strike="noStrike">
                <a:solidFill>
                  <a:srgbClr val="028090"/>
                </a:solidFill>
                <a:effectLst/>
                <a:uFillTx/>
                <a:latin typeface="Calibri"/>
                <a:ea typeface="Calibri"/>
              </a:rPr>
              <a:t>What are weights?</a:t>
            </a:r>
            <a:endParaRPr lang="en-CA" sz="1500" b="0" u="none" strike="noStrike">
              <a:solidFill>
                <a:srgbClr val="000000"/>
              </a:solidFill>
              <a:effectLst/>
              <a:uFillTx/>
              <a:latin typeface="Arial"/>
            </a:endParaRPr>
          </a:p>
        </p:txBody>
      </p:sp>
      <p:sp>
        <p:nvSpPr>
          <p:cNvPr id="60" name="Shape 3"/>
          <p:cNvSpPr/>
          <p:nvPr/>
        </p:nvSpPr>
        <p:spPr>
          <a:xfrm>
            <a:off x="457200" y="1135800"/>
            <a:ext cx="54360" cy="16416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61" name="Text 4"/>
          <p:cNvSpPr/>
          <p:nvPr/>
        </p:nvSpPr>
        <p:spPr>
          <a:xfrm>
            <a:off x="603360" y="1062360"/>
            <a:ext cx="3840120" cy="50256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300" b="0" u="none" strike="noStrike">
                <a:solidFill>
                  <a:srgbClr val="1E293B"/>
                </a:solidFill>
                <a:effectLst/>
                <a:uFillTx/>
                <a:latin typeface="Calibri"/>
                <a:ea typeface="Calibri"/>
              </a:rPr>
              <a:t>An LLM is essentially a massive network of mathematical operations controlled by billions of learned numbers called parameters </a:t>
            </a:r>
            <a:endParaRPr lang="en-CA" sz="1300" b="0" u="none" strike="noStrike">
              <a:solidFill>
                <a:srgbClr val="000000"/>
              </a:solidFill>
              <a:effectLst/>
              <a:uFillTx/>
              <a:latin typeface="Arial"/>
            </a:endParaRPr>
          </a:p>
        </p:txBody>
      </p:sp>
      <p:sp>
        <p:nvSpPr>
          <p:cNvPr id="62" name="Shape 7"/>
          <p:cNvSpPr/>
          <p:nvPr/>
        </p:nvSpPr>
        <p:spPr>
          <a:xfrm>
            <a:off x="453240" y="1916280"/>
            <a:ext cx="54360" cy="16416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63" name="Text 8"/>
          <p:cNvSpPr/>
          <p:nvPr/>
        </p:nvSpPr>
        <p:spPr>
          <a:xfrm>
            <a:off x="603360" y="1817280"/>
            <a:ext cx="3840120" cy="50256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300" b="0" u="none" strike="noStrike">
                <a:solidFill>
                  <a:srgbClr val="1E293B"/>
                </a:solidFill>
                <a:effectLst/>
                <a:uFillTx/>
                <a:latin typeface="Calibri"/>
                <a:ea typeface="Calibri"/>
              </a:rPr>
              <a:t>Think of them like neurons in the brain.  Together they encode patterns learned from data, allowing the model to predict and generate useful responses</a:t>
            </a:r>
            <a:endParaRPr lang="en-CA" sz="1300" b="0" u="none" strike="noStrike">
              <a:solidFill>
                <a:srgbClr val="000000"/>
              </a:solidFill>
              <a:effectLst/>
              <a:uFillTx/>
              <a:latin typeface="Arial"/>
            </a:endParaRPr>
          </a:p>
        </p:txBody>
      </p:sp>
      <p:sp>
        <p:nvSpPr>
          <p:cNvPr id="64" name="Shape 9"/>
          <p:cNvSpPr/>
          <p:nvPr/>
        </p:nvSpPr>
        <p:spPr>
          <a:xfrm>
            <a:off x="466200" y="2672280"/>
            <a:ext cx="54360" cy="16416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65" name="Text 10"/>
          <p:cNvSpPr/>
          <p:nvPr/>
        </p:nvSpPr>
        <p:spPr>
          <a:xfrm>
            <a:off x="603360" y="2571840"/>
            <a:ext cx="3840120" cy="65808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300" b="0" u="none" strike="noStrike">
                <a:solidFill>
                  <a:srgbClr val="1E293B"/>
                </a:solidFill>
                <a:effectLst/>
                <a:uFillTx/>
                <a:latin typeface="Calibri"/>
                <a:ea typeface="Calibri"/>
              </a:rPr>
              <a:t>Parameters (often represented in the billions) require more resources to run.</a:t>
            </a:r>
            <a:endParaRPr lang="en-CA" sz="1300" b="0" u="none" strike="noStrike">
              <a:solidFill>
                <a:srgbClr val="000000"/>
              </a:solidFill>
              <a:effectLst/>
              <a:uFillTx/>
              <a:latin typeface="Arial"/>
            </a:endParaRPr>
          </a:p>
        </p:txBody>
      </p:sp>
      <p:sp>
        <p:nvSpPr>
          <p:cNvPr id="66" name="Shape 11"/>
          <p:cNvSpPr/>
          <p:nvPr/>
        </p:nvSpPr>
        <p:spPr>
          <a:xfrm>
            <a:off x="4754880" y="804600"/>
            <a:ext cx="3977280" cy="164556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67" name="Shape 12"/>
          <p:cNvSpPr/>
          <p:nvPr/>
        </p:nvSpPr>
        <p:spPr>
          <a:xfrm>
            <a:off x="4754880" y="804600"/>
            <a:ext cx="3977280" cy="54360"/>
          </a:xfrm>
          <a:prstGeom prst="rect">
            <a:avLst/>
          </a:prstGeom>
          <a:solidFill>
            <a:srgbClr val="02C39A"/>
          </a:solidFill>
          <a:ln w="12600">
            <a:solidFill>
              <a:srgbClr val="02C39A"/>
            </a:solidFill>
            <a:round/>
          </a:ln>
        </p:spPr>
        <p:style>
          <a:lnRef idx="0"/>
          <a:fillRef idx="0"/>
          <a:effectRef idx="0"/>
          <a:fontRef idx="minor"/>
        </p:style>
        <p:txBody>
          <a:bodyPr lIns="90000" tIns="9720" rIns="90000" bIns="9720" anchor="t">
            <a:noAutofit/>
          </a:bodyPr>
          <a:p>
            <a:endParaRPr lang="en-US" sz="1800" b="0" u="none" strike="noStrike">
              <a:solidFill>
                <a:schemeClr val="dk1"/>
              </a:solidFill>
              <a:effectLst/>
              <a:uFillTx/>
              <a:latin typeface="Calibri"/>
            </a:endParaRPr>
          </a:p>
        </p:txBody>
      </p:sp>
      <p:sp>
        <p:nvSpPr>
          <p:cNvPr id="68" name="Text 13"/>
          <p:cNvSpPr/>
          <p:nvPr/>
        </p:nvSpPr>
        <p:spPr>
          <a:xfrm>
            <a:off x="4864680" y="831960"/>
            <a:ext cx="3748680" cy="34704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Why 'Open Weights' Matters</a:t>
            </a:r>
            <a:endParaRPr lang="en-CA" sz="1300" b="0" u="none" strike="noStrike">
              <a:solidFill>
                <a:srgbClr val="000000"/>
              </a:solidFill>
              <a:effectLst/>
              <a:uFillTx/>
              <a:latin typeface="Arial"/>
            </a:endParaRPr>
          </a:p>
        </p:txBody>
      </p:sp>
      <p:sp>
        <p:nvSpPr>
          <p:cNvPr id="69" name="Text 14"/>
          <p:cNvSpPr/>
          <p:nvPr/>
        </p:nvSpPr>
        <p:spPr>
          <a:xfrm>
            <a:off x="4864680" y="1097280"/>
            <a:ext cx="3748680" cy="164556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tabLst>
                <a:tab pos="0" algn="l"/>
              </a:tabLst>
            </a:pPr>
            <a:r>
              <a:rPr lang="en-US" sz="1200" b="0" u="none" strike="noStrike">
                <a:solidFill>
                  <a:srgbClr val="1E293B"/>
                </a:solidFill>
                <a:effectLst/>
                <a:uFillTx/>
                <a:latin typeface="Calibri"/>
                <a:ea typeface="Calibri"/>
              </a:rPr>
              <a:t>Closed models (ChatGPT, Claude) keep their weights on private servers — you send your data to them to get a response.</a:t>
            </a:r>
            <a:endParaRPr lang="en-CA" sz="1200" b="0" u="none" strike="noStrike">
              <a:solidFill>
                <a:srgbClr val="000000"/>
              </a:solidFill>
              <a:effectLst/>
              <a:uFillTx/>
              <a:latin typeface="Arial"/>
            </a:endParaRPr>
          </a:p>
          <a:p>
            <a:pPr defTabSz="914400">
              <a:lnSpc>
                <a:spcPct val="100000"/>
              </a:lnSpc>
              <a:tabLst>
                <a:tab pos="0" algn="l"/>
              </a:tabLst>
            </a:pPr>
            <a:endParaRPr lang="en-CA" sz="800" b="0" u="none" strike="noStrike">
              <a:solidFill>
                <a:srgbClr val="000000"/>
              </a:solidFill>
              <a:effectLst/>
              <a:uFillTx/>
              <a:latin typeface="Arial"/>
            </a:endParaRPr>
          </a:p>
          <a:p>
            <a:pPr defTabSz="914400">
              <a:lnSpc>
                <a:spcPct val="100000"/>
              </a:lnSpc>
              <a:tabLst>
                <a:tab pos="0" algn="l"/>
              </a:tabLst>
            </a:pPr>
            <a:r>
              <a:rPr lang="en-US" sz="1200" b="0" u="none" strike="noStrike">
                <a:solidFill>
                  <a:srgbClr val="1E293B"/>
                </a:solidFill>
                <a:effectLst/>
                <a:uFillTx/>
                <a:latin typeface="Calibri"/>
                <a:ea typeface="Calibri"/>
              </a:rPr>
              <a:t>Open-weight models (Llama, Mistral, Gemma) can be hosted using your own resources giving you more control of your data</a:t>
            </a:r>
            <a:endParaRPr lang="en-CA" sz="1200" b="0" u="none" strike="noStrike">
              <a:solidFill>
                <a:srgbClr val="000000"/>
              </a:solidFill>
              <a:effectLst/>
              <a:uFillTx/>
              <a:latin typeface="Arial"/>
            </a:endParaRPr>
          </a:p>
        </p:txBody>
      </p:sp>
      <p:sp>
        <p:nvSpPr>
          <p:cNvPr id="70" name="Shape 15"/>
          <p:cNvSpPr/>
          <p:nvPr/>
        </p:nvSpPr>
        <p:spPr>
          <a:xfrm>
            <a:off x="4754880" y="2897280"/>
            <a:ext cx="3977280" cy="1789920"/>
          </a:xfrm>
          <a:prstGeom prst="rect">
            <a:avLst/>
          </a:prstGeom>
          <a:solidFill>
            <a:srgbClr val="F0F8FA"/>
          </a:solidFill>
          <a:ln w="12600">
            <a:solidFill>
              <a:srgbClr val="E2EBF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71" name="Shape 16"/>
          <p:cNvSpPr/>
          <p:nvPr/>
        </p:nvSpPr>
        <p:spPr>
          <a:xfrm>
            <a:off x="4759560" y="2825280"/>
            <a:ext cx="3977280" cy="54360"/>
          </a:xfrm>
          <a:prstGeom prst="rect">
            <a:avLst/>
          </a:prstGeom>
          <a:solidFill>
            <a:srgbClr val="00A896"/>
          </a:solidFill>
          <a:ln w="12600">
            <a:solidFill>
              <a:srgbClr val="00A896"/>
            </a:solidFill>
            <a:round/>
          </a:ln>
        </p:spPr>
        <p:style>
          <a:lnRef idx="0"/>
          <a:fillRef idx="0"/>
          <a:effectRef idx="0"/>
          <a:fontRef idx="minor"/>
        </p:style>
        <p:txBody>
          <a:bodyPr lIns="90000" tIns="9720" rIns="90000" bIns="9720" anchor="t">
            <a:noAutofit/>
          </a:bodyPr>
          <a:p>
            <a:endParaRPr lang="en-US" sz="1800" b="0" u="none" strike="noStrike">
              <a:solidFill>
                <a:schemeClr val="dk1"/>
              </a:solidFill>
              <a:effectLst/>
              <a:uFillTx/>
              <a:latin typeface="Calibri"/>
            </a:endParaRPr>
          </a:p>
        </p:txBody>
      </p:sp>
      <p:sp>
        <p:nvSpPr>
          <p:cNvPr id="72" name="Text 17"/>
          <p:cNvSpPr/>
          <p:nvPr/>
        </p:nvSpPr>
        <p:spPr>
          <a:xfrm>
            <a:off x="4864680" y="2961000"/>
            <a:ext cx="3748680" cy="34704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tabLst>
                <a:tab pos="0" algn="l"/>
              </a:tabLst>
            </a:pPr>
            <a:r>
              <a:rPr lang="en-US" sz="1300" b="1" u="none" strike="noStrike">
                <a:solidFill>
                  <a:srgbClr val="0D3B4F"/>
                </a:solidFill>
                <a:effectLst/>
                <a:uFillTx/>
                <a:latin typeface="Calibri"/>
                <a:ea typeface="Calibri"/>
              </a:rPr>
              <a:t>🧮  Open Weight Doesn’t Always Mean Private</a:t>
            </a:r>
            <a:endParaRPr lang="en-CA" sz="1300" b="0" u="none" strike="noStrike">
              <a:solidFill>
                <a:srgbClr val="000000"/>
              </a:solidFill>
              <a:effectLst/>
              <a:uFillTx/>
              <a:latin typeface="Arial"/>
            </a:endParaRPr>
          </a:p>
        </p:txBody>
      </p:sp>
      <p:sp>
        <p:nvSpPr>
          <p:cNvPr id="73" name="Text 18"/>
          <p:cNvSpPr/>
          <p:nvPr/>
        </p:nvSpPr>
        <p:spPr>
          <a:xfrm>
            <a:off x="4809240" y="3132360"/>
            <a:ext cx="3748680" cy="129096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pPr>
            <a:r>
              <a:rPr lang="en-US" sz="1200" b="0" u="none" strike="noStrike">
                <a:solidFill>
                  <a:schemeClr val="dk1"/>
                </a:solidFill>
                <a:effectLst/>
                <a:uFillTx/>
                <a:latin typeface="Calibri"/>
              </a:rPr>
              <a:t>Even open-weight models can be hosted by third parties (e.g. DeepSeek is available through Microsoft Azure and Chinese servers), so "open weight" doesn't automatically mean your data stays local.</a:t>
            </a:r>
            <a:endParaRPr lang="en-CA" sz="1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75"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Hardware: What Do You Need?</a:t>
            </a:r>
            <a:endParaRPr lang="en-CA" sz="2200" b="0" u="none" strike="noStrike">
              <a:solidFill>
                <a:srgbClr val="000000"/>
              </a:solidFill>
              <a:effectLst/>
              <a:uFillTx/>
              <a:latin typeface="Arial"/>
            </a:endParaRPr>
          </a:p>
        </p:txBody>
      </p:sp>
      <p:sp>
        <p:nvSpPr>
          <p:cNvPr id="76" name="Shape 2"/>
          <p:cNvSpPr/>
          <p:nvPr/>
        </p:nvSpPr>
        <p:spPr>
          <a:xfrm>
            <a:off x="365760" y="822960"/>
            <a:ext cx="3840120" cy="41112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77" name="Text 3"/>
          <p:cNvSpPr/>
          <p:nvPr/>
        </p:nvSpPr>
        <p:spPr>
          <a:xfrm>
            <a:off x="365760" y="822960"/>
            <a:ext cx="384012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400" b="1" u="none" strike="noStrike">
                <a:solidFill>
                  <a:srgbClr val="FFFFFF"/>
                </a:solidFill>
                <a:effectLst/>
                <a:uFillTx/>
                <a:latin typeface="Calibri"/>
                <a:ea typeface="Calibri"/>
              </a:rPr>
              <a:t>Minimum Central Processing Unit (CPU)</a:t>
            </a:r>
            <a:endParaRPr lang="en-CA" sz="1400" b="0" u="none" strike="noStrike">
              <a:solidFill>
                <a:srgbClr val="000000"/>
              </a:solidFill>
              <a:effectLst/>
              <a:uFillTx/>
              <a:latin typeface="Arial"/>
            </a:endParaRPr>
          </a:p>
        </p:txBody>
      </p:sp>
      <p:sp>
        <p:nvSpPr>
          <p:cNvPr id="78" name="Shape 4"/>
          <p:cNvSpPr/>
          <p:nvPr/>
        </p:nvSpPr>
        <p:spPr>
          <a:xfrm>
            <a:off x="4820040" y="822960"/>
            <a:ext cx="4016520" cy="41112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79" name="Text 5"/>
          <p:cNvSpPr/>
          <p:nvPr/>
        </p:nvSpPr>
        <p:spPr>
          <a:xfrm>
            <a:off x="4820040" y="822960"/>
            <a:ext cx="3957840" cy="4111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400" b="1" u="none" strike="noStrike">
                <a:solidFill>
                  <a:srgbClr val="FFFFFF"/>
                </a:solidFill>
                <a:effectLst/>
                <a:uFillTx/>
                <a:latin typeface="Calibri"/>
                <a:ea typeface="Calibri"/>
              </a:rPr>
              <a:t>Recommended with Graphics Processing Unit (GPU)</a:t>
            </a:r>
            <a:endParaRPr lang="en-CA" sz="1400" b="0" u="none" strike="noStrike">
              <a:solidFill>
                <a:srgbClr val="000000"/>
              </a:solidFill>
              <a:effectLst/>
              <a:uFillTx/>
              <a:latin typeface="Arial"/>
            </a:endParaRPr>
          </a:p>
        </p:txBody>
      </p:sp>
      <p:sp>
        <p:nvSpPr>
          <p:cNvPr id="80" name="Text 6"/>
          <p:cNvSpPr/>
          <p:nvPr/>
        </p:nvSpPr>
        <p:spPr>
          <a:xfrm>
            <a:off x="365760" y="1325880"/>
            <a:ext cx="3840120" cy="356580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8 GB RAM absolute minimum</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Modern 4–8 core processor (Intel Core i5/i7, AMD Ryzen)</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10–50 GB free disk space (models vary)</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000000"/>
              </a:buClr>
              <a:buFont typeface="Symbol" charset="2"/>
              <a:buChar char=""/>
            </a:pPr>
            <a:r>
              <a:rPr lang="en-US" sz="1400" b="0" u="none" strike="noStrike">
                <a:solidFill>
                  <a:schemeClr val="dk1"/>
                </a:solidFill>
                <a:effectLst/>
                <a:uFillTx/>
                <a:latin typeface="Calibri"/>
                <a:ea typeface="Calibri"/>
              </a:rPr>
              <a:t>Works with 1B–7B models, though larger models may be slow on CPU-only systems</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000000"/>
              </a:buClr>
              <a:buFont typeface="Symbol" charset="2"/>
              <a:buChar char=""/>
            </a:pPr>
            <a:r>
              <a:rPr lang="en-US" sz="1400" b="0" u="none" strike="noStrike">
                <a:solidFill>
                  <a:schemeClr val="dk1"/>
                </a:solidFill>
                <a:effectLst/>
                <a:uFillTx/>
                <a:latin typeface="Calibri"/>
                <a:ea typeface="Calibri"/>
              </a:rPr>
              <a:t>Slower responses, but suitable for experimentation and light office tasks</a:t>
            </a:r>
            <a:endParaRPr lang="en-CA" sz="1400" b="0" u="none" strike="noStrike">
              <a:solidFill>
                <a:srgbClr val="000000"/>
              </a:solidFill>
              <a:effectLst/>
              <a:uFillTx/>
              <a:latin typeface="Arial"/>
            </a:endParaRPr>
          </a:p>
        </p:txBody>
      </p:sp>
      <p:sp>
        <p:nvSpPr>
          <p:cNvPr id="81" name="Text 7"/>
          <p:cNvSpPr/>
          <p:nvPr/>
        </p:nvSpPr>
        <p:spPr>
          <a:xfrm>
            <a:off x="4937760" y="1325880"/>
            <a:ext cx="3840120" cy="327852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16–32 GB RAM</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Dedicated GPU with 8-12+ GB VRAM (NVIDIA RTX series preferred)</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1E293B"/>
              </a:buClr>
              <a:buFont typeface="Symbol" charset="2"/>
              <a:buChar char=""/>
            </a:pPr>
            <a:r>
              <a:rPr lang="en-US" sz="1400" b="0" u="none" strike="noStrike">
                <a:solidFill>
                  <a:srgbClr val="1E293B"/>
                </a:solidFill>
                <a:effectLst/>
                <a:uFillTx/>
                <a:latin typeface="Calibri"/>
                <a:ea typeface="Calibri"/>
              </a:rPr>
              <a:t>20–80 GB free disk space</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000000"/>
              </a:buClr>
              <a:buFont typeface="Symbol" charset="2"/>
              <a:buChar char=""/>
            </a:pPr>
            <a:r>
              <a:rPr lang="en-US" sz="1400" b="0" u="none" strike="noStrike">
                <a:solidFill>
                  <a:schemeClr val="dk1"/>
                </a:solidFill>
                <a:effectLst/>
                <a:uFillTx/>
                <a:latin typeface="Calibri"/>
                <a:ea typeface="Calibri"/>
              </a:rPr>
              <a:t>Runs most 7B–14B models comfortably; larger models may require more VRAM or quantization.</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000000"/>
              </a:buClr>
              <a:buFont typeface="Symbol" charset="2"/>
              <a:buChar char=""/>
            </a:pPr>
            <a:r>
              <a:rPr lang="en-US" sz="1400" b="0" u="none" strike="noStrike">
                <a:solidFill>
                  <a:schemeClr val="dk1"/>
                </a:solidFill>
                <a:effectLst/>
                <a:uFillTx/>
                <a:latin typeface="Calibri"/>
                <a:ea typeface="Calibri"/>
              </a:rPr>
              <a:t>Fast, interactive responses suitable for daily use</a:t>
            </a:r>
            <a:endParaRPr lang="en-CA" sz="1400" b="0" u="none" strike="noStrike">
              <a:solidFill>
                <a:srgbClr val="000000"/>
              </a:solidFill>
              <a:effectLst/>
              <a:uFillTx/>
              <a:latin typeface="Arial"/>
            </a:endParaRPr>
          </a:p>
          <a:p>
            <a:pPr marL="343080" indent="-343080" defTabSz="914400">
              <a:lnSpc>
                <a:spcPct val="100000"/>
              </a:lnSpc>
              <a:spcAft>
                <a:spcPts val="499"/>
              </a:spcAft>
              <a:buClr>
                <a:srgbClr val="000000"/>
              </a:buClr>
              <a:buFont typeface="Symbol" charset="2"/>
              <a:buChar char=""/>
            </a:pPr>
            <a:r>
              <a:rPr lang="en-US" sz="1400" b="0" u="none" strike="noStrike">
                <a:solidFill>
                  <a:schemeClr val="dk1"/>
                </a:solidFill>
                <a:effectLst/>
                <a:uFillTx/>
                <a:latin typeface="Calibri"/>
                <a:ea typeface="Calibri"/>
              </a:rPr>
              <a:t>NVIDIA GPUs provide the best software compatibility and performance.</a:t>
            </a:r>
            <a:endParaRPr lang="en-CA" sz="1400" b="0" u="none" strike="noStrike">
              <a:solidFill>
                <a:srgbClr val="000000"/>
              </a:solidFill>
              <a:effectLst/>
              <a:uFillTx/>
              <a:latin typeface="Arial"/>
            </a:endParaRPr>
          </a:p>
        </p:txBody>
      </p:sp>
      <p:sp>
        <p:nvSpPr>
          <p:cNvPr id="82" name="Shape 44"/>
          <p:cNvSpPr/>
          <p:nvPr/>
        </p:nvSpPr>
        <p:spPr>
          <a:xfrm>
            <a:off x="346680" y="4299120"/>
            <a:ext cx="8683200" cy="782280"/>
          </a:xfrm>
          <a:prstGeom prst="rect">
            <a:avLst/>
          </a:prstGeom>
          <a:solidFill>
            <a:srgbClr val="FFF8E7"/>
          </a:solidFill>
          <a:ln w="12600">
            <a:solidFill>
              <a:srgbClr val="F5A623"/>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83" name="Text 45"/>
          <p:cNvSpPr/>
          <p:nvPr/>
        </p:nvSpPr>
        <p:spPr>
          <a:xfrm>
            <a:off x="2619000" y="4340880"/>
            <a:ext cx="3905640" cy="27396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tabLst>
                <a:tab pos="0" algn="l"/>
              </a:tabLst>
            </a:pPr>
            <a:r>
              <a:rPr lang="en-US" sz="1200" b="1" u="none" strike="noStrike">
                <a:solidFill>
                  <a:srgbClr val="7D5A00"/>
                </a:solidFill>
                <a:effectLst/>
                <a:uFillTx/>
                <a:latin typeface="Calibri"/>
                <a:ea typeface="Calibri"/>
              </a:rPr>
              <a:t>💡  Unified/Shared Memory</a:t>
            </a:r>
            <a:endParaRPr lang="en-CA" sz="1200" b="0" u="none" strike="noStrike">
              <a:solidFill>
                <a:srgbClr val="000000"/>
              </a:solidFill>
              <a:effectLst/>
              <a:uFillTx/>
              <a:latin typeface="Arial"/>
            </a:endParaRPr>
          </a:p>
        </p:txBody>
      </p:sp>
      <p:sp>
        <p:nvSpPr>
          <p:cNvPr id="84" name="Text 46"/>
          <p:cNvSpPr/>
          <p:nvPr/>
        </p:nvSpPr>
        <p:spPr>
          <a:xfrm>
            <a:off x="598680" y="4551480"/>
            <a:ext cx="8179200" cy="52992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pPr>
            <a:r>
              <a:rPr lang="en-US" sz="1000" b="0" u="none" strike="noStrike">
                <a:solidFill>
                  <a:schemeClr val="dk1"/>
                </a:solidFill>
                <a:effectLst/>
                <a:uFillTx/>
                <a:latin typeface="Calibri"/>
              </a:rPr>
              <a:t>🍎 </a:t>
            </a:r>
            <a:r>
              <a:rPr lang="en-US" sz="1000" b="0" u="none" strike="noStrike">
                <a:solidFill>
                  <a:srgbClr val="7D5A00"/>
                </a:solidFill>
                <a:effectLst/>
                <a:uFillTx/>
                <a:latin typeface="Calibri"/>
              </a:rPr>
              <a:t>Apple M-series devices with 16 GB+ unified memory provide excellent local AI performance without a dedicated GPU </a:t>
            </a:r>
            <a:endParaRPr lang="en-CA" sz="1000" b="0" u="none" strike="noStrike">
              <a:solidFill>
                <a:srgbClr val="000000"/>
              </a:solidFill>
              <a:effectLst/>
              <a:uFillTx/>
              <a:latin typeface="Arial"/>
            </a:endParaRPr>
          </a:p>
          <a:p>
            <a:pPr algn="ctr" defTabSz="914400">
              <a:lnSpc>
                <a:spcPct val="100000"/>
              </a:lnSpc>
            </a:pPr>
            <a:r>
              <a:rPr lang="en-US" sz="1000" b="0" u="none" strike="noStrike">
                <a:solidFill>
                  <a:srgbClr val="7D5A00"/>
                </a:solidFill>
                <a:effectLst/>
                <a:uFillTx/>
                <a:latin typeface="Calibri"/>
              </a:rPr>
              <a:t>‘Gaming Laptops’ that have a GPU with shared memory may run warm but can also work better than CPU alone.</a:t>
            </a:r>
            <a:endParaRPr lang="en-CA" sz="1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86"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Model Licensing — What You Need to Know</a:t>
            </a:r>
            <a:endParaRPr lang="en-CA" sz="2200" b="0" u="none" strike="noStrike">
              <a:solidFill>
                <a:srgbClr val="000000"/>
              </a:solidFill>
              <a:effectLst/>
              <a:uFillTx/>
              <a:latin typeface="Arial"/>
            </a:endParaRPr>
          </a:p>
        </p:txBody>
      </p:sp>
      <p:graphicFrame>
        <p:nvGraphicFramePr>
          <p:cNvPr id="87" name="Table 0"/>
          <p:cNvGraphicFramePr/>
          <p:nvPr/>
        </p:nvGraphicFramePr>
        <p:xfrm>
          <a:off x="365760" y="953640"/>
          <a:ext cx="8412120" cy="2822760"/>
        </p:xfrm>
        <a:graphic>
          <a:graphicData uri="http://schemas.openxmlformats.org/drawingml/2006/table">
            <a:tbl>
              <a:tblPr/>
              <a:tblGrid>
                <a:gridCol w="1828800"/>
                <a:gridCol w="1828800"/>
                <a:gridCol w="2743200"/>
                <a:gridCol w="2011680"/>
              </a:tblGrid>
              <a:tr h="466920">
                <a:tc>
                  <a:txBody>
                    <a:bodyPr anchor="t">
                      <a:noAutofit/>
                    </a:bodyPr>
                    <a:p>
                      <a:pPr defTabSz="914400">
                        <a:lnSpc>
                          <a:spcPct val="100000"/>
                        </a:lnSpc>
                        <a:tabLst>
                          <a:tab pos="0" algn="l"/>
                        </a:tabLst>
                      </a:pPr>
                      <a:r>
                        <a:rPr lang="en-US" sz="1400" b="1" u="none" strike="noStrike">
                          <a:solidFill>
                            <a:srgbClr val="FFFFFF"/>
                          </a:solidFill>
                          <a:effectLst/>
                          <a:uFillTx/>
                          <a:latin typeface="Calibri"/>
                          <a:ea typeface="Calibri"/>
                        </a:rPr>
                        <a:t>License</a:t>
                      </a:r>
                      <a:endParaRPr lang="en-CA" sz="1400" b="0" u="none" strike="noStrike">
                        <a:solidFill>
                          <a:srgbClr val="FFFFFF"/>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solidFill>
                      <a:srgbClr val="028090"/>
                    </a:solidFill>
                  </a:tcPr>
                </a:tc>
                <a:tc>
                  <a:txBody>
                    <a:bodyPr anchor="t">
                      <a:noAutofit/>
                    </a:bodyPr>
                    <a:p>
                      <a:pPr defTabSz="914400">
                        <a:lnSpc>
                          <a:spcPct val="100000"/>
                        </a:lnSpc>
                        <a:tabLst>
                          <a:tab pos="0" algn="l"/>
                        </a:tabLst>
                      </a:pPr>
                      <a:r>
                        <a:rPr lang="en-US" sz="1400" b="1" u="none" strike="noStrike">
                          <a:solidFill>
                            <a:srgbClr val="FFFFFF"/>
                          </a:solidFill>
                          <a:effectLst/>
                          <a:uFillTx/>
                          <a:latin typeface="Calibri"/>
                          <a:ea typeface="Calibri"/>
                        </a:rPr>
                        <a:t>Commercial Use?</a:t>
                      </a:r>
                      <a:endParaRPr lang="en-CA" sz="1400" b="0" u="none" strike="noStrike">
                        <a:solidFill>
                          <a:srgbClr val="FFFFFF"/>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solidFill>
                      <a:srgbClr val="028090"/>
                    </a:solidFill>
                  </a:tcPr>
                </a:tc>
                <a:tc>
                  <a:txBody>
                    <a:bodyPr anchor="t">
                      <a:noAutofit/>
                    </a:bodyPr>
                    <a:p>
                      <a:pPr defTabSz="914400">
                        <a:lnSpc>
                          <a:spcPct val="100000"/>
                        </a:lnSpc>
                        <a:tabLst>
                          <a:tab pos="0" algn="l"/>
                        </a:tabLst>
                      </a:pPr>
                      <a:r>
                        <a:rPr lang="en-US" sz="1400" b="1" u="none" strike="noStrike">
                          <a:solidFill>
                            <a:srgbClr val="FFFFFF"/>
                          </a:solidFill>
                          <a:effectLst/>
                          <a:uFillTx/>
                          <a:latin typeface="Calibri"/>
                          <a:ea typeface="Calibri"/>
                        </a:rPr>
                        <a:t>Models Using It</a:t>
                      </a:r>
                      <a:endParaRPr lang="en-CA" sz="1400" b="0" u="none" strike="noStrike">
                        <a:solidFill>
                          <a:srgbClr val="FFFFFF"/>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solidFill>
                      <a:srgbClr val="028090"/>
                    </a:solidFill>
                  </a:tcPr>
                </a:tc>
                <a:tc>
                  <a:txBody>
                    <a:bodyPr anchor="t">
                      <a:noAutofit/>
                    </a:bodyPr>
                    <a:p>
                      <a:pPr defTabSz="914400">
                        <a:lnSpc>
                          <a:spcPct val="100000"/>
                        </a:lnSpc>
                        <a:tabLst>
                          <a:tab pos="0" algn="l"/>
                        </a:tabLst>
                      </a:pPr>
                      <a:r>
                        <a:rPr lang="en-US" sz="1400" b="1" u="none" strike="noStrike">
                          <a:solidFill>
                            <a:srgbClr val="FFFFFF"/>
                          </a:solidFill>
                          <a:effectLst/>
                          <a:uFillTx/>
                          <a:latin typeface="Calibri"/>
                          <a:ea typeface="Calibri"/>
                        </a:rPr>
                        <a:t>Easy to Deploy?</a:t>
                      </a:r>
                      <a:endParaRPr lang="en-CA" sz="1400" b="0" u="none" strike="noStrike">
                        <a:solidFill>
                          <a:srgbClr val="FFFFFF"/>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solidFill>
                      <a:srgbClr val="028090"/>
                    </a:solidFill>
                  </a:tcPr>
                </a:tc>
              </a:tr>
              <a:tr h="466920">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Apache 2.0</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Mistral, Phi-3, Gemma 4</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r>
              <a:tr h="466920">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MIT</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Various fine-tunes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r>
              <a:tr h="466920">
                <a:tc>
                  <a:txBody>
                    <a:bodyPr anchor="t">
                      <a:noAutofit/>
                    </a:bodyPr>
                    <a:p>
                      <a:pPr defTabSz="914400">
                        <a:lnSpc>
                          <a:spcPct val="100000"/>
                        </a:lnSpc>
                        <a:tabLst>
                          <a:tab pos="0" algn="l"/>
                        </a:tabLst>
                      </a:pPr>
                      <a:r>
                        <a:rPr lang="en-US" sz="1300" b="0" u="none" strike="noStrike">
                          <a:solidFill>
                            <a:schemeClr val="dk1"/>
                          </a:solidFill>
                          <a:effectLst/>
                          <a:uFillTx/>
                          <a:latin typeface="Calibri"/>
                          <a:ea typeface="Calibri"/>
                        </a:rPr>
                        <a:t>Gemma License</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p>
                      <a:pPr defTabSz="914400">
                        <a:lnSpc>
                          <a:spcPct val="100000"/>
                        </a:lnSpc>
                        <a:tabLst>
                          <a:tab pos="0" algn="l"/>
                        </a:tabLst>
                      </a:pP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chemeClr val="dk1"/>
                          </a:solidFill>
                          <a:effectLst/>
                          <a:uFillTx/>
                          <a:latin typeface="Calibri"/>
                          <a:ea typeface="Calibri"/>
                        </a:rPr>
                        <a:t>Gemma 2, Gemma 3</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chemeClr val="dk1"/>
                          </a:solidFill>
                          <a:effectLst/>
                          <a:uFillTx/>
                          <a:latin typeface="Calibri"/>
                          <a:ea typeface="Calibri"/>
                        </a:rPr>
                        <a:t>✅ Yes</a:t>
                      </a:r>
                      <a:endParaRPr lang="en-CA" sz="1300" b="0" u="none" strike="noStrike">
                        <a:solidFill>
                          <a:srgbClr val="000000"/>
                        </a:solidFill>
                        <a:effectLst/>
                        <a:uFillTx/>
                        <a:latin typeface="Arial"/>
                      </a:endParaRPr>
                    </a:p>
                    <a:p>
                      <a:pPr defTabSz="914400">
                        <a:lnSpc>
                          <a:spcPct val="100000"/>
                        </a:lnSpc>
                        <a:tabLst>
                          <a:tab pos="0" algn="l"/>
                        </a:tabLst>
                      </a:pP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r>
              <a:tr h="466920">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Llama Community</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 *</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Llama 3.x (Meta)</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r>
              <a:tr h="466920">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GPL / AGPL</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Yes **  </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Community models &amp; fine-tunes</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c>
                  <a:txBody>
                    <a:bodyPr anchor="t">
                      <a:noAutofit/>
                    </a:bodyPr>
                    <a:p>
                      <a:pPr defTabSz="914400">
                        <a:lnSpc>
                          <a:spcPct val="100000"/>
                        </a:lnSpc>
                        <a:tabLst>
                          <a:tab pos="0" algn="l"/>
                        </a:tabLst>
                      </a:pPr>
                      <a:r>
                        <a:rPr lang="en-US" sz="1300" b="0" u="none" strike="noStrike">
                          <a:solidFill>
                            <a:srgbClr val="000000"/>
                          </a:solidFill>
                          <a:effectLst/>
                          <a:uFillTx/>
                          <a:latin typeface="Calibri"/>
                          <a:ea typeface="Calibri"/>
                        </a:rPr>
                        <a:t>⚠️ Review</a:t>
                      </a:r>
                      <a:endParaRPr lang="en-CA" sz="1300" b="0" u="none" strike="noStrike">
                        <a:solidFill>
                          <a:srgbClr val="000000"/>
                        </a:solidFill>
                        <a:effectLst/>
                        <a:uFillTx/>
                        <a:latin typeface="Arial"/>
                      </a:endParaRPr>
                    </a:p>
                  </a:txBody>
                  <a:tcPr anchor="t" marL="91440" marR="91440" marT="45720" marB="45720">
                    <a:lnL w="6480">
                      <a:solidFill>
                        <a:srgbClr val="E2EBF0"/>
                      </a:solidFill>
                      <a:prstDash val="solid"/>
                    </a:lnL>
                    <a:lnR w="6480">
                      <a:solidFill>
                        <a:srgbClr val="E2EBF0"/>
                      </a:solidFill>
                      <a:prstDash val="solid"/>
                    </a:lnR>
                    <a:lnT w="6480">
                      <a:solidFill>
                        <a:srgbClr val="E2EBF0"/>
                      </a:solidFill>
                      <a:prstDash val="solid"/>
                    </a:lnT>
                    <a:lnB w="6480">
                      <a:solidFill>
                        <a:srgbClr val="E2EBF0"/>
                      </a:solidFill>
                      <a:prstDash val="solid"/>
                    </a:lnB>
                    <a:noFill/>
                  </a:tcPr>
                </a:tc>
              </a:tr>
            </a:tbl>
          </a:graphicData>
        </a:graphic>
      </p:graphicFrame>
      <p:sp>
        <p:nvSpPr>
          <p:cNvPr id="88" name="Text 2"/>
          <p:cNvSpPr/>
          <p:nvPr/>
        </p:nvSpPr>
        <p:spPr>
          <a:xfrm>
            <a:off x="365760" y="3977640"/>
            <a:ext cx="8412120" cy="319680"/>
          </a:xfrm>
          <a:prstGeom prst="rect">
            <a:avLst/>
          </a:prstGeom>
          <a:noFill/>
          <a:ln w="0">
            <a:noFill/>
          </a:ln>
        </p:spPr>
        <p:style>
          <a:lnRef idx="0"/>
          <a:fillRef idx="0"/>
          <a:effectRef idx="0"/>
          <a:fontRef idx="minor"/>
        </p:style>
        <p:txBody>
          <a:bodyPr lIns="90000" tIns="45000" rIns="90000" bIns="45000" anchor="ctr">
            <a:noAutofit/>
          </a:bodyPr>
          <a:p>
            <a:pPr defTabSz="914400">
              <a:lnSpc>
                <a:spcPct val="100000"/>
              </a:lnSpc>
            </a:pPr>
            <a:r>
              <a:rPr lang="en-US" sz="1000" b="0" i="1" u="none" strike="noStrike">
                <a:solidFill>
                  <a:srgbClr val="64748B"/>
                </a:solidFill>
                <a:effectLst/>
                <a:uFillTx/>
                <a:latin typeface="Calibri"/>
                <a:ea typeface="Calibri"/>
              </a:rPr>
              <a:t>* Llama Community License allows free use for orgs under 700M monthly active users — many non-profits qualify based on size and scale.</a:t>
            </a:r>
            <a:endParaRPr lang="en-CA" sz="1000" b="0" u="none" strike="noStrike">
              <a:solidFill>
                <a:srgbClr val="000000"/>
              </a:solidFill>
              <a:effectLst/>
              <a:uFillTx/>
              <a:latin typeface="Arial"/>
            </a:endParaRPr>
          </a:p>
          <a:p>
            <a:pPr defTabSz="914400">
              <a:lnSpc>
                <a:spcPct val="100000"/>
              </a:lnSpc>
            </a:pPr>
            <a:r>
              <a:rPr lang="en-US" sz="1000" b="0" i="1" u="none" strike="noStrike">
                <a:solidFill>
                  <a:srgbClr val="64748B"/>
                </a:solidFill>
                <a:effectLst/>
                <a:uFillTx/>
                <a:latin typeface="Calibri"/>
                <a:ea typeface="Calibri"/>
              </a:rPr>
              <a:t>** Copyleft licenses can create sharing obligations when distributing software or providing network services. Review carefully before deployment.</a:t>
            </a:r>
            <a:endParaRPr lang="en-CA" sz="1000" b="0" u="none" strike="noStrike">
              <a:solidFill>
                <a:srgbClr val="000000"/>
              </a:solidFill>
              <a:effectLst/>
              <a:uFillTx/>
              <a:latin typeface="Arial"/>
            </a:endParaRPr>
          </a:p>
        </p:txBody>
      </p:sp>
      <p:sp>
        <p:nvSpPr>
          <p:cNvPr id="89" name="TextBox 6"/>
          <p:cNvSpPr/>
          <p:nvPr/>
        </p:nvSpPr>
        <p:spPr>
          <a:xfrm>
            <a:off x="287280" y="4586040"/>
            <a:ext cx="8412120" cy="258120"/>
          </a:xfrm>
          <a:prstGeom prst="rect">
            <a:avLst/>
          </a:prstGeom>
          <a:solidFill>
            <a:schemeClr val="lt2"/>
          </a:solidFill>
          <a:ln w="0">
            <a:noFill/>
          </a:ln>
        </p:spPr>
        <p:style>
          <a:lnRef idx="0"/>
          <a:fillRef idx="0"/>
          <a:effectRef idx="0"/>
          <a:fontRef idx="minor"/>
        </p:style>
        <p:txBody>
          <a:bodyPr lIns="90000" tIns="45000" rIns="90000" bIns="45000" anchor="t">
            <a:spAutoFit/>
          </a:bodyPr>
          <a:p>
            <a:pPr algn="ctr" defTabSz="914400">
              <a:lnSpc>
                <a:spcPct val="100000"/>
              </a:lnSpc>
            </a:pPr>
            <a:r>
              <a:rPr lang="en-US" sz="1100" b="0" u="none" strike="noStrike">
                <a:solidFill>
                  <a:srgbClr val="002060"/>
                </a:solidFill>
                <a:effectLst/>
                <a:uFillTx/>
                <a:latin typeface="Calibri"/>
              </a:rPr>
              <a:t>This table is intended as a quick risk assessment and is not legal advice. If you're deploying a model organization-wide, always read the license!</a:t>
            </a:r>
            <a:endParaRPr lang="en-CA" sz="11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91"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Two Ways to Chat with Documents</a:t>
            </a:r>
            <a:endParaRPr lang="en-CA" sz="2200" b="0" u="none" strike="noStrike">
              <a:solidFill>
                <a:srgbClr val="000000"/>
              </a:solidFill>
              <a:effectLst/>
              <a:uFillTx/>
              <a:latin typeface="Arial"/>
            </a:endParaRPr>
          </a:p>
        </p:txBody>
      </p:sp>
      <p:sp>
        <p:nvSpPr>
          <p:cNvPr id="92" name="Shape 2"/>
          <p:cNvSpPr/>
          <p:nvPr/>
        </p:nvSpPr>
        <p:spPr>
          <a:xfrm>
            <a:off x="365760" y="777240"/>
            <a:ext cx="3840120" cy="38008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93" name="Shape 3"/>
          <p:cNvSpPr/>
          <p:nvPr/>
        </p:nvSpPr>
        <p:spPr>
          <a:xfrm>
            <a:off x="365760" y="777240"/>
            <a:ext cx="3840120" cy="456840"/>
          </a:xfrm>
          <a:prstGeom prst="rect">
            <a:avLst/>
          </a:prstGeom>
          <a:solidFill>
            <a:srgbClr val="028090"/>
          </a:solidFill>
          <a:ln w="12600">
            <a:solidFill>
              <a:srgbClr val="028090"/>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94" name="Text 4"/>
          <p:cNvSpPr/>
          <p:nvPr/>
        </p:nvSpPr>
        <p:spPr>
          <a:xfrm>
            <a:off x="365760" y="777240"/>
            <a:ext cx="3840120" cy="45684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500" b="1" u="none" strike="noStrike">
                <a:solidFill>
                  <a:srgbClr val="FFFFFF"/>
                </a:solidFill>
                <a:effectLst/>
                <a:uFillTx/>
                <a:latin typeface="Calibri"/>
                <a:ea typeface="Calibri"/>
              </a:rPr>
              <a:t>📄  Direct Context</a:t>
            </a:r>
            <a:endParaRPr lang="en-CA" sz="1500" b="0" u="none" strike="noStrike">
              <a:solidFill>
                <a:srgbClr val="000000"/>
              </a:solidFill>
              <a:effectLst/>
              <a:uFillTx/>
              <a:latin typeface="Arial"/>
            </a:endParaRPr>
          </a:p>
        </p:txBody>
      </p:sp>
      <p:sp>
        <p:nvSpPr>
          <p:cNvPr id="95" name="Text 5"/>
          <p:cNvSpPr/>
          <p:nvPr/>
        </p:nvSpPr>
        <p:spPr>
          <a:xfrm>
            <a:off x="502920" y="1325880"/>
            <a:ext cx="3565800" cy="347436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How it works</a:t>
            </a:r>
            <a:endParaRPr lang="en-CA" sz="1400" b="0" u="none" strike="noStrike">
              <a:solidFill>
                <a:srgbClr val="000000"/>
              </a:solidFill>
              <a:effectLst/>
              <a:uFillTx/>
              <a:latin typeface="Arial"/>
            </a:endParaRPr>
          </a:p>
          <a:p>
            <a:pPr defTabSz="914400">
              <a:lnSpc>
                <a:spcPct val="100000"/>
              </a:lnSpc>
              <a:spcAft>
                <a:spcPts val="1001"/>
              </a:spcAft>
              <a:tabLst>
                <a:tab pos="0" algn="l"/>
              </a:tabLst>
            </a:pPr>
            <a:r>
              <a:rPr lang="en-US" sz="1300" b="0" u="none" strike="noStrike">
                <a:solidFill>
                  <a:srgbClr val="1E293B"/>
                </a:solidFill>
                <a:effectLst/>
                <a:uFillTx/>
                <a:latin typeface="Calibri"/>
                <a:ea typeface="Calibri"/>
              </a:rPr>
              <a:t>The full document text is sent directly into the model's context window alongside your question</a:t>
            </a:r>
            <a:endParaRPr lang="en-CA" sz="1300" b="0" u="none" strike="noStrike">
              <a:solidFill>
                <a:srgbClr val="000000"/>
              </a:solidFill>
              <a:effectLst/>
              <a:uFillTx/>
              <a:latin typeface="Arial"/>
            </a:endParaRPr>
          </a:p>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Best for</a:t>
            </a:r>
            <a:endParaRPr lang="en-CA" sz="1400" b="0" u="none" strike="noStrike">
              <a:solidFill>
                <a:srgbClr val="000000"/>
              </a:solidFill>
              <a:effectLst/>
              <a:uFillTx/>
              <a:latin typeface="Arial"/>
            </a:endParaRPr>
          </a:p>
          <a:p>
            <a:pPr defTabSz="914400">
              <a:lnSpc>
                <a:spcPct val="100000"/>
              </a:lnSpc>
              <a:spcAft>
                <a:spcPts val="1001"/>
              </a:spcAft>
              <a:tabLst>
                <a:tab pos="0" algn="l"/>
              </a:tabLst>
            </a:pPr>
            <a:r>
              <a:rPr lang="en-US" sz="1300" b="0" u="none" strike="noStrike">
                <a:solidFill>
                  <a:srgbClr val="1E293B"/>
                </a:solidFill>
                <a:effectLst/>
                <a:uFillTx/>
                <a:latin typeface="Calibri"/>
                <a:ea typeface="Calibri"/>
              </a:rPr>
              <a:t>Short documents (a few pages) where you need the model to see everything</a:t>
            </a:r>
            <a:endParaRPr lang="en-CA" sz="1300" b="0" u="none" strike="noStrike">
              <a:solidFill>
                <a:srgbClr val="000000"/>
              </a:solidFill>
              <a:effectLst/>
              <a:uFillTx/>
              <a:latin typeface="Arial"/>
            </a:endParaRPr>
          </a:p>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Limitations</a:t>
            </a:r>
            <a:endParaRPr lang="en-CA" sz="1400" b="0" u="none" strike="noStrike">
              <a:solidFill>
                <a:srgbClr val="000000"/>
              </a:solidFill>
              <a:effectLst/>
              <a:uFillTx/>
              <a:latin typeface="Arial"/>
            </a:endParaRPr>
          </a:p>
          <a:p>
            <a:pPr defTabSz="914400">
              <a:lnSpc>
                <a:spcPct val="100000"/>
              </a:lnSpc>
              <a:tabLst>
                <a:tab pos="0" algn="l"/>
              </a:tabLst>
            </a:pPr>
            <a:r>
              <a:rPr lang="en-US" sz="1300" b="0" u="none" strike="noStrike">
                <a:solidFill>
                  <a:srgbClr val="1E293B"/>
                </a:solidFill>
                <a:effectLst/>
                <a:uFillTx/>
                <a:latin typeface="Calibri"/>
                <a:ea typeface="Calibri"/>
              </a:rPr>
              <a:t>Hard cap at the model's context window size — a long report may not fit at all</a:t>
            </a:r>
            <a:endParaRPr lang="en-CA" sz="1300" b="0" u="none" strike="noStrike">
              <a:solidFill>
                <a:srgbClr val="000000"/>
              </a:solidFill>
              <a:effectLst/>
              <a:uFillTx/>
              <a:latin typeface="Arial"/>
            </a:endParaRPr>
          </a:p>
        </p:txBody>
      </p:sp>
      <p:sp>
        <p:nvSpPr>
          <p:cNvPr id="96" name="Shape 6"/>
          <p:cNvSpPr/>
          <p:nvPr/>
        </p:nvSpPr>
        <p:spPr>
          <a:xfrm>
            <a:off x="4316040" y="2217600"/>
            <a:ext cx="502560" cy="502560"/>
          </a:xfrm>
          <a:prstGeom prst="ellipse">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97" name="Text 7"/>
          <p:cNvSpPr/>
          <p:nvPr/>
        </p:nvSpPr>
        <p:spPr>
          <a:xfrm>
            <a:off x="4316040" y="2217600"/>
            <a:ext cx="502560" cy="50256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300" b="1" u="none" strike="noStrike">
                <a:solidFill>
                  <a:srgbClr val="FFFFFF"/>
                </a:solidFill>
                <a:effectLst/>
                <a:uFillTx/>
                <a:latin typeface="Calibri"/>
                <a:ea typeface="Calibri"/>
              </a:rPr>
              <a:t>vs</a:t>
            </a:r>
            <a:endParaRPr lang="en-CA" sz="1300" b="0" u="none" strike="noStrike">
              <a:solidFill>
                <a:srgbClr val="000000"/>
              </a:solidFill>
              <a:effectLst/>
              <a:uFillTx/>
              <a:latin typeface="Arial"/>
            </a:endParaRPr>
          </a:p>
        </p:txBody>
      </p:sp>
      <p:sp>
        <p:nvSpPr>
          <p:cNvPr id="98" name="Shape 8"/>
          <p:cNvSpPr/>
          <p:nvPr/>
        </p:nvSpPr>
        <p:spPr>
          <a:xfrm>
            <a:off x="4937760" y="777240"/>
            <a:ext cx="3840120" cy="3800880"/>
          </a:xfrm>
          <a:prstGeom prst="rect">
            <a:avLst/>
          </a:prstGeom>
          <a:solidFill>
            <a:srgbClr val="F0F8FA"/>
          </a:solidFill>
          <a:ln w="12600">
            <a:solidFill>
              <a:srgbClr val="E2EBF0"/>
            </a:solidFill>
            <a:round/>
          </a:ln>
          <a:effectLst>
            <a:outerShdw dist="25455" dir="8100000" blurRad="63360" rotWithShape="0">
              <a:srgbClr val="000000">
                <a:alpha val="8000"/>
              </a:srgbClr>
            </a:outerShdw>
          </a:effectLst>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99" name="Shape 9"/>
          <p:cNvSpPr/>
          <p:nvPr/>
        </p:nvSpPr>
        <p:spPr>
          <a:xfrm>
            <a:off x="4937760" y="777240"/>
            <a:ext cx="3840120" cy="456840"/>
          </a:xfrm>
          <a:prstGeom prst="rect">
            <a:avLst/>
          </a:prstGeom>
          <a:solidFill>
            <a:srgbClr val="00A896"/>
          </a:solidFill>
          <a:ln w="12600">
            <a:solidFill>
              <a:srgbClr val="00A896"/>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00" name="Text 10"/>
          <p:cNvSpPr/>
          <p:nvPr/>
        </p:nvSpPr>
        <p:spPr>
          <a:xfrm>
            <a:off x="4937760" y="777240"/>
            <a:ext cx="3840120" cy="45684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300" b="1" u="none" strike="noStrike">
                <a:solidFill>
                  <a:srgbClr val="FFFFFF"/>
                </a:solidFill>
                <a:effectLst/>
                <a:uFillTx/>
                <a:latin typeface="Calibri"/>
                <a:ea typeface="Calibri"/>
              </a:rPr>
              <a:t>🗂️  RAG  (Retrieval-Augmented Generation)</a:t>
            </a:r>
            <a:endParaRPr lang="en-CA" sz="1300" b="0" u="none" strike="noStrike">
              <a:solidFill>
                <a:srgbClr val="000000"/>
              </a:solidFill>
              <a:effectLst/>
              <a:uFillTx/>
              <a:latin typeface="Arial"/>
            </a:endParaRPr>
          </a:p>
        </p:txBody>
      </p:sp>
      <p:sp>
        <p:nvSpPr>
          <p:cNvPr id="101" name="Text 11"/>
          <p:cNvSpPr/>
          <p:nvPr/>
        </p:nvSpPr>
        <p:spPr>
          <a:xfrm>
            <a:off x="5074920" y="1325880"/>
            <a:ext cx="3565800" cy="3474360"/>
          </a:xfrm>
          <a:prstGeom prst="rect">
            <a:avLst/>
          </a:prstGeom>
          <a:noFill/>
          <a:ln w="0">
            <a:noFill/>
          </a:ln>
        </p:spPr>
        <p:style>
          <a:lnRef idx="0"/>
          <a:fillRef idx="0"/>
          <a:effectRef idx="0"/>
          <a:fontRef idx="minor"/>
        </p:style>
        <p:txBody>
          <a:bodyPr lIns="90000" tIns="45000" rIns="90000" bIns="45000" anchor="t">
            <a:noAutofit/>
          </a:bodyPr>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How it works</a:t>
            </a:r>
            <a:endParaRPr lang="en-CA" sz="1400" b="0" u="none" strike="noStrike">
              <a:solidFill>
                <a:srgbClr val="000000"/>
              </a:solidFill>
              <a:effectLst/>
              <a:uFillTx/>
              <a:latin typeface="Arial"/>
            </a:endParaRPr>
          </a:p>
          <a:p>
            <a:pPr defTabSz="914400">
              <a:lnSpc>
                <a:spcPct val="100000"/>
              </a:lnSpc>
              <a:spcAft>
                <a:spcPts val="1001"/>
              </a:spcAft>
              <a:tabLst>
                <a:tab pos="0" algn="l"/>
              </a:tabLst>
            </a:pPr>
            <a:r>
              <a:rPr lang="en-US" sz="1300" b="0" u="none" strike="noStrike">
                <a:solidFill>
                  <a:srgbClr val="1E293B"/>
                </a:solidFill>
                <a:effectLst/>
                <a:uFillTx/>
                <a:latin typeface="Calibri"/>
                <a:ea typeface="Calibri"/>
              </a:rPr>
              <a:t>Documents are sorted into searchable chunks and indexed based on </a:t>
            </a:r>
            <a:r>
              <a:rPr lang="en-US" sz="1300" b="1" u="none" strike="noStrike">
                <a:solidFill>
                  <a:srgbClr val="1E293B"/>
                </a:solidFill>
                <a:effectLst/>
                <a:uFillTx/>
                <a:latin typeface="Calibri"/>
                <a:ea typeface="Calibri"/>
              </a:rPr>
              <a:t>meaning</a:t>
            </a:r>
            <a:r>
              <a:rPr lang="en-US" sz="1300" b="0" u="none" strike="noStrike">
                <a:solidFill>
                  <a:srgbClr val="1E293B"/>
                </a:solidFill>
                <a:effectLst/>
                <a:uFillTx/>
                <a:latin typeface="Calibri"/>
                <a:ea typeface="Calibri"/>
              </a:rPr>
              <a:t> not just key words  When you ask a questions only the most relevant sections are sent to the model</a:t>
            </a:r>
            <a:endParaRPr lang="en-CA" sz="1300" b="0" u="none" strike="noStrike">
              <a:solidFill>
                <a:srgbClr val="000000"/>
              </a:solidFill>
              <a:effectLst/>
              <a:uFillTx/>
              <a:latin typeface="Arial"/>
            </a:endParaRPr>
          </a:p>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Best for</a:t>
            </a:r>
            <a:endParaRPr lang="en-CA" sz="1400" b="0" u="none" strike="noStrike">
              <a:solidFill>
                <a:srgbClr val="000000"/>
              </a:solidFill>
              <a:effectLst/>
              <a:uFillTx/>
              <a:latin typeface="Arial"/>
            </a:endParaRPr>
          </a:p>
          <a:p>
            <a:pPr defTabSz="914400">
              <a:lnSpc>
                <a:spcPct val="100000"/>
              </a:lnSpc>
              <a:spcAft>
                <a:spcPts val="1001"/>
              </a:spcAft>
              <a:tabLst>
                <a:tab pos="0" algn="l"/>
              </a:tabLst>
            </a:pPr>
            <a:r>
              <a:rPr lang="en-US" sz="1300" b="0" u="none" strike="noStrike">
                <a:solidFill>
                  <a:srgbClr val="1E293B"/>
                </a:solidFill>
                <a:effectLst/>
                <a:uFillTx/>
                <a:latin typeface="Calibri"/>
                <a:ea typeface="Calibri"/>
              </a:rPr>
              <a:t>Large document libraries — folders of reports, policies, grant files — far too big to fit in context</a:t>
            </a:r>
            <a:endParaRPr lang="en-CA" sz="1300" b="0" u="none" strike="noStrike">
              <a:solidFill>
                <a:srgbClr val="000000"/>
              </a:solidFill>
              <a:effectLst/>
              <a:uFillTx/>
              <a:latin typeface="Arial"/>
            </a:endParaRPr>
          </a:p>
          <a:p>
            <a:pPr defTabSz="914400">
              <a:lnSpc>
                <a:spcPct val="100000"/>
              </a:lnSpc>
              <a:spcAft>
                <a:spcPts val="300"/>
              </a:spcAft>
              <a:tabLst>
                <a:tab pos="0" algn="l"/>
              </a:tabLst>
            </a:pPr>
            <a:r>
              <a:rPr lang="en-US" sz="1400" b="1" u="none" strike="noStrike">
                <a:solidFill>
                  <a:srgbClr val="0D3B4F"/>
                </a:solidFill>
                <a:effectLst/>
                <a:uFillTx/>
                <a:latin typeface="Calibri"/>
                <a:ea typeface="Calibri"/>
              </a:rPr>
              <a:t>Limitations</a:t>
            </a:r>
            <a:endParaRPr lang="en-CA" sz="1400" b="0" u="none" strike="noStrike">
              <a:solidFill>
                <a:srgbClr val="000000"/>
              </a:solidFill>
              <a:effectLst/>
              <a:uFillTx/>
              <a:latin typeface="Arial"/>
            </a:endParaRPr>
          </a:p>
          <a:p>
            <a:pPr defTabSz="914400">
              <a:lnSpc>
                <a:spcPct val="100000"/>
              </a:lnSpc>
              <a:tabLst>
                <a:tab pos="0" algn="l"/>
              </a:tabLst>
            </a:pPr>
            <a:r>
              <a:rPr lang="en-US" sz="1300" b="0" u="none" strike="noStrike">
                <a:solidFill>
                  <a:srgbClr val="1E293B"/>
                </a:solidFill>
                <a:effectLst/>
                <a:uFillTx/>
                <a:latin typeface="Calibri"/>
                <a:ea typeface="Calibri"/>
              </a:rPr>
              <a:t>Can miss details if the retrieval step pulls the wrong chunks — quality depends on how well the document was indexed</a:t>
            </a:r>
            <a:endParaRPr lang="en-CA" sz="13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Shape 0"/>
          <p:cNvSpPr/>
          <p:nvPr/>
        </p:nvSpPr>
        <p:spPr>
          <a:xfrm>
            <a:off x="0" y="0"/>
            <a:ext cx="9143640" cy="639720"/>
          </a:xfrm>
          <a:prstGeom prst="rect">
            <a:avLst/>
          </a:prstGeom>
          <a:solidFill>
            <a:srgbClr val="0D3B4F"/>
          </a:solidFill>
          <a:ln w="12600">
            <a:solidFill>
              <a:srgbClr val="0D3B4F"/>
            </a:solidFill>
            <a:round/>
          </a:ln>
        </p:spPr>
        <p:style>
          <a:lnRef idx="0"/>
          <a:fillRef idx="0"/>
          <a:effectRef idx="0"/>
          <a:fontRef idx="minor"/>
        </p:style>
        <p:txBody>
          <a:bodyPr lIns="90000" tIns="45000" rIns="90000" bIns="45000" anchor="t">
            <a:noAutofit/>
          </a:bodyPr>
          <a:p>
            <a:endParaRPr lang="en-US" sz="1800" b="0" u="none" strike="noStrike">
              <a:solidFill>
                <a:schemeClr val="dk1"/>
              </a:solidFill>
              <a:effectLst/>
              <a:uFillTx/>
              <a:latin typeface="Calibri"/>
            </a:endParaRPr>
          </a:p>
        </p:txBody>
      </p:sp>
      <p:sp>
        <p:nvSpPr>
          <p:cNvPr id="103" name="Text 1"/>
          <p:cNvSpPr/>
          <p:nvPr/>
        </p:nvSpPr>
        <p:spPr>
          <a:xfrm>
            <a:off x="365760" y="0"/>
            <a:ext cx="8412120" cy="639720"/>
          </a:xfrm>
          <a:prstGeom prst="rect">
            <a:avLst/>
          </a:prstGeom>
          <a:noFill/>
          <a:ln w="0">
            <a:noFill/>
          </a:ln>
        </p:spPr>
        <p:style>
          <a:lnRef idx="0"/>
          <a:fillRef idx="0"/>
          <a:effectRef idx="0"/>
          <a:fontRef idx="minor"/>
        </p:style>
        <p:txBody>
          <a:bodyPr lIns="0" tIns="0" rIns="0" bIns="0" anchor="ctr">
            <a:noAutofit/>
          </a:bodyPr>
          <a:p>
            <a:pPr defTabSz="914400">
              <a:lnSpc>
                <a:spcPct val="100000"/>
              </a:lnSpc>
              <a:tabLst>
                <a:tab pos="0" algn="l"/>
              </a:tabLst>
            </a:pPr>
            <a:r>
              <a:rPr lang="en-US" sz="2200" b="1" u="none" strike="noStrike">
                <a:solidFill>
                  <a:srgbClr val="FFFFFF"/>
                </a:solidFill>
                <a:effectLst/>
                <a:uFillTx/>
                <a:latin typeface="Calibri"/>
                <a:ea typeface="Calibri"/>
              </a:rPr>
              <a:t>Popular Open-Source Models for Non-Profits</a:t>
            </a:r>
            <a:endParaRPr lang="en-CA" sz="2200" b="0" u="none" strike="noStrike">
              <a:solidFill>
                <a:srgbClr val="000000"/>
              </a:solidFill>
              <a:effectLst/>
              <a:uFillTx/>
              <a:latin typeface="Arial"/>
            </a:endParaRPr>
          </a:p>
        </p:txBody>
      </p:sp>
      <p:sp>
        <p:nvSpPr>
          <p:cNvPr id="104" name="Text 2"/>
          <p:cNvSpPr/>
          <p:nvPr/>
        </p:nvSpPr>
        <p:spPr>
          <a:xfrm>
            <a:off x="411480" y="1240920"/>
            <a:ext cx="8229240" cy="4114440"/>
          </a:xfrm>
          <a:prstGeom prst="rect">
            <a:avLst/>
          </a:prstGeom>
          <a:noFill/>
          <a:ln w="0">
            <a:noFill/>
          </a:ln>
        </p:spPr>
        <p:style>
          <a:lnRef idx="0"/>
          <a:fillRef idx="0"/>
          <a:effectRef idx="0"/>
          <a:fontRef idx="minor"/>
        </p:style>
        <p:txBody>
          <a:bodyPr lIns="90000" tIns="45000" rIns="90000" bIns="45000" anchor="t">
            <a:noAutofit/>
          </a:bodyPr>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Llama 3.2 / 3.3  (Meta) — Excellent general purpose; 1B–70B sizes; Llama Community License</a:t>
            </a:r>
            <a:endParaRPr lang="en-CA" sz="16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Mistral 7B / Mistral Nemo — Fast, efficient, Apache 2.0; excellent on modest hardware</a:t>
            </a:r>
            <a:endParaRPr lang="en-CA" sz="16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Phi-3 / Phi-4  (Microsoft) — Tiny but capable; MIT License; great for low-resource hardware</a:t>
            </a:r>
            <a:endParaRPr lang="en-CA" sz="16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Gemma 4  (Google) — </a:t>
            </a:r>
            <a:r>
              <a:rPr lang="fr-FR" sz="1600" b="0" u="none" strike="noStrike">
                <a:solidFill>
                  <a:srgbClr val="1E293B"/>
                </a:solidFill>
                <a:effectLst/>
                <a:uFillTx/>
                <a:latin typeface="Calibri"/>
                <a:ea typeface="Calibri"/>
              </a:rPr>
              <a:t>Fast, efficient, Apache 2.0; </a:t>
            </a:r>
            <a:r>
              <a:rPr lang="en-US" sz="1600" b="0" u="none" strike="noStrike">
                <a:solidFill>
                  <a:schemeClr val="dk1"/>
                </a:solidFill>
                <a:effectLst/>
                <a:uFillTx/>
                <a:latin typeface="Calibri"/>
                <a:ea typeface="Calibri"/>
              </a:rPr>
              <a:t>beginner-friendly documentation</a:t>
            </a:r>
            <a:endParaRPr lang="en-CA" sz="16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Qwen 2.5 /3.5 (Alibaba) — Strong multilingual support; Apache 2.0; excellent for diverse communities</a:t>
            </a:r>
            <a:endParaRPr lang="en-CA" sz="1600" b="0" u="none" strike="noStrike">
              <a:solidFill>
                <a:srgbClr val="000000"/>
              </a:solidFill>
              <a:effectLst/>
              <a:uFillTx/>
              <a:latin typeface="Arial"/>
            </a:endParaRPr>
          </a:p>
          <a:p>
            <a:pPr marL="343080" indent="-343080" defTabSz="914400">
              <a:lnSpc>
                <a:spcPct val="100000"/>
              </a:lnSpc>
              <a:spcAft>
                <a:spcPts val="601"/>
              </a:spcAft>
              <a:buClr>
                <a:srgbClr val="1E293B"/>
              </a:buClr>
              <a:buFont typeface="Symbol" charset="2"/>
              <a:buChar char=""/>
            </a:pPr>
            <a:r>
              <a:rPr lang="en-US" sz="1600" b="0" u="none" strike="noStrike">
                <a:solidFill>
                  <a:srgbClr val="1E293B"/>
                </a:solidFill>
                <a:effectLst/>
                <a:uFillTx/>
                <a:latin typeface="Calibri"/>
                <a:ea typeface="Calibri"/>
              </a:rPr>
              <a:t>DeepSeek-R1 distills — Strong reasoning at modest sizes; MIT License</a:t>
            </a:r>
            <a:endParaRPr lang="en-CA" sz="1600" b="0" u="none" strike="noStrike">
              <a:solidFill>
                <a:srgbClr val="000000"/>
              </a:solidFill>
              <a:effectLst/>
              <a:uFillTx/>
              <a:latin typeface="Arial"/>
            </a:endParaRPr>
          </a:p>
          <a:p>
            <a:pPr defTabSz="914400">
              <a:lnSpc>
                <a:spcPct val="100000"/>
              </a:lnSpc>
              <a:spcAft>
                <a:spcPts val="601"/>
              </a:spcAft>
            </a:pPr>
            <a:endParaRPr lang="en-CA" sz="1600" b="0" u="none" strike="noStrike">
              <a:solidFill>
                <a:srgbClr val="000000"/>
              </a:solidFill>
              <a:effectLst/>
              <a:uFillTx/>
              <a:latin typeface="Arial"/>
            </a:endParaRPr>
          </a:p>
          <a:p>
            <a:pPr defTabSz="914400">
              <a:lnSpc>
                <a:spcPct val="100000"/>
              </a:lnSpc>
              <a:spcAft>
                <a:spcPts val="601"/>
              </a:spcAft>
            </a:pPr>
            <a:endParaRPr lang="en-CA" sz="1600" b="0" u="none" strike="noStrike">
              <a:solidFill>
                <a:srgbClr val="000000"/>
              </a:solidFill>
              <a:effectLst/>
              <a:uFillTx/>
              <a:latin typeface="Arial"/>
            </a:endParaRPr>
          </a:p>
          <a:p>
            <a:pPr defTabSz="914400">
              <a:lnSpc>
                <a:spcPct val="100000"/>
              </a:lnSpc>
              <a:spcAft>
                <a:spcPts val="601"/>
              </a:spcAft>
            </a:pPr>
            <a:endParaRPr lang="en-CA" sz="1600" b="0" u="none" strike="noStrike">
              <a:solidFill>
                <a:srgbClr val="000000"/>
              </a:solidFill>
              <a:effectLst/>
              <a:uFillTx/>
              <a:latin typeface="Arial"/>
            </a:endParaRPr>
          </a:p>
        </p:txBody>
      </p:sp>
      <p:sp>
        <p:nvSpPr>
          <p:cNvPr id="105" name="Shape 44"/>
          <p:cNvSpPr/>
          <p:nvPr/>
        </p:nvSpPr>
        <p:spPr>
          <a:xfrm>
            <a:off x="476640" y="3824280"/>
            <a:ext cx="8190000" cy="1008720"/>
          </a:xfrm>
          <a:prstGeom prst="rect">
            <a:avLst/>
          </a:prstGeom>
          <a:solidFill>
            <a:srgbClr val="FFF8E7"/>
          </a:solidFill>
          <a:ln w="12600">
            <a:solidFill>
              <a:srgbClr val="F5A623"/>
            </a:solidFill>
            <a:round/>
          </a:ln>
        </p:spPr>
        <p:style>
          <a:lnRef idx="0"/>
          <a:fillRef idx="0"/>
          <a:effectRef idx="0"/>
          <a:fontRef idx="minor"/>
        </p:style>
        <p:txBody>
          <a:bodyPr lIns="90000" tIns="45000" rIns="90000" bIns="45000" anchor="t">
            <a:noAutofit/>
          </a:bodyPr>
          <a:p>
            <a:pPr algn="ctr" defTabSz="914400">
              <a:lnSpc>
                <a:spcPct val="100000"/>
              </a:lnSpc>
            </a:pPr>
            <a:r>
              <a:rPr lang="en-US" sz="1800" b="1" u="none" strike="noStrike">
                <a:solidFill>
                  <a:srgbClr val="7D5A00"/>
                </a:solidFill>
                <a:effectLst/>
                <a:uFillTx/>
                <a:latin typeface="Calibri"/>
                <a:ea typeface="Calibri"/>
              </a:rPr>
              <a:t>💡  </a:t>
            </a:r>
            <a:r>
              <a:rPr lang="en-US" sz="1200" b="1" u="none" strike="noStrike">
                <a:solidFill>
                  <a:srgbClr val="7D5A00"/>
                </a:solidFill>
                <a:effectLst/>
                <a:uFillTx/>
                <a:latin typeface="Calibri"/>
                <a:ea typeface="Calibri"/>
              </a:rPr>
              <a:t>Which Model to start with?</a:t>
            </a:r>
            <a:endParaRPr lang="en-CA" sz="1200" b="0" u="none" strike="noStrike">
              <a:solidFill>
                <a:srgbClr val="000000"/>
              </a:solidFill>
              <a:effectLst/>
              <a:uFillTx/>
              <a:latin typeface="Arial"/>
            </a:endParaRPr>
          </a:p>
        </p:txBody>
      </p:sp>
      <p:sp>
        <p:nvSpPr>
          <p:cNvPr id="106" name="Text 46"/>
          <p:cNvSpPr/>
          <p:nvPr/>
        </p:nvSpPr>
        <p:spPr>
          <a:xfrm>
            <a:off x="581400" y="4075560"/>
            <a:ext cx="7961400" cy="529920"/>
          </a:xfrm>
          <a:prstGeom prst="rect">
            <a:avLst/>
          </a:prstGeom>
          <a:noFill/>
          <a:ln w="0">
            <a:noFill/>
          </a:ln>
        </p:spPr>
        <p:style>
          <a:lnRef idx="0"/>
          <a:fillRef idx="0"/>
          <a:effectRef idx="0"/>
          <a:fontRef idx="minor"/>
        </p:style>
        <p:txBody>
          <a:bodyPr lIns="90000" tIns="45000" rIns="90000" bIns="45000" anchor="ctr">
            <a:noAutofit/>
          </a:bodyPr>
          <a:p>
            <a:pPr algn="ctr" defTabSz="914400">
              <a:lnSpc>
                <a:spcPct val="100000"/>
              </a:lnSpc>
            </a:pPr>
            <a:r>
              <a:rPr lang="en-US" sz="1100" b="0" u="none" strike="noStrike">
                <a:solidFill>
                  <a:srgbClr val="7D5A00"/>
                </a:solidFill>
                <a:effectLst/>
                <a:uFillTx/>
                <a:latin typeface="Calibri"/>
                <a:ea typeface="Calibri"/>
              </a:rPr>
              <a:t>You’ll have to test models that meet your licensing, and performance requirements, then scale up as needed based on hardware. </a:t>
            </a:r>
            <a:endParaRPr lang="en-CA" sz="1100" b="0" u="none" strike="noStrike">
              <a:solidFill>
                <a:srgbClr val="000000"/>
              </a:solidFill>
              <a:effectLst/>
              <a:uFillTx/>
              <a:latin typeface="Arial"/>
            </a:endParaRPr>
          </a:p>
          <a:p>
            <a:pPr algn="ctr" defTabSz="914400">
              <a:lnSpc>
                <a:spcPct val="100000"/>
              </a:lnSpc>
            </a:pPr>
            <a:r>
              <a:rPr lang="en-US" sz="1100" b="0" u="none" strike="noStrike">
                <a:solidFill>
                  <a:srgbClr val="7D5A00"/>
                </a:solidFill>
                <a:effectLst/>
                <a:uFillTx/>
                <a:latin typeface="Calibri"/>
                <a:ea typeface="Calibri"/>
              </a:rPr>
              <a:t>Not all models can handle images, reasoning, or tool calling.</a:t>
            </a:r>
            <a:endParaRPr lang="en-CA" sz="11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28090"/>
        </a:solidFill>
      </p:bgPr>
    </p:bg>
    <p:spTree>
      <p:nvGrpSpPr>
        <p:cNvPr id="1" name=""/>
        <p:cNvGrpSpPr/>
        <p:nvPr/>
      </p:nvGrpSpPr>
      <p:grpSpPr>
        <a:xfrm>
          <a:off x="0" y="0"/>
          <a:ext cx="0" cy="0"/>
          <a:chOff x="0" y="0"/>
          <a:chExt cx="0" cy="0"/>
        </a:xfrm>
      </p:grpSpPr>
      <p:sp>
        <p:nvSpPr>
          <p:cNvPr id="107" name="Text 0"/>
          <p:cNvSpPr/>
          <p:nvPr/>
        </p:nvSpPr>
        <p:spPr>
          <a:xfrm>
            <a:off x="457200" y="1645920"/>
            <a:ext cx="8229240" cy="109692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3600" b="1" u="none" strike="noStrike">
                <a:solidFill>
                  <a:srgbClr val="FFFFFF"/>
                </a:solidFill>
                <a:effectLst/>
                <a:uFillTx/>
                <a:latin typeface="Calibri"/>
                <a:ea typeface="Calibri"/>
              </a:rPr>
              <a:t>Tools to Get You Started</a:t>
            </a:r>
            <a:endParaRPr lang="en-CA" sz="3600" b="0" u="none" strike="noStrike">
              <a:solidFill>
                <a:srgbClr val="FFFFFF"/>
              </a:solidFill>
              <a:effectLst/>
              <a:uFillTx/>
              <a:latin typeface="Arial"/>
            </a:endParaRPr>
          </a:p>
        </p:txBody>
      </p:sp>
      <p:sp>
        <p:nvSpPr>
          <p:cNvPr id="108" name="Text 1"/>
          <p:cNvSpPr/>
          <p:nvPr/>
        </p:nvSpPr>
        <p:spPr>
          <a:xfrm>
            <a:off x="914400" y="2834640"/>
            <a:ext cx="7314840" cy="822600"/>
          </a:xfrm>
          <a:prstGeom prst="rect">
            <a:avLst/>
          </a:prstGeom>
          <a:noFill/>
          <a:ln w="0">
            <a:noFill/>
          </a:ln>
        </p:spPr>
        <p:style>
          <a:lnRef idx="0"/>
          <a:fillRef idx="0"/>
          <a:effectRef idx="0"/>
          <a:fontRef idx="minor"/>
        </p:style>
        <p:txBody>
          <a:bodyPr lIns="0" tIns="0" rIns="0" bIns="0" anchor="ctr">
            <a:noAutofit/>
          </a:bodyPr>
          <a:p>
            <a:pPr algn="ctr" defTabSz="914400">
              <a:lnSpc>
                <a:spcPct val="100000"/>
              </a:lnSpc>
              <a:tabLst>
                <a:tab pos="0" algn="l"/>
              </a:tabLst>
            </a:pPr>
            <a:r>
              <a:rPr lang="en-US" sz="1800" b="0" u="none" strike="noStrike">
                <a:solidFill>
                  <a:srgbClr val="F0F8FA"/>
                </a:solidFill>
                <a:effectLst/>
                <a:uFillTx/>
                <a:latin typeface="Calibri"/>
                <a:ea typeface="Calibri"/>
              </a:rPr>
              <a:t>No coding required — install and run in minutes</a:t>
            </a:r>
            <a:endParaRPr lang="en-CA" sz="1800" b="0" u="none" strike="noStrik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1411</TotalTime>
  <Application>LibreOffice/26.2.4.2$Windows_X86_64 LibreOffice_project/0229ac93fcf0d7cbc6376066c6f35021cef002dc</Application>
  <AppVersion>15.0000</AppVersion>
  <Company>PptxGenJS</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2026-05-19T23:24:59Z</dcterms:created>
  <dc:creator>AI Literacy Series</dc:creator>
  <dc:description/>
  <dc:language>en-CA</dc:language>
  <cp:lastModifiedBy/>
  <dcterms:modified xsi:type="dcterms:W3CDTF">2026-06-10T11:04:44Z</dcterms:modified>
  <cp:revision>3</cp:revision>
  <dc:subject>PptxGenJS Presentation</dc:subject>
  <dc:title>Local LLMs for Small Non-Profits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17</vt:r8>
  </property>
  <property fmtid="{D5CDD505-2E9C-101B-9397-08002B2CF9AE}" pid="3" name="PresentationFormat">
    <vt:lpwstr>On-screen Show (16:9)</vt:lpwstr>
  </property>
  <property fmtid="{D5CDD505-2E9C-101B-9397-08002B2CF9AE}" pid="4" name="Slides">
    <vt:r8>17</vt:r8>
  </property>
</Properties>
</file>