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0"/>
  </p:notesMasterIdLst>
  <p:handoutMasterIdLst>
    <p:handoutMasterId r:id="rId41"/>
  </p:handoutMasterIdLst>
  <p:sldIdLst>
    <p:sldId id="375" r:id="rId5"/>
    <p:sldId id="5594" r:id="rId6"/>
    <p:sldId id="5593" r:id="rId7"/>
    <p:sldId id="371" r:id="rId8"/>
    <p:sldId id="493" r:id="rId9"/>
    <p:sldId id="367" r:id="rId10"/>
    <p:sldId id="370" r:id="rId11"/>
    <p:sldId id="5603" r:id="rId12"/>
    <p:sldId id="494" r:id="rId13"/>
    <p:sldId id="495" r:id="rId14"/>
    <p:sldId id="496" r:id="rId15"/>
    <p:sldId id="506" r:id="rId16"/>
    <p:sldId id="511" r:id="rId17"/>
    <p:sldId id="497" r:id="rId18"/>
    <p:sldId id="498" r:id="rId19"/>
    <p:sldId id="499" r:id="rId20"/>
    <p:sldId id="500" r:id="rId21"/>
    <p:sldId id="501" r:id="rId22"/>
    <p:sldId id="503" r:id="rId23"/>
    <p:sldId id="507" r:id="rId24"/>
    <p:sldId id="510" r:id="rId25"/>
    <p:sldId id="509" r:id="rId26"/>
    <p:sldId id="514" r:id="rId27"/>
    <p:sldId id="5604" r:id="rId28"/>
    <p:sldId id="512" r:id="rId29"/>
    <p:sldId id="513" r:id="rId30"/>
    <p:sldId id="505" r:id="rId31"/>
    <p:sldId id="504" r:id="rId32"/>
    <p:sldId id="5576" r:id="rId33"/>
    <p:sldId id="5596" r:id="rId34"/>
    <p:sldId id="5599" r:id="rId35"/>
    <p:sldId id="5600" r:id="rId36"/>
    <p:sldId id="366" r:id="rId37"/>
    <p:sldId id="373" r:id="rId38"/>
    <p:sldId id="5601" r:id="rId39"/>
  </p:sldIdLst>
  <p:sldSz cx="9144000" cy="5143500" type="screen16x9"/>
  <p:notesSz cx="7010400" cy="9296400"/>
  <p:embeddedFontLst>
    <p:embeddedFont>
      <p:font typeface="BigNoodleTitling" panose="020B0604020202020204" charset="0"/>
      <p:regular r:id="rId42"/>
      <p:italic r:id="rId43"/>
    </p:embeddedFont>
    <p:embeddedFont>
      <p:font typeface="Gill Sans MT" panose="020B0502020104020203" pitchFamily="34" charset="0"/>
      <p:regular r:id="rId44"/>
      <p:bold r:id="rId45"/>
      <p:italic r:id="rId46"/>
      <p:boldItalic r:id="rId47"/>
    </p:embeddedFont>
    <p:embeddedFont>
      <p:font typeface="PT Sans" panose="020B0503020203020204" pitchFamily="34" charset="0"/>
      <p:regular r:id="rId48"/>
    </p:embeddedFont>
    <p:embeddedFont>
      <p:font typeface="Roboto Condensed Light" panose="02000000000000000000" pitchFamily="2"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778D09-125B-100E-3D45-4366F8A45320}" name="Julie Levesque" initials="JL" userId="S::jlevesque@marchofdimes.ca::bde858ec-fbcd-493e-8f9f-d9f1b191b4e1" providerId="AD"/>
  <p188:author id="{60AD5E30-AC7B-04CA-6710-282A836662BB}" name="Tim Alcock" initials="TA" userId="S::talcock@marchofdimes.ca::5e0b3a71-a04a-4463-abbb-e3db709480d3" providerId="AD"/>
  <p188:author id="{53C8A8BC-EB9E-F813-8FBF-3ABD16D6FAC2}" name="Lesley Smith" initials="LS" userId="S::ljsmith@marchofdimes.ca::6dddb496-d234-4119-a92f-895223b5d6a2" providerId="AD"/>
  <p188:author id="{3ECC6EEF-72DB-43B3-63F1-2C33EF437688}" name="Louissa Regier" initials="LR" userId="S::lregier@marchofdimes.ca::b8f876b1-284e-4c9a-846c-b77c0f1461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7A"/>
    <a:srgbClr val="FBFBFB"/>
    <a:srgbClr val="ACD9D8"/>
    <a:srgbClr val="CBE7E7"/>
    <a:srgbClr val="0A99B6"/>
    <a:srgbClr val="00ABBD"/>
    <a:srgbClr val="7AC143"/>
    <a:srgbClr val="FDB913"/>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686" autoAdjust="0"/>
  </p:normalViewPr>
  <p:slideViewPr>
    <p:cSldViewPr snapToGrid="0">
      <p:cViewPr varScale="1">
        <p:scale>
          <a:sx n="60" d="100"/>
          <a:sy n="60" d="100"/>
        </p:scale>
        <p:origin x="2098"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67597-4219-45A8-8818-243CC095841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CA"/>
        </a:p>
      </dgm:t>
    </dgm:pt>
    <dgm:pt modelId="{2E9B296E-3215-4F28-87E5-03A577B7F108}">
      <dgm:prSet phldrT="[Text]" custT="1"/>
      <dgm:spPr/>
      <dgm:t>
        <a:bodyPr/>
        <a:lstStyle/>
        <a:p>
          <a:pPr algn="ctr">
            <a:buNone/>
          </a:pPr>
          <a:r>
            <a:rPr lang="en-CA" sz="1800" b="1" i="0" u="none" dirty="0"/>
            <a:t>1. Complete Assessment</a:t>
          </a:r>
          <a:endParaRPr lang="en-CA" sz="1800" b="0" i="0" u="none" dirty="0"/>
        </a:p>
        <a:p>
          <a:pPr algn="l">
            <a:buNone/>
          </a:pPr>
          <a:r>
            <a:rPr lang="en-US" sz="1800" b="0" i="0" u="none" dirty="0"/>
            <a:t>Takes 5–10 minutes</a:t>
          </a:r>
        </a:p>
        <a:p>
          <a:pPr algn="l">
            <a:buNone/>
          </a:pPr>
          <a:r>
            <a:rPr lang="en-US" sz="1800" b="0" i="0" u="none" dirty="0"/>
            <a:t>Available at skillingup.ca </a:t>
          </a:r>
        </a:p>
        <a:p>
          <a:pPr algn="l">
            <a:buNone/>
          </a:pPr>
          <a:r>
            <a:rPr lang="en-US" sz="1800" b="0" i="0" u="none" dirty="0"/>
            <a:t>Answer simple skill-based questions</a:t>
          </a:r>
          <a:endParaRPr lang="en-CA" sz="1800" dirty="0"/>
        </a:p>
      </dgm:t>
    </dgm:pt>
    <dgm:pt modelId="{60E411D1-C510-4439-840A-E009F57C03BD}" type="parTrans" cxnId="{A1F36791-A07E-4200-B31F-F2510A231093}">
      <dgm:prSet/>
      <dgm:spPr/>
      <dgm:t>
        <a:bodyPr/>
        <a:lstStyle/>
        <a:p>
          <a:endParaRPr lang="en-CA"/>
        </a:p>
      </dgm:t>
    </dgm:pt>
    <dgm:pt modelId="{4A78A692-5907-4C7D-BE3E-77FADFFD4AC3}" type="sibTrans" cxnId="{A1F36791-A07E-4200-B31F-F2510A231093}">
      <dgm:prSet/>
      <dgm:spPr/>
      <dgm:t>
        <a:bodyPr/>
        <a:lstStyle/>
        <a:p>
          <a:endParaRPr lang="en-CA"/>
        </a:p>
      </dgm:t>
    </dgm:pt>
    <dgm:pt modelId="{AC3A4A21-D02A-4D33-AD7C-CF588A89A8E1}">
      <dgm:prSet phldrT="[Text]" custT="1"/>
      <dgm:spPr/>
      <dgm:t>
        <a:bodyPr anchor="t"/>
        <a:lstStyle/>
        <a:p>
          <a:pPr algn="ctr">
            <a:buNone/>
          </a:pPr>
          <a:r>
            <a:rPr lang="en-CA" sz="1800" b="1" i="0" u="none" dirty="0"/>
            <a:t>2. Get Personalized Results</a:t>
          </a:r>
          <a:endParaRPr lang="en-CA" sz="1800" b="0" i="0" u="none" dirty="0"/>
        </a:p>
        <a:p>
          <a:pPr algn="l">
            <a:buNone/>
          </a:pPr>
          <a:r>
            <a:rPr lang="en-CA" sz="1800" b="0" i="0" u="none" dirty="0"/>
            <a:t>Instant recommendations </a:t>
          </a:r>
        </a:p>
        <a:p>
          <a:pPr algn="l">
            <a:buNone/>
          </a:pPr>
          <a:r>
            <a:rPr lang="en-CA" sz="1800" b="0" i="0" u="none" dirty="0"/>
            <a:t>Based on skills, experience &amp; goals</a:t>
          </a:r>
          <a:endParaRPr lang="en-CA" sz="1800" dirty="0"/>
        </a:p>
      </dgm:t>
    </dgm:pt>
    <dgm:pt modelId="{550DEE36-7826-4371-96B9-447DC3DC9C6B}" type="parTrans" cxnId="{9614FD17-FDB6-4106-981E-1101439A455F}">
      <dgm:prSet/>
      <dgm:spPr/>
      <dgm:t>
        <a:bodyPr/>
        <a:lstStyle/>
        <a:p>
          <a:endParaRPr lang="en-CA"/>
        </a:p>
      </dgm:t>
    </dgm:pt>
    <dgm:pt modelId="{8F51C1BB-B69E-4620-BB36-D2EBCCF3BF78}" type="sibTrans" cxnId="{9614FD17-FDB6-4106-981E-1101439A455F}">
      <dgm:prSet/>
      <dgm:spPr/>
      <dgm:t>
        <a:bodyPr/>
        <a:lstStyle/>
        <a:p>
          <a:endParaRPr lang="en-CA"/>
        </a:p>
      </dgm:t>
    </dgm:pt>
    <dgm:pt modelId="{381C937D-F5E3-446D-B953-A98AA8F0233B}">
      <dgm:prSet phldrT="[Text]" custT="1"/>
      <dgm:spPr/>
      <dgm:t>
        <a:bodyPr anchor="t"/>
        <a:lstStyle/>
        <a:p>
          <a:pPr algn="ctr">
            <a:buNone/>
          </a:pPr>
          <a:r>
            <a:rPr lang="en-CA" sz="1800" b="1" i="0" u="none" dirty="0"/>
            <a:t>3. Take the Next Step</a:t>
          </a:r>
          <a:endParaRPr lang="en-CA" sz="1800" b="0" i="0" u="none" dirty="0"/>
        </a:p>
        <a:p>
          <a:pPr algn="l">
            <a:buNone/>
          </a:pPr>
          <a:r>
            <a:rPr lang="en-US" sz="1800" b="0" i="0" u="none" dirty="0"/>
            <a:t>Download results </a:t>
          </a:r>
        </a:p>
        <a:p>
          <a:pPr algn="l">
            <a:buNone/>
          </a:pPr>
          <a:r>
            <a:rPr lang="en-US" sz="1800" b="0" i="0" u="none" dirty="0"/>
            <a:t>Register for a program </a:t>
          </a:r>
        </a:p>
        <a:p>
          <a:pPr algn="l">
            <a:buNone/>
          </a:pPr>
          <a:r>
            <a:rPr lang="en-US" sz="1800" b="0" i="0" u="none" dirty="0"/>
            <a:t>Connect with our team</a:t>
          </a:r>
          <a:endParaRPr lang="en-CA" sz="1800" dirty="0"/>
        </a:p>
      </dgm:t>
    </dgm:pt>
    <dgm:pt modelId="{7A4FDF42-0C76-4F77-B873-5E401E03CBD1}" type="parTrans" cxnId="{D6BEC3D0-327A-43BD-9173-53489A371307}">
      <dgm:prSet/>
      <dgm:spPr/>
      <dgm:t>
        <a:bodyPr/>
        <a:lstStyle/>
        <a:p>
          <a:endParaRPr lang="en-CA"/>
        </a:p>
      </dgm:t>
    </dgm:pt>
    <dgm:pt modelId="{9BD39FD2-AA0B-46E2-AA4A-63D04470BEFC}" type="sibTrans" cxnId="{D6BEC3D0-327A-43BD-9173-53489A371307}">
      <dgm:prSet/>
      <dgm:spPr/>
      <dgm:t>
        <a:bodyPr/>
        <a:lstStyle/>
        <a:p>
          <a:endParaRPr lang="en-CA"/>
        </a:p>
      </dgm:t>
    </dgm:pt>
    <dgm:pt modelId="{ECCAE55F-CB64-4257-8B63-96DC025806C2}" type="pres">
      <dgm:prSet presAssocID="{A7B67597-4219-45A8-8818-243CC095841E}" presName="Name0" presStyleCnt="0">
        <dgm:presLayoutVars>
          <dgm:dir/>
          <dgm:resizeHandles val="exact"/>
        </dgm:presLayoutVars>
      </dgm:prSet>
      <dgm:spPr/>
    </dgm:pt>
    <dgm:pt modelId="{16FDBACD-271D-4874-9FD4-49BD6E3D8FED}" type="pres">
      <dgm:prSet presAssocID="{2E9B296E-3215-4F28-87E5-03A577B7F108}" presName="node" presStyleLbl="node1" presStyleIdx="0" presStyleCnt="3">
        <dgm:presLayoutVars>
          <dgm:bulletEnabled val="1"/>
        </dgm:presLayoutVars>
      </dgm:prSet>
      <dgm:spPr/>
    </dgm:pt>
    <dgm:pt modelId="{B9E30601-7357-4135-A409-DD35752B8125}" type="pres">
      <dgm:prSet presAssocID="{4A78A692-5907-4C7D-BE3E-77FADFFD4AC3}" presName="sibTrans" presStyleLbl="sibTrans2D1" presStyleIdx="0" presStyleCnt="2"/>
      <dgm:spPr/>
    </dgm:pt>
    <dgm:pt modelId="{F963AEFF-06E2-4DCD-938F-AAB7847D6BB2}" type="pres">
      <dgm:prSet presAssocID="{4A78A692-5907-4C7D-BE3E-77FADFFD4AC3}" presName="connectorText" presStyleLbl="sibTrans2D1" presStyleIdx="0" presStyleCnt="2"/>
      <dgm:spPr/>
    </dgm:pt>
    <dgm:pt modelId="{F109CDE0-CB42-4497-854C-D1CB965C6B68}" type="pres">
      <dgm:prSet presAssocID="{AC3A4A21-D02A-4D33-AD7C-CF588A89A8E1}" presName="node" presStyleLbl="node1" presStyleIdx="1" presStyleCnt="3" custLinFactNeighborX="0" custLinFactNeighborY="734">
        <dgm:presLayoutVars>
          <dgm:bulletEnabled val="1"/>
        </dgm:presLayoutVars>
      </dgm:prSet>
      <dgm:spPr/>
    </dgm:pt>
    <dgm:pt modelId="{4F2C2F62-D390-4162-A742-18BB85C01C2C}" type="pres">
      <dgm:prSet presAssocID="{8F51C1BB-B69E-4620-BB36-D2EBCCF3BF78}" presName="sibTrans" presStyleLbl="sibTrans2D1" presStyleIdx="1" presStyleCnt="2"/>
      <dgm:spPr/>
    </dgm:pt>
    <dgm:pt modelId="{7D5E050A-A2DE-46B1-B47F-755A96D06301}" type="pres">
      <dgm:prSet presAssocID="{8F51C1BB-B69E-4620-BB36-D2EBCCF3BF78}" presName="connectorText" presStyleLbl="sibTrans2D1" presStyleIdx="1" presStyleCnt="2"/>
      <dgm:spPr/>
    </dgm:pt>
    <dgm:pt modelId="{071ADE57-09BB-44C6-AC09-4E96C8E233CB}" type="pres">
      <dgm:prSet presAssocID="{381C937D-F5E3-446D-B953-A98AA8F0233B}" presName="node" presStyleLbl="node1" presStyleIdx="2" presStyleCnt="3">
        <dgm:presLayoutVars>
          <dgm:bulletEnabled val="1"/>
        </dgm:presLayoutVars>
      </dgm:prSet>
      <dgm:spPr/>
    </dgm:pt>
  </dgm:ptLst>
  <dgm:cxnLst>
    <dgm:cxn modelId="{F1FD090A-F9A6-417E-82E5-1246CA37F474}" type="presOf" srcId="{A7B67597-4219-45A8-8818-243CC095841E}" destId="{ECCAE55F-CB64-4257-8B63-96DC025806C2}" srcOrd="0" destOrd="0" presId="urn:microsoft.com/office/officeart/2005/8/layout/process1"/>
    <dgm:cxn modelId="{9614FD17-FDB6-4106-981E-1101439A455F}" srcId="{A7B67597-4219-45A8-8818-243CC095841E}" destId="{AC3A4A21-D02A-4D33-AD7C-CF588A89A8E1}" srcOrd="1" destOrd="0" parTransId="{550DEE36-7826-4371-96B9-447DC3DC9C6B}" sibTransId="{8F51C1BB-B69E-4620-BB36-D2EBCCF3BF78}"/>
    <dgm:cxn modelId="{E8839D54-CFC6-48E2-9ECD-08B3ABD097C9}" type="presOf" srcId="{4A78A692-5907-4C7D-BE3E-77FADFFD4AC3}" destId="{F963AEFF-06E2-4DCD-938F-AAB7847D6BB2}" srcOrd="1" destOrd="0" presId="urn:microsoft.com/office/officeart/2005/8/layout/process1"/>
    <dgm:cxn modelId="{18B32286-8B89-48C3-B49E-5EACF63026EC}" type="presOf" srcId="{381C937D-F5E3-446D-B953-A98AA8F0233B}" destId="{071ADE57-09BB-44C6-AC09-4E96C8E233CB}" srcOrd="0" destOrd="0" presId="urn:microsoft.com/office/officeart/2005/8/layout/process1"/>
    <dgm:cxn modelId="{A1F36791-A07E-4200-B31F-F2510A231093}" srcId="{A7B67597-4219-45A8-8818-243CC095841E}" destId="{2E9B296E-3215-4F28-87E5-03A577B7F108}" srcOrd="0" destOrd="0" parTransId="{60E411D1-C510-4439-840A-E009F57C03BD}" sibTransId="{4A78A692-5907-4C7D-BE3E-77FADFFD4AC3}"/>
    <dgm:cxn modelId="{E7DF9BA2-BC3B-43E6-AA4D-444F67214D6D}" type="presOf" srcId="{8F51C1BB-B69E-4620-BB36-D2EBCCF3BF78}" destId="{7D5E050A-A2DE-46B1-B47F-755A96D06301}" srcOrd="1" destOrd="0" presId="urn:microsoft.com/office/officeart/2005/8/layout/process1"/>
    <dgm:cxn modelId="{8CB6B0AD-96A6-4DB5-A72C-E6FE96AD1C4F}" type="presOf" srcId="{8F51C1BB-B69E-4620-BB36-D2EBCCF3BF78}" destId="{4F2C2F62-D390-4162-A742-18BB85C01C2C}" srcOrd="0" destOrd="0" presId="urn:microsoft.com/office/officeart/2005/8/layout/process1"/>
    <dgm:cxn modelId="{D6BEC3D0-327A-43BD-9173-53489A371307}" srcId="{A7B67597-4219-45A8-8818-243CC095841E}" destId="{381C937D-F5E3-446D-B953-A98AA8F0233B}" srcOrd="2" destOrd="0" parTransId="{7A4FDF42-0C76-4F77-B873-5E401E03CBD1}" sibTransId="{9BD39FD2-AA0B-46E2-AA4A-63D04470BEFC}"/>
    <dgm:cxn modelId="{C7754BE6-A6BA-44CE-B8AA-B83823B19AFF}" type="presOf" srcId="{AC3A4A21-D02A-4D33-AD7C-CF588A89A8E1}" destId="{F109CDE0-CB42-4497-854C-D1CB965C6B68}" srcOrd="0" destOrd="0" presId="urn:microsoft.com/office/officeart/2005/8/layout/process1"/>
    <dgm:cxn modelId="{7CE0D6E8-2B9E-4DC0-B801-75AF82C3D59A}" type="presOf" srcId="{2E9B296E-3215-4F28-87E5-03A577B7F108}" destId="{16FDBACD-271D-4874-9FD4-49BD6E3D8FED}" srcOrd="0" destOrd="0" presId="urn:microsoft.com/office/officeart/2005/8/layout/process1"/>
    <dgm:cxn modelId="{F22E4FF7-EBE2-4A86-9B80-6E3A5C6F601F}" type="presOf" srcId="{4A78A692-5907-4C7D-BE3E-77FADFFD4AC3}" destId="{B9E30601-7357-4135-A409-DD35752B8125}" srcOrd="0" destOrd="0" presId="urn:microsoft.com/office/officeart/2005/8/layout/process1"/>
    <dgm:cxn modelId="{316A73F0-30C6-4004-9B11-C5ED817C3BD2}" type="presParOf" srcId="{ECCAE55F-CB64-4257-8B63-96DC025806C2}" destId="{16FDBACD-271D-4874-9FD4-49BD6E3D8FED}" srcOrd="0" destOrd="0" presId="urn:microsoft.com/office/officeart/2005/8/layout/process1"/>
    <dgm:cxn modelId="{6926F675-0136-4AA3-9071-C20C893779C4}" type="presParOf" srcId="{ECCAE55F-CB64-4257-8B63-96DC025806C2}" destId="{B9E30601-7357-4135-A409-DD35752B8125}" srcOrd="1" destOrd="0" presId="urn:microsoft.com/office/officeart/2005/8/layout/process1"/>
    <dgm:cxn modelId="{9FC50415-C319-4FFA-A053-92FD10E66C99}" type="presParOf" srcId="{B9E30601-7357-4135-A409-DD35752B8125}" destId="{F963AEFF-06E2-4DCD-938F-AAB7847D6BB2}" srcOrd="0" destOrd="0" presId="urn:microsoft.com/office/officeart/2005/8/layout/process1"/>
    <dgm:cxn modelId="{814D04D7-4E2B-4AB1-BE8C-2B940E395598}" type="presParOf" srcId="{ECCAE55F-CB64-4257-8B63-96DC025806C2}" destId="{F109CDE0-CB42-4497-854C-D1CB965C6B68}" srcOrd="2" destOrd="0" presId="urn:microsoft.com/office/officeart/2005/8/layout/process1"/>
    <dgm:cxn modelId="{371FAF18-A49D-4210-880F-A030E659F365}" type="presParOf" srcId="{ECCAE55F-CB64-4257-8B63-96DC025806C2}" destId="{4F2C2F62-D390-4162-A742-18BB85C01C2C}" srcOrd="3" destOrd="0" presId="urn:microsoft.com/office/officeart/2005/8/layout/process1"/>
    <dgm:cxn modelId="{EE64741B-0EEB-462A-82CD-3CCA4A18D0BD}" type="presParOf" srcId="{4F2C2F62-D390-4162-A742-18BB85C01C2C}" destId="{7D5E050A-A2DE-46B1-B47F-755A96D06301}" srcOrd="0" destOrd="0" presId="urn:microsoft.com/office/officeart/2005/8/layout/process1"/>
    <dgm:cxn modelId="{AA15545D-E183-4F4D-8891-7747026B8A26}" type="presParOf" srcId="{ECCAE55F-CB64-4257-8B63-96DC025806C2}" destId="{071ADE57-09BB-44C6-AC09-4E96C8E233C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DBACD-271D-4874-9FD4-49BD6E3D8FED}">
      <dsp:nvSpPr>
        <dsp:cNvPr id="0" name=""/>
        <dsp:cNvSpPr/>
      </dsp:nvSpPr>
      <dsp:spPr>
        <a:xfrm>
          <a:off x="7103" y="693719"/>
          <a:ext cx="2123044" cy="300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i="0" u="none" kern="1200" dirty="0"/>
            <a:t>1. Complete Assessment</a:t>
          </a:r>
          <a:endParaRPr lang="en-CA" sz="1800" b="0" i="0" u="none" kern="1200" dirty="0"/>
        </a:p>
        <a:p>
          <a:pPr marL="0" lvl="0" indent="0" algn="l" defTabSz="800100">
            <a:lnSpc>
              <a:spcPct val="90000"/>
            </a:lnSpc>
            <a:spcBef>
              <a:spcPct val="0"/>
            </a:spcBef>
            <a:spcAft>
              <a:spcPct val="35000"/>
            </a:spcAft>
            <a:buNone/>
          </a:pPr>
          <a:r>
            <a:rPr lang="en-US" sz="1800" b="0" i="0" u="none" kern="1200" dirty="0"/>
            <a:t>Takes 5–10 minutes</a:t>
          </a:r>
        </a:p>
        <a:p>
          <a:pPr marL="0" lvl="0" indent="0" algn="l" defTabSz="800100">
            <a:lnSpc>
              <a:spcPct val="90000"/>
            </a:lnSpc>
            <a:spcBef>
              <a:spcPct val="0"/>
            </a:spcBef>
            <a:spcAft>
              <a:spcPct val="35000"/>
            </a:spcAft>
            <a:buNone/>
          </a:pPr>
          <a:r>
            <a:rPr lang="en-US" sz="1800" b="0" i="0" u="none" kern="1200" dirty="0"/>
            <a:t>Available at skillingup.ca </a:t>
          </a:r>
        </a:p>
        <a:p>
          <a:pPr marL="0" lvl="0" indent="0" algn="l" defTabSz="800100">
            <a:lnSpc>
              <a:spcPct val="90000"/>
            </a:lnSpc>
            <a:spcBef>
              <a:spcPct val="0"/>
            </a:spcBef>
            <a:spcAft>
              <a:spcPct val="35000"/>
            </a:spcAft>
            <a:buNone/>
          </a:pPr>
          <a:r>
            <a:rPr lang="en-US" sz="1800" b="0" i="0" u="none" kern="1200" dirty="0"/>
            <a:t>Answer simple skill-based questions</a:t>
          </a:r>
          <a:endParaRPr lang="en-CA" sz="1800" kern="1200" dirty="0"/>
        </a:p>
      </dsp:txBody>
      <dsp:txXfrm>
        <a:off x="69285" y="755901"/>
        <a:ext cx="1998680" cy="2881070"/>
      </dsp:txXfrm>
    </dsp:sp>
    <dsp:sp modelId="{B9E30601-7357-4135-A409-DD35752B8125}">
      <dsp:nvSpPr>
        <dsp:cNvPr id="0" name=""/>
        <dsp:cNvSpPr/>
      </dsp:nvSpPr>
      <dsp:spPr>
        <a:xfrm rot="25514">
          <a:off x="2342445" y="1944303"/>
          <a:ext cx="450097" cy="526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2342447" y="2049105"/>
        <a:ext cx="315068" cy="315909"/>
      </dsp:txXfrm>
    </dsp:sp>
    <dsp:sp modelId="{F109CDE0-CB42-4497-854C-D1CB965C6B68}">
      <dsp:nvSpPr>
        <dsp:cNvPr id="0" name=""/>
        <dsp:cNvSpPr/>
      </dsp:nvSpPr>
      <dsp:spPr>
        <a:xfrm>
          <a:off x="2979365" y="715779"/>
          <a:ext cx="2123044" cy="300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CA" sz="1800" b="1" i="0" u="none" kern="1200" dirty="0"/>
            <a:t>2. Get Personalized Results</a:t>
          </a:r>
          <a:endParaRPr lang="en-CA" sz="1800" b="0" i="0" u="none" kern="1200" dirty="0"/>
        </a:p>
        <a:p>
          <a:pPr marL="0" lvl="0" indent="0" algn="l" defTabSz="800100">
            <a:lnSpc>
              <a:spcPct val="90000"/>
            </a:lnSpc>
            <a:spcBef>
              <a:spcPct val="0"/>
            </a:spcBef>
            <a:spcAft>
              <a:spcPct val="35000"/>
            </a:spcAft>
            <a:buNone/>
          </a:pPr>
          <a:r>
            <a:rPr lang="en-CA" sz="1800" b="0" i="0" u="none" kern="1200" dirty="0"/>
            <a:t>Instant recommendations </a:t>
          </a:r>
        </a:p>
        <a:p>
          <a:pPr marL="0" lvl="0" indent="0" algn="l" defTabSz="800100">
            <a:lnSpc>
              <a:spcPct val="90000"/>
            </a:lnSpc>
            <a:spcBef>
              <a:spcPct val="0"/>
            </a:spcBef>
            <a:spcAft>
              <a:spcPct val="35000"/>
            </a:spcAft>
            <a:buNone/>
          </a:pPr>
          <a:r>
            <a:rPr lang="en-CA" sz="1800" b="0" i="0" u="none" kern="1200" dirty="0"/>
            <a:t>Based on skills, experience &amp; goals</a:t>
          </a:r>
          <a:endParaRPr lang="en-CA" sz="1800" kern="1200" dirty="0"/>
        </a:p>
      </dsp:txBody>
      <dsp:txXfrm>
        <a:off x="3041547" y="777961"/>
        <a:ext cx="1998680" cy="2881070"/>
      </dsp:txXfrm>
    </dsp:sp>
    <dsp:sp modelId="{4F2C2F62-D390-4162-A742-18BB85C01C2C}">
      <dsp:nvSpPr>
        <dsp:cNvPr id="0" name=""/>
        <dsp:cNvSpPr/>
      </dsp:nvSpPr>
      <dsp:spPr>
        <a:xfrm rot="21574486">
          <a:off x="5314707" y="1944114"/>
          <a:ext cx="450097" cy="526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5314709" y="2049918"/>
        <a:ext cx="315068" cy="315909"/>
      </dsp:txXfrm>
    </dsp:sp>
    <dsp:sp modelId="{071ADE57-09BB-44C6-AC09-4E96C8E233CB}">
      <dsp:nvSpPr>
        <dsp:cNvPr id="0" name=""/>
        <dsp:cNvSpPr/>
      </dsp:nvSpPr>
      <dsp:spPr>
        <a:xfrm>
          <a:off x="5951627" y="693719"/>
          <a:ext cx="2123044" cy="300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CA" sz="1800" b="1" i="0" u="none" kern="1200" dirty="0"/>
            <a:t>3. Take the Next Step</a:t>
          </a:r>
          <a:endParaRPr lang="en-CA" sz="1800" b="0" i="0" u="none" kern="1200" dirty="0"/>
        </a:p>
        <a:p>
          <a:pPr marL="0" lvl="0" indent="0" algn="l" defTabSz="800100">
            <a:lnSpc>
              <a:spcPct val="90000"/>
            </a:lnSpc>
            <a:spcBef>
              <a:spcPct val="0"/>
            </a:spcBef>
            <a:spcAft>
              <a:spcPct val="35000"/>
            </a:spcAft>
            <a:buNone/>
          </a:pPr>
          <a:r>
            <a:rPr lang="en-US" sz="1800" b="0" i="0" u="none" kern="1200" dirty="0"/>
            <a:t>Download results </a:t>
          </a:r>
        </a:p>
        <a:p>
          <a:pPr marL="0" lvl="0" indent="0" algn="l" defTabSz="800100">
            <a:lnSpc>
              <a:spcPct val="90000"/>
            </a:lnSpc>
            <a:spcBef>
              <a:spcPct val="0"/>
            </a:spcBef>
            <a:spcAft>
              <a:spcPct val="35000"/>
            </a:spcAft>
            <a:buNone/>
          </a:pPr>
          <a:r>
            <a:rPr lang="en-US" sz="1800" b="0" i="0" u="none" kern="1200" dirty="0"/>
            <a:t>Register for a program </a:t>
          </a:r>
        </a:p>
        <a:p>
          <a:pPr marL="0" lvl="0" indent="0" algn="l" defTabSz="800100">
            <a:lnSpc>
              <a:spcPct val="90000"/>
            </a:lnSpc>
            <a:spcBef>
              <a:spcPct val="0"/>
            </a:spcBef>
            <a:spcAft>
              <a:spcPct val="35000"/>
            </a:spcAft>
            <a:buNone/>
          </a:pPr>
          <a:r>
            <a:rPr lang="en-US" sz="1800" b="0" i="0" u="none" kern="1200" dirty="0"/>
            <a:t>Connect with our team</a:t>
          </a:r>
          <a:endParaRPr lang="en-CA" sz="1800" kern="1200" dirty="0"/>
        </a:p>
      </dsp:txBody>
      <dsp:txXfrm>
        <a:off x="6013809" y="755901"/>
        <a:ext cx="1998680" cy="28810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388C79-A9A0-43C5-A65F-1CA4D6BB26C5}" type="datetimeFigureOut">
              <a:rPr lang="en-CA" smtClean="0"/>
              <a:t>2026-06-15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0BB9EAC-EC9E-43D0-9590-F050E80A7C7A}" type="slidenum">
              <a:rPr lang="en-CA" smtClean="0"/>
              <a:t>‹#›</a:t>
            </a:fld>
            <a:endParaRPr lang="en-CA"/>
          </a:p>
        </p:txBody>
      </p:sp>
    </p:spTree>
    <p:extLst>
      <p:ext uri="{BB962C8B-B14F-4D97-AF65-F5344CB8AC3E}">
        <p14:creationId xmlns:p14="http://schemas.microsoft.com/office/powerpoint/2010/main" val="1353942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54FC749-3FAD-4A8A-8B00-BCD332E8FB65}" type="datetimeFigureOut">
              <a:rPr lang="en-CA" smtClean="0"/>
              <a:t>2026-06-15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B234C0-0C5B-4F8B-A408-0C25E2619169}" type="slidenum">
              <a:rPr lang="en-CA" smtClean="0"/>
              <a:t>‹#›</a:t>
            </a:fld>
            <a:endParaRPr lang="en-CA"/>
          </a:p>
        </p:txBody>
      </p:sp>
    </p:spTree>
    <p:extLst>
      <p:ext uri="{BB962C8B-B14F-4D97-AF65-F5344CB8AC3E}">
        <p14:creationId xmlns:p14="http://schemas.microsoft.com/office/powerpoint/2010/main" val="376942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0B234C0-0C5B-4F8B-A408-0C25E2619169}" type="slidenum">
              <a:rPr lang="en-CA" smtClean="0"/>
              <a:t>1</a:t>
            </a:fld>
            <a:endParaRPr lang="en-CA"/>
          </a:p>
        </p:txBody>
      </p:sp>
    </p:spTree>
    <p:extLst>
      <p:ext uri="{BB962C8B-B14F-4D97-AF65-F5344CB8AC3E}">
        <p14:creationId xmlns:p14="http://schemas.microsoft.com/office/powerpoint/2010/main" val="215879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2FBFD-6142-771B-B203-AE18654E1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C4A31-A92E-2AF6-4C21-3CE567176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0B8B2-7389-7170-B57B-4750CA776493}"/>
              </a:ext>
            </a:extLst>
          </p:cNvPr>
          <p:cNvSpPr>
            <a:spLocks noGrp="1"/>
          </p:cNvSpPr>
          <p:nvPr>
            <p:ph type="body" idx="1"/>
          </p:nvPr>
        </p:nvSpPr>
        <p:spPr/>
        <p:txBody>
          <a:bodyPr/>
          <a:lstStyle/>
          <a:p>
            <a:pPr marL="0" indent="0">
              <a:buFont typeface="Arial" panose="020B0604020202020204" pitchFamily="34" charset="0"/>
              <a:buNone/>
            </a:pPr>
            <a:endParaRPr lang="en-CA" dirty="0">
              <a:ea typeface="Calibri"/>
              <a:cs typeface="Calibri"/>
            </a:endParaRPr>
          </a:p>
        </p:txBody>
      </p:sp>
      <p:sp>
        <p:nvSpPr>
          <p:cNvPr id="4" name="Slide Number Placeholder 3">
            <a:extLst>
              <a:ext uri="{FF2B5EF4-FFF2-40B4-BE49-F238E27FC236}">
                <a16:creationId xmlns:a16="http://schemas.microsoft.com/office/drawing/2014/main" id="{28B9355C-415F-B78C-F688-BF1140F8A2AC}"/>
              </a:ext>
            </a:extLst>
          </p:cNvPr>
          <p:cNvSpPr>
            <a:spLocks noGrp="1"/>
          </p:cNvSpPr>
          <p:nvPr>
            <p:ph type="sldNum" sz="quarter" idx="5"/>
          </p:nvPr>
        </p:nvSpPr>
        <p:spPr/>
        <p:txBody>
          <a:bodyPr/>
          <a:lstStyle/>
          <a:p>
            <a:fld id="{F0B234C0-0C5B-4F8B-A408-0C25E2619169}" type="slidenum">
              <a:rPr lang="en-CA" smtClean="0"/>
              <a:t>10</a:t>
            </a:fld>
            <a:endParaRPr lang="en-CA"/>
          </a:p>
        </p:txBody>
      </p:sp>
    </p:spTree>
    <p:extLst>
      <p:ext uri="{BB962C8B-B14F-4D97-AF65-F5344CB8AC3E}">
        <p14:creationId xmlns:p14="http://schemas.microsoft.com/office/powerpoint/2010/main" val="75254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83151-7B7A-F7C9-DAB8-CC941E1C5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E5CE7-E753-FE94-1D63-C25877F4C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8AD7D-AE5B-60AD-172E-CD7A753DF68E}"/>
              </a:ext>
            </a:extLst>
          </p:cNvPr>
          <p:cNvSpPr>
            <a:spLocks noGrp="1"/>
          </p:cNvSpPr>
          <p:nvPr>
            <p:ph type="body" idx="1"/>
          </p:nvPr>
        </p:nvSpPr>
        <p:spPr/>
        <p:txBody>
          <a:bodyPr/>
          <a:lstStyle/>
          <a:p>
            <a:pPr marL="0" indent="0">
              <a:buFont typeface="Arial,Sans-Serif"/>
              <a:buNone/>
            </a:pPr>
            <a:endParaRPr lang="en-US" dirty="0"/>
          </a:p>
        </p:txBody>
      </p:sp>
      <p:sp>
        <p:nvSpPr>
          <p:cNvPr id="4" name="Slide Number Placeholder 3">
            <a:extLst>
              <a:ext uri="{FF2B5EF4-FFF2-40B4-BE49-F238E27FC236}">
                <a16:creationId xmlns:a16="http://schemas.microsoft.com/office/drawing/2014/main" id="{56E5D08E-32F4-25CA-F34B-5A8F6E0D6772}"/>
              </a:ext>
            </a:extLst>
          </p:cNvPr>
          <p:cNvSpPr>
            <a:spLocks noGrp="1"/>
          </p:cNvSpPr>
          <p:nvPr>
            <p:ph type="sldNum" sz="quarter" idx="5"/>
          </p:nvPr>
        </p:nvSpPr>
        <p:spPr/>
        <p:txBody>
          <a:bodyPr/>
          <a:lstStyle/>
          <a:p>
            <a:fld id="{F0B234C0-0C5B-4F8B-A408-0C25E2619169}" type="slidenum">
              <a:rPr lang="en-CA" smtClean="0"/>
              <a:t>11</a:t>
            </a:fld>
            <a:endParaRPr lang="en-CA"/>
          </a:p>
        </p:txBody>
      </p:sp>
    </p:spTree>
    <p:extLst>
      <p:ext uri="{BB962C8B-B14F-4D97-AF65-F5344CB8AC3E}">
        <p14:creationId xmlns:p14="http://schemas.microsoft.com/office/powerpoint/2010/main" val="331965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B991-F808-61F9-DB40-192DFC56B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BC572-507C-38E9-55B8-A9B61B414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C4947-1F08-5E11-813F-90760A02474E}"/>
              </a:ext>
            </a:extLst>
          </p:cNvPr>
          <p:cNvSpPr>
            <a:spLocks noGrp="1"/>
          </p:cNvSpPr>
          <p:nvPr>
            <p:ph type="body" idx="1"/>
          </p:nvPr>
        </p:nvSpPr>
        <p:spPr/>
        <p:txBody>
          <a:bodyPr/>
          <a:lstStyle/>
          <a:p>
            <a:pPr marL="0" indent="0">
              <a:buFont typeface="Arial,Sans-Serif"/>
              <a:buNone/>
            </a:pPr>
            <a:endParaRPr lang="en-CA" dirty="0"/>
          </a:p>
        </p:txBody>
      </p:sp>
      <p:sp>
        <p:nvSpPr>
          <p:cNvPr id="4" name="Slide Number Placeholder 3">
            <a:extLst>
              <a:ext uri="{FF2B5EF4-FFF2-40B4-BE49-F238E27FC236}">
                <a16:creationId xmlns:a16="http://schemas.microsoft.com/office/drawing/2014/main" id="{4CE350E3-6407-09FA-CB15-A98211E3E922}"/>
              </a:ext>
            </a:extLst>
          </p:cNvPr>
          <p:cNvSpPr>
            <a:spLocks noGrp="1"/>
          </p:cNvSpPr>
          <p:nvPr>
            <p:ph type="sldNum" sz="quarter" idx="5"/>
          </p:nvPr>
        </p:nvSpPr>
        <p:spPr/>
        <p:txBody>
          <a:bodyPr/>
          <a:lstStyle/>
          <a:p>
            <a:fld id="{F0B234C0-0C5B-4F8B-A408-0C25E2619169}" type="slidenum">
              <a:rPr lang="en-CA" smtClean="0"/>
              <a:t>12</a:t>
            </a:fld>
            <a:endParaRPr lang="en-CA"/>
          </a:p>
        </p:txBody>
      </p:sp>
    </p:spTree>
    <p:extLst>
      <p:ext uri="{BB962C8B-B14F-4D97-AF65-F5344CB8AC3E}">
        <p14:creationId xmlns:p14="http://schemas.microsoft.com/office/powerpoint/2010/main" val="359488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B234C0-0C5B-4F8B-A408-0C25E2619169}" type="slidenum">
              <a:rPr lang="en-CA" smtClean="0"/>
              <a:t>13</a:t>
            </a:fld>
            <a:endParaRPr lang="en-CA"/>
          </a:p>
        </p:txBody>
      </p:sp>
    </p:spTree>
    <p:extLst>
      <p:ext uri="{BB962C8B-B14F-4D97-AF65-F5344CB8AC3E}">
        <p14:creationId xmlns:p14="http://schemas.microsoft.com/office/powerpoint/2010/main" val="49831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8B47-34D0-890E-F8C9-8C597D801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AA9D-ACC1-5DCD-6512-C20D09B7C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4E34C-B26C-7974-EDE5-76123E876D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022CA-42F5-3C01-DF05-C81066CF6A67}"/>
              </a:ext>
            </a:extLst>
          </p:cNvPr>
          <p:cNvSpPr>
            <a:spLocks noGrp="1"/>
          </p:cNvSpPr>
          <p:nvPr>
            <p:ph type="sldNum" sz="quarter" idx="10"/>
          </p:nvPr>
        </p:nvSpPr>
        <p:spPr/>
        <p:txBody>
          <a:bodyPr/>
          <a:lstStyle/>
          <a:p>
            <a:fld id="{F0B234C0-0C5B-4F8B-A408-0C25E2619169}" type="slidenum">
              <a:rPr lang="en-CA" smtClean="0"/>
              <a:t>14</a:t>
            </a:fld>
            <a:endParaRPr lang="en-CA"/>
          </a:p>
        </p:txBody>
      </p:sp>
    </p:spTree>
    <p:extLst>
      <p:ext uri="{BB962C8B-B14F-4D97-AF65-F5344CB8AC3E}">
        <p14:creationId xmlns:p14="http://schemas.microsoft.com/office/powerpoint/2010/main" val="281837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A148-C895-2672-CF0D-33BA83D0F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628E2-910C-16D2-D4F6-30EAD6D47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32034-1FCA-3EC3-F27F-B4B3D0E9432B}"/>
              </a:ext>
            </a:extLst>
          </p:cNvPr>
          <p:cNvSpPr>
            <a:spLocks noGrp="1"/>
          </p:cNvSpPr>
          <p:nvPr>
            <p:ph type="body" idx="1"/>
          </p:nvPr>
        </p:nvSpPr>
        <p:spPr/>
        <p:txBody>
          <a:bodyPr/>
          <a:lstStyle/>
          <a:p>
            <a:pPr marL="285750" indent="-285750">
              <a:buFont typeface="Arial,Sans-Serif"/>
              <a:buChar char="•"/>
            </a:pPr>
            <a:endParaRPr lang="en-CA" dirty="0"/>
          </a:p>
        </p:txBody>
      </p:sp>
      <p:sp>
        <p:nvSpPr>
          <p:cNvPr id="4" name="Slide Number Placeholder 3">
            <a:extLst>
              <a:ext uri="{FF2B5EF4-FFF2-40B4-BE49-F238E27FC236}">
                <a16:creationId xmlns:a16="http://schemas.microsoft.com/office/drawing/2014/main" id="{594E5973-886C-BC74-44A7-6022772662BB}"/>
              </a:ext>
            </a:extLst>
          </p:cNvPr>
          <p:cNvSpPr>
            <a:spLocks noGrp="1"/>
          </p:cNvSpPr>
          <p:nvPr>
            <p:ph type="sldNum" sz="quarter" idx="5"/>
          </p:nvPr>
        </p:nvSpPr>
        <p:spPr/>
        <p:txBody>
          <a:bodyPr/>
          <a:lstStyle/>
          <a:p>
            <a:fld id="{F0B234C0-0C5B-4F8B-A408-0C25E2619169}" type="slidenum">
              <a:rPr lang="en-CA" smtClean="0"/>
              <a:t>15</a:t>
            </a:fld>
            <a:endParaRPr lang="en-CA"/>
          </a:p>
        </p:txBody>
      </p:sp>
    </p:spTree>
    <p:extLst>
      <p:ext uri="{BB962C8B-B14F-4D97-AF65-F5344CB8AC3E}">
        <p14:creationId xmlns:p14="http://schemas.microsoft.com/office/powerpoint/2010/main" val="393516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B185-D391-AADB-84F9-658F15813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E770E-F9F8-5186-057D-2F280C6C3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46066-B84B-70FD-D460-F964A90A7387}"/>
              </a:ext>
            </a:extLst>
          </p:cNvPr>
          <p:cNvSpPr>
            <a:spLocks noGrp="1"/>
          </p:cNvSpPr>
          <p:nvPr>
            <p:ph type="body" idx="1"/>
          </p:nvPr>
        </p:nvSpPr>
        <p:spPr/>
        <p:txBody>
          <a:bodyPr/>
          <a:lstStyle/>
          <a:p>
            <a:pPr marL="171450" indent="-171450">
              <a:buFont typeface="Arial,Sans-Serif"/>
              <a:buChar char="•"/>
            </a:pPr>
            <a:endParaRPr lang="en-CA" dirty="0"/>
          </a:p>
        </p:txBody>
      </p:sp>
      <p:sp>
        <p:nvSpPr>
          <p:cNvPr id="4" name="Slide Number Placeholder 3">
            <a:extLst>
              <a:ext uri="{FF2B5EF4-FFF2-40B4-BE49-F238E27FC236}">
                <a16:creationId xmlns:a16="http://schemas.microsoft.com/office/drawing/2014/main" id="{BC7E640C-87E4-8512-55F5-98B745D88C90}"/>
              </a:ext>
            </a:extLst>
          </p:cNvPr>
          <p:cNvSpPr>
            <a:spLocks noGrp="1"/>
          </p:cNvSpPr>
          <p:nvPr>
            <p:ph type="sldNum" sz="quarter" idx="5"/>
          </p:nvPr>
        </p:nvSpPr>
        <p:spPr/>
        <p:txBody>
          <a:bodyPr/>
          <a:lstStyle/>
          <a:p>
            <a:fld id="{F0B234C0-0C5B-4F8B-A408-0C25E2619169}" type="slidenum">
              <a:rPr lang="en-CA" smtClean="0"/>
              <a:t>16</a:t>
            </a:fld>
            <a:endParaRPr lang="en-CA"/>
          </a:p>
        </p:txBody>
      </p:sp>
    </p:spTree>
    <p:extLst>
      <p:ext uri="{BB962C8B-B14F-4D97-AF65-F5344CB8AC3E}">
        <p14:creationId xmlns:p14="http://schemas.microsoft.com/office/powerpoint/2010/main" val="365579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70DA-8DA2-5E71-C02B-54C03478A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B5B64-7FAA-0CBA-55A3-A36FC76C0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F9FEF-806A-7F31-6212-30314E9BB4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D6258-900C-AD1C-1156-EF22E8E9F230}"/>
              </a:ext>
            </a:extLst>
          </p:cNvPr>
          <p:cNvSpPr>
            <a:spLocks noGrp="1"/>
          </p:cNvSpPr>
          <p:nvPr>
            <p:ph type="sldNum" sz="quarter" idx="10"/>
          </p:nvPr>
        </p:nvSpPr>
        <p:spPr/>
        <p:txBody>
          <a:bodyPr/>
          <a:lstStyle/>
          <a:p>
            <a:fld id="{F0B234C0-0C5B-4F8B-A408-0C25E2619169}" type="slidenum">
              <a:rPr lang="en-CA" smtClean="0"/>
              <a:t>17</a:t>
            </a:fld>
            <a:endParaRPr lang="en-CA"/>
          </a:p>
        </p:txBody>
      </p:sp>
    </p:spTree>
    <p:extLst>
      <p:ext uri="{BB962C8B-B14F-4D97-AF65-F5344CB8AC3E}">
        <p14:creationId xmlns:p14="http://schemas.microsoft.com/office/powerpoint/2010/main" val="426619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015DC-574D-32A1-3368-44DF05D74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AA3C4-6407-C2FF-2EE9-A5ACD81F7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DF87F-A7B6-BFFC-EB42-E29EF3C4A15A}"/>
              </a:ext>
            </a:extLst>
          </p:cNvPr>
          <p:cNvSpPr>
            <a:spLocks noGrp="1"/>
          </p:cNvSpPr>
          <p:nvPr>
            <p:ph type="body" idx="1"/>
          </p:nvPr>
        </p:nvSpPr>
        <p:spPr/>
        <p:txBody>
          <a:bodyPr/>
          <a:lstStyle/>
          <a:p>
            <a:pPr marL="0" indent="0">
              <a:buFont typeface="Arial" panose="020B0604020202020204" pitchFamily="34" charset="0"/>
              <a:buNone/>
            </a:pPr>
            <a:endParaRPr lang="en-CA" dirty="0">
              <a:ea typeface="Calibri"/>
              <a:cs typeface="Calibri"/>
            </a:endParaRPr>
          </a:p>
        </p:txBody>
      </p:sp>
      <p:sp>
        <p:nvSpPr>
          <p:cNvPr id="4" name="Slide Number Placeholder 3">
            <a:extLst>
              <a:ext uri="{FF2B5EF4-FFF2-40B4-BE49-F238E27FC236}">
                <a16:creationId xmlns:a16="http://schemas.microsoft.com/office/drawing/2014/main" id="{61AEA8AB-9386-FA22-51C7-84EB12698F67}"/>
              </a:ext>
            </a:extLst>
          </p:cNvPr>
          <p:cNvSpPr>
            <a:spLocks noGrp="1"/>
          </p:cNvSpPr>
          <p:nvPr>
            <p:ph type="sldNum" sz="quarter" idx="5"/>
          </p:nvPr>
        </p:nvSpPr>
        <p:spPr/>
        <p:txBody>
          <a:bodyPr/>
          <a:lstStyle/>
          <a:p>
            <a:fld id="{F0B234C0-0C5B-4F8B-A408-0C25E2619169}" type="slidenum">
              <a:rPr lang="en-CA" smtClean="0"/>
              <a:t>18</a:t>
            </a:fld>
            <a:endParaRPr lang="en-CA"/>
          </a:p>
        </p:txBody>
      </p:sp>
    </p:spTree>
    <p:extLst>
      <p:ext uri="{BB962C8B-B14F-4D97-AF65-F5344CB8AC3E}">
        <p14:creationId xmlns:p14="http://schemas.microsoft.com/office/powerpoint/2010/main" val="425272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EFB3C-F4DC-D52B-7AD6-CE9BEC742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3D43A-C301-196D-5F0F-0254E9740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E9C4C-2738-2DB8-3177-3F4AF7481FDD}"/>
              </a:ext>
            </a:extLst>
          </p:cNvPr>
          <p:cNvSpPr>
            <a:spLocks noGrp="1"/>
          </p:cNvSpPr>
          <p:nvPr>
            <p:ph type="body" idx="1"/>
          </p:nvPr>
        </p:nvSpPr>
        <p:spPr/>
        <p:txBody>
          <a:bodyPr/>
          <a:lstStyle/>
          <a:p>
            <a:pPr marL="171450" indent="-171450">
              <a:buFontTx/>
              <a:buChar char="-"/>
            </a:pP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F7746438-0C79-DE8D-890E-8C65900F9CA3}"/>
              </a:ext>
            </a:extLst>
          </p:cNvPr>
          <p:cNvSpPr>
            <a:spLocks noGrp="1"/>
          </p:cNvSpPr>
          <p:nvPr>
            <p:ph type="sldNum" sz="quarter" idx="5"/>
          </p:nvPr>
        </p:nvSpPr>
        <p:spPr/>
        <p:txBody>
          <a:bodyPr/>
          <a:lstStyle/>
          <a:p>
            <a:fld id="{F0B234C0-0C5B-4F8B-A408-0C25E2619169}" type="slidenum">
              <a:rPr lang="en-CA" smtClean="0"/>
              <a:t>19</a:t>
            </a:fld>
            <a:endParaRPr lang="en-CA"/>
          </a:p>
        </p:txBody>
      </p:sp>
    </p:spTree>
    <p:extLst>
      <p:ext uri="{BB962C8B-B14F-4D97-AF65-F5344CB8AC3E}">
        <p14:creationId xmlns:p14="http://schemas.microsoft.com/office/powerpoint/2010/main" val="366642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B234C0-0C5B-4F8B-A408-0C25E2619169}" type="slidenum">
              <a:rPr lang="en-CA" smtClean="0"/>
              <a:pPr/>
              <a:t>2</a:t>
            </a:fld>
            <a:endParaRPr lang="en-CA"/>
          </a:p>
        </p:txBody>
      </p:sp>
    </p:spTree>
    <p:extLst>
      <p:ext uri="{BB962C8B-B14F-4D97-AF65-F5344CB8AC3E}">
        <p14:creationId xmlns:p14="http://schemas.microsoft.com/office/powerpoint/2010/main" val="79157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80C1C-EFA4-31CF-ED41-265BE991D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7ABC8-C5D6-7858-7342-6FE281EE1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46C27-E966-DFA6-D5C2-0C46204F53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cs typeface="Calibri"/>
            </a:endParaRPr>
          </a:p>
        </p:txBody>
      </p:sp>
      <p:sp>
        <p:nvSpPr>
          <p:cNvPr id="4" name="Slide Number Placeholder 3">
            <a:extLst>
              <a:ext uri="{FF2B5EF4-FFF2-40B4-BE49-F238E27FC236}">
                <a16:creationId xmlns:a16="http://schemas.microsoft.com/office/drawing/2014/main" id="{86A63495-D9FA-1106-6205-C6BDCA521E14}"/>
              </a:ext>
            </a:extLst>
          </p:cNvPr>
          <p:cNvSpPr>
            <a:spLocks noGrp="1"/>
          </p:cNvSpPr>
          <p:nvPr>
            <p:ph type="sldNum" sz="quarter" idx="5"/>
          </p:nvPr>
        </p:nvSpPr>
        <p:spPr/>
        <p:txBody>
          <a:bodyPr/>
          <a:lstStyle/>
          <a:p>
            <a:fld id="{F0B234C0-0C5B-4F8B-A408-0C25E2619169}" type="slidenum">
              <a:rPr lang="en-CA" smtClean="0"/>
              <a:t>20</a:t>
            </a:fld>
            <a:endParaRPr lang="en-CA"/>
          </a:p>
        </p:txBody>
      </p:sp>
    </p:spTree>
    <p:extLst>
      <p:ext uri="{BB962C8B-B14F-4D97-AF65-F5344CB8AC3E}">
        <p14:creationId xmlns:p14="http://schemas.microsoft.com/office/powerpoint/2010/main" val="477079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322B8-4BB3-AF37-832E-57030B7B1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2ADFF-7BD4-EC2F-7B6C-7C2DD782A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B6567-0A04-9876-3DA8-A4A5EE879A16}"/>
              </a:ext>
            </a:extLst>
          </p:cNvPr>
          <p:cNvSpPr>
            <a:spLocks noGrp="1"/>
          </p:cNvSpPr>
          <p:nvPr>
            <p:ph type="body" idx="1"/>
          </p:nvPr>
        </p:nvSpPr>
        <p:spPr/>
        <p:txBody>
          <a:bodyPr/>
          <a:lstStyle/>
          <a:p>
            <a:pPr marL="0" indent="0">
              <a:buFont typeface="Arial" panose="020B0604020202020204" pitchFamily="34" charset="0"/>
              <a:buNone/>
            </a:pP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02485E93-7011-23DC-2B5D-E45B9294AD69}"/>
              </a:ext>
            </a:extLst>
          </p:cNvPr>
          <p:cNvSpPr>
            <a:spLocks noGrp="1"/>
          </p:cNvSpPr>
          <p:nvPr>
            <p:ph type="sldNum" sz="quarter" idx="5"/>
          </p:nvPr>
        </p:nvSpPr>
        <p:spPr/>
        <p:txBody>
          <a:bodyPr/>
          <a:lstStyle/>
          <a:p>
            <a:fld id="{F0B234C0-0C5B-4F8B-A408-0C25E2619169}" type="slidenum">
              <a:rPr lang="en-CA" smtClean="0"/>
              <a:t>21</a:t>
            </a:fld>
            <a:endParaRPr lang="en-CA"/>
          </a:p>
        </p:txBody>
      </p:sp>
    </p:spTree>
    <p:extLst>
      <p:ext uri="{BB962C8B-B14F-4D97-AF65-F5344CB8AC3E}">
        <p14:creationId xmlns:p14="http://schemas.microsoft.com/office/powerpoint/2010/main" val="2567486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EF939-F061-8787-5DA7-87EA21460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FF9CA-83E9-DB7C-7A45-1818186C6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E594B-4713-573A-689A-7CC5BD3E4F3A}"/>
              </a:ext>
            </a:extLst>
          </p:cNvPr>
          <p:cNvSpPr>
            <a:spLocks noGrp="1"/>
          </p:cNvSpPr>
          <p:nvPr>
            <p:ph type="body" idx="1"/>
          </p:nvPr>
        </p:nvSpPr>
        <p:spPr/>
        <p:txBody>
          <a:bodyPr/>
          <a:lstStyle/>
          <a:p>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91BE8727-D8A6-67FF-DFAB-E2F7BDECEFBD}"/>
              </a:ext>
            </a:extLst>
          </p:cNvPr>
          <p:cNvSpPr>
            <a:spLocks noGrp="1"/>
          </p:cNvSpPr>
          <p:nvPr>
            <p:ph type="sldNum" sz="quarter" idx="5"/>
          </p:nvPr>
        </p:nvSpPr>
        <p:spPr/>
        <p:txBody>
          <a:bodyPr/>
          <a:lstStyle/>
          <a:p>
            <a:fld id="{F0B234C0-0C5B-4F8B-A408-0C25E2619169}" type="slidenum">
              <a:rPr lang="en-CA" smtClean="0"/>
              <a:t>22</a:t>
            </a:fld>
            <a:endParaRPr lang="en-CA"/>
          </a:p>
        </p:txBody>
      </p:sp>
    </p:spTree>
    <p:extLst>
      <p:ext uri="{BB962C8B-B14F-4D97-AF65-F5344CB8AC3E}">
        <p14:creationId xmlns:p14="http://schemas.microsoft.com/office/powerpoint/2010/main" val="4065387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82B62-6C04-D831-2554-F5E9B105D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6B0BF-3A23-501B-5FC2-40CF4F773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AD89F-EA5F-50C8-2F66-EC48B92D52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cs typeface="Calibri"/>
            </a:endParaRPr>
          </a:p>
        </p:txBody>
      </p:sp>
      <p:sp>
        <p:nvSpPr>
          <p:cNvPr id="4" name="Slide Number Placeholder 3">
            <a:extLst>
              <a:ext uri="{FF2B5EF4-FFF2-40B4-BE49-F238E27FC236}">
                <a16:creationId xmlns:a16="http://schemas.microsoft.com/office/drawing/2014/main" id="{762BA9F0-5AFB-0B31-A801-3E0F0029C6AC}"/>
              </a:ext>
            </a:extLst>
          </p:cNvPr>
          <p:cNvSpPr>
            <a:spLocks noGrp="1"/>
          </p:cNvSpPr>
          <p:nvPr>
            <p:ph type="sldNum" sz="quarter" idx="5"/>
          </p:nvPr>
        </p:nvSpPr>
        <p:spPr/>
        <p:txBody>
          <a:bodyPr/>
          <a:lstStyle/>
          <a:p>
            <a:fld id="{F0B234C0-0C5B-4F8B-A408-0C25E2619169}" type="slidenum">
              <a:rPr lang="en-CA" smtClean="0"/>
              <a:t>23</a:t>
            </a:fld>
            <a:endParaRPr lang="en-CA"/>
          </a:p>
        </p:txBody>
      </p:sp>
    </p:spTree>
    <p:extLst>
      <p:ext uri="{BB962C8B-B14F-4D97-AF65-F5344CB8AC3E}">
        <p14:creationId xmlns:p14="http://schemas.microsoft.com/office/powerpoint/2010/main" val="552408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C613A-7D46-94AC-B2A4-593B73D33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FA48C-C6E6-B95B-16A8-75279C168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5C7A8-F1FD-0895-010D-12C131C152C7}"/>
              </a:ext>
            </a:extLst>
          </p:cNvPr>
          <p:cNvSpPr>
            <a:spLocks noGrp="1"/>
          </p:cNvSpPr>
          <p:nvPr>
            <p:ph type="body" idx="1"/>
          </p:nvPr>
        </p:nvSpPr>
        <p:spPr/>
        <p:txBody>
          <a:bodyPr/>
          <a:lstStyle/>
          <a:p>
            <a:endParaRPr lang="en-CA" dirty="0">
              <a:cs typeface="Calibri"/>
            </a:endParaRPr>
          </a:p>
        </p:txBody>
      </p:sp>
      <p:sp>
        <p:nvSpPr>
          <p:cNvPr id="4" name="Slide Number Placeholder 3">
            <a:extLst>
              <a:ext uri="{FF2B5EF4-FFF2-40B4-BE49-F238E27FC236}">
                <a16:creationId xmlns:a16="http://schemas.microsoft.com/office/drawing/2014/main" id="{A6AA1965-7F26-60E9-F035-AEE4CFEFC8B5}"/>
              </a:ext>
            </a:extLst>
          </p:cNvPr>
          <p:cNvSpPr>
            <a:spLocks noGrp="1"/>
          </p:cNvSpPr>
          <p:nvPr>
            <p:ph type="sldNum" sz="quarter" idx="5"/>
          </p:nvPr>
        </p:nvSpPr>
        <p:spPr/>
        <p:txBody>
          <a:bodyPr/>
          <a:lstStyle/>
          <a:p>
            <a:fld id="{F0B234C0-0C5B-4F8B-A408-0C25E2619169}" type="slidenum">
              <a:rPr lang="en-CA" smtClean="0"/>
              <a:t>24</a:t>
            </a:fld>
            <a:endParaRPr lang="en-CA"/>
          </a:p>
        </p:txBody>
      </p:sp>
    </p:spTree>
    <p:extLst>
      <p:ext uri="{BB962C8B-B14F-4D97-AF65-F5344CB8AC3E}">
        <p14:creationId xmlns:p14="http://schemas.microsoft.com/office/powerpoint/2010/main" val="417290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9449C-DEAC-2477-5282-9F6B8BC0D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F15B6-ABBB-5D0C-A79A-981101870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DDE51-5EA6-555A-F87E-30923F6413F7}"/>
              </a:ext>
            </a:extLst>
          </p:cNvPr>
          <p:cNvSpPr>
            <a:spLocks noGrp="1"/>
          </p:cNvSpPr>
          <p:nvPr>
            <p:ph type="body" idx="1"/>
          </p:nvPr>
        </p:nvSpPr>
        <p:spPr/>
        <p:txBody>
          <a:bodyPr/>
          <a:lstStyle/>
          <a:p>
            <a:pPr marL="0" indent="0">
              <a:buFont typeface="Arial" panose="020B0604020202020204" pitchFamily="34" charset="0"/>
              <a:buNone/>
            </a:pPr>
            <a:endParaRPr lang="en-CA" dirty="0">
              <a:cs typeface="Arial" panose="020B0604020202020204" pitchFamily="34" charset="0"/>
            </a:endParaRPr>
          </a:p>
        </p:txBody>
      </p:sp>
      <p:sp>
        <p:nvSpPr>
          <p:cNvPr id="4" name="Slide Number Placeholder 3">
            <a:extLst>
              <a:ext uri="{FF2B5EF4-FFF2-40B4-BE49-F238E27FC236}">
                <a16:creationId xmlns:a16="http://schemas.microsoft.com/office/drawing/2014/main" id="{BA74A6C5-C6FA-8E79-1EC8-5673723D85A1}"/>
              </a:ext>
            </a:extLst>
          </p:cNvPr>
          <p:cNvSpPr>
            <a:spLocks noGrp="1"/>
          </p:cNvSpPr>
          <p:nvPr>
            <p:ph type="sldNum" sz="quarter" idx="5"/>
          </p:nvPr>
        </p:nvSpPr>
        <p:spPr/>
        <p:txBody>
          <a:bodyPr/>
          <a:lstStyle/>
          <a:p>
            <a:fld id="{F0B234C0-0C5B-4F8B-A408-0C25E2619169}" type="slidenum">
              <a:rPr lang="en-CA" smtClean="0"/>
              <a:t>25</a:t>
            </a:fld>
            <a:endParaRPr lang="en-CA"/>
          </a:p>
        </p:txBody>
      </p:sp>
    </p:spTree>
    <p:extLst>
      <p:ext uri="{BB962C8B-B14F-4D97-AF65-F5344CB8AC3E}">
        <p14:creationId xmlns:p14="http://schemas.microsoft.com/office/powerpoint/2010/main" val="3951631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62B2C-B455-02C3-A83D-C8E2DD60B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11ABB-925B-9963-239D-CCD1C157A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E8357-90B4-B51C-0A0B-62530C85D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cs typeface="Calibri"/>
            </a:endParaRPr>
          </a:p>
        </p:txBody>
      </p:sp>
      <p:sp>
        <p:nvSpPr>
          <p:cNvPr id="4" name="Slide Number Placeholder 3">
            <a:extLst>
              <a:ext uri="{FF2B5EF4-FFF2-40B4-BE49-F238E27FC236}">
                <a16:creationId xmlns:a16="http://schemas.microsoft.com/office/drawing/2014/main" id="{6543B0D9-4BAD-49A6-8B46-3786DCA492AC}"/>
              </a:ext>
            </a:extLst>
          </p:cNvPr>
          <p:cNvSpPr>
            <a:spLocks noGrp="1"/>
          </p:cNvSpPr>
          <p:nvPr>
            <p:ph type="sldNum" sz="quarter" idx="5"/>
          </p:nvPr>
        </p:nvSpPr>
        <p:spPr/>
        <p:txBody>
          <a:bodyPr/>
          <a:lstStyle/>
          <a:p>
            <a:fld id="{F0B234C0-0C5B-4F8B-A408-0C25E2619169}" type="slidenum">
              <a:rPr lang="en-CA" smtClean="0"/>
              <a:t>26</a:t>
            </a:fld>
            <a:endParaRPr lang="en-CA"/>
          </a:p>
        </p:txBody>
      </p:sp>
    </p:spTree>
    <p:extLst>
      <p:ext uri="{BB962C8B-B14F-4D97-AF65-F5344CB8AC3E}">
        <p14:creationId xmlns:p14="http://schemas.microsoft.com/office/powerpoint/2010/main" val="52164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6D34D-C5A0-CD5A-F8E3-6F102911A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D4E10-537F-A356-D830-E2C4E0124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F317A-8B69-4A4E-D554-C10885E8F615}"/>
              </a:ext>
            </a:extLst>
          </p:cNvPr>
          <p:cNvSpPr>
            <a:spLocks noGrp="1"/>
          </p:cNvSpPr>
          <p:nvPr>
            <p:ph type="body" idx="1"/>
          </p:nvPr>
        </p:nvSpPr>
        <p:spPr/>
        <p:txBody>
          <a:bodyPr/>
          <a:lstStyle/>
          <a:p>
            <a:pPr marL="0" indent="0">
              <a:buFont typeface="Arial" panose="020B0604020202020204" pitchFamily="34" charset="0"/>
              <a:buNone/>
            </a:pPr>
            <a:endParaRPr lang="en-CA" dirty="0">
              <a:cs typeface="Arial" panose="020B0604020202020204" pitchFamily="34" charset="0"/>
            </a:endParaRPr>
          </a:p>
        </p:txBody>
      </p:sp>
      <p:sp>
        <p:nvSpPr>
          <p:cNvPr id="4" name="Slide Number Placeholder 3">
            <a:extLst>
              <a:ext uri="{FF2B5EF4-FFF2-40B4-BE49-F238E27FC236}">
                <a16:creationId xmlns:a16="http://schemas.microsoft.com/office/drawing/2014/main" id="{45DBF67C-1E87-5353-DF91-A1DD70C313FF}"/>
              </a:ext>
            </a:extLst>
          </p:cNvPr>
          <p:cNvSpPr>
            <a:spLocks noGrp="1"/>
          </p:cNvSpPr>
          <p:nvPr>
            <p:ph type="sldNum" sz="quarter" idx="5"/>
          </p:nvPr>
        </p:nvSpPr>
        <p:spPr/>
        <p:txBody>
          <a:bodyPr/>
          <a:lstStyle/>
          <a:p>
            <a:fld id="{F0B234C0-0C5B-4F8B-A408-0C25E2619169}" type="slidenum">
              <a:rPr lang="en-CA" smtClean="0"/>
              <a:t>27</a:t>
            </a:fld>
            <a:endParaRPr lang="en-CA"/>
          </a:p>
        </p:txBody>
      </p:sp>
    </p:spTree>
    <p:extLst>
      <p:ext uri="{BB962C8B-B14F-4D97-AF65-F5344CB8AC3E}">
        <p14:creationId xmlns:p14="http://schemas.microsoft.com/office/powerpoint/2010/main" val="3500707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FA60A-0058-BE63-8DAA-7DFC804AB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F61F6-E784-9596-8DA7-AAA570B45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BEAB6-0AD7-2C0A-F9AC-B0C12B8EF62A}"/>
              </a:ext>
            </a:extLst>
          </p:cNvPr>
          <p:cNvSpPr>
            <a:spLocks noGrp="1"/>
          </p:cNvSpPr>
          <p:nvPr>
            <p:ph type="body" idx="1"/>
          </p:nvPr>
        </p:nvSpPr>
        <p:spPr/>
        <p:txBody>
          <a:bodyPr/>
          <a:lstStyle/>
          <a:p>
            <a:pPr marL="0" indent="0">
              <a:buFont typeface="Arial" panose="020B0604020202020204" pitchFamily="34" charset="0"/>
              <a:buNone/>
            </a:pPr>
            <a:endParaRPr lang="en-CA" dirty="0">
              <a:cs typeface="Arial" panose="020B0604020202020204" pitchFamily="34" charset="0"/>
            </a:endParaRPr>
          </a:p>
        </p:txBody>
      </p:sp>
      <p:sp>
        <p:nvSpPr>
          <p:cNvPr id="4" name="Slide Number Placeholder 3">
            <a:extLst>
              <a:ext uri="{FF2B5EF4-FFF2-40B4-BE49-F238E27FC236}">
                <a16:creationId xmlns:a16="http://schemas.microsoft.com/office/drawing/2014/main" id="{74D608DD-D83F-51BB-7884-8563608DEF95}"/>
              </a:ext>
            </a:extLst>
          </p:cNvPr>
          <p:cNvSpPr>
            <a:spLocks noGrp="1"/>
          </p:cNvSpPr>
          <p:nvPr>
            <p:ph type="sldNum" sz="quarter" idx="5"/>
          </p:nvPr>
        </p:nvSpPr>
        <p:spPr/>
        <p:txBody>
          <a:bodyPr/>
          <a:lstStyle/>
          <a:p>
            <a:fld id="{F0B234C0-0C5B-4F8B-A408-0C25E2619169}" type="slidenum">
              <a:rPr lang="en-CA" smtClean="0"/>
              <a:t>28</a:t>
            </a:fld>
            <a:endParaRPr lang="en-CA"/>
          </a:p>
        </p:txBody>
      </p:sp>
    </p:spTree>
    <p:extLst>
      <p:ext uri="{BB962C8B-B14F-4D97-AF65-F5344CB8AC3E}">
        <p14:creationId xmlns:p14="http://schemas.microsoft.com/office/powerpoint/2010/main" val="2433520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455" indent="0">
              <a:buNone/>
            </a:pPr>
            <a:endParaRPr lang="en-CA" dirty="0"/>
          </a:p>
        </p:txBody>
      </p:sp>
      <p:sp>
        <p:nvSpPr>
          <p:cNvPr id="4" name="Slide Number Placeholder 3"/>
          <p:cNvSpPr>
            <a:spLocks noGrp="1"/>
          </p:cNvSpPr>
          <p:nvPr>
            <p:ph type="sldNum" sz="quarter" idx="5"/>
          </p:nvPr>
        </p:nvSpPr>
        <p:spPr/>
        <p:txBody>
          <a:bodyPr/>
          <a:lstStyle/>
          <a:p>
            <a:fld id="{F0B234C0-0C5B-4F8B-A408-0C25E2619169}" type="slidenum">
              <a:rPr lang="en-CA" smtClean="0"/>
              <a:pPr/>
              <a:t>29</a:t>
            </a:fld>
            <a:endParaRPr lang="en-CA"/>
          </a:p>
        </p:txBody>
      </p:sp>
    </p:spTree>
    <p:extLst>
      <p:ext uri="{BB962C8B-B14F-4D97-AF65-F5344CB8AC3E}">
        <p14:creationId xmlns:p14="http://schemas.microsoft.com/office/powerpoint/2010/main" val="2605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0" dirty="0"/>
          </a:p>
        </p:txBody>
      </p:sp>
      <p:sp>
        <p:nvSpPr>
          <p:cNvPr id="4" name="Slide Number Placeholder 3"/>
          <p:cNvSpPr>
            <a:spLocks noGrp="1"/>
          </p:cNvSpPr>
          <p:nvPr>
            <p:ph type="sldNum" sz="quarter" idx="5"/>
          </p:nvPr>
        </p:nvSpPr>
        <p:spPr/>
        <p:txBody>
          <a:bodyPr/>
          <a:lstStyle/>
          <a:p>
            <a:fld id="{F0B234C0-0C5B-4F8B-A408-0C25E2619169}" type="slidenum">
              <a:rPr lang="en-CA" smtClean="0"/>
              <a:pPr/>
              <a:t>3</a:t>
            </a:fld>
            <a:endParaRPr lang="en-CA"/>
          </a:p>
        </p:txBody>
      </p:sp>
    </p:spTree>
    <p:extLst>
      <p:ext uri="{BB962C8B-B14F-4D97-AF65-F5344CB8AC3E}">
        <p14:creationId xmlns:p14="http://schemas.microsoft.com/office/powerpoint/2010/main" val="2151801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D531-F3BE-DFB0-AE29-7713C9504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8081B-E392-75B3-CA31-A479F5910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89CC6-1481-1535-7D0B-C005E5238C89}"/>
              </a:ext>
            </a:extLst>
          </p:cNvPr>
          <p:cNvSpPr>
            <a:spLocks noGrp="1"/>
          </p:cNvSpPr>
          <p:nvPr>
            <p:ph type="body" idx="1"/>
          </p:nvPr>
        </p:nvSpPr>
        <p:spPr/>
        <p:txBody>
          <a:bodyPr/>
          <a:lstStyle/>
          <a:p>
            <a:pPr marL="465455" indent="0">
              <a:buNone/>
            </a:pPr>
            <a:endParaRPr lang="en-CA" dirty="0"/>
          </a:p>
        </p:txBody>
      </p:sp>
      <p:sp>
        <p:nvSpPr>
          <p:cNvPr id="4" name="Slide Number Placeholder 3">
            <a:extLst>
              <a:ext uri="{FF2B5EF4-FFF2-40B4-BE49-F238E27FC236}">
                <a16:creationId xmlns:a16="http://schemas.microsoft.com/office/drawing/2014/main" id="{21B15013-3F45-3D58-F5B1-09F7A6AAAD29}"/>
              </a:ext>
            </a:extLst>
          </p:cNvPr>
          <p:cNvSpPr>
            <a:spLocks noGrp="1"/>
          </p:cNvSpPr>
          <p:nvPr>
            <p:ph type="sldNum" sz="quarter" idx="5"/>
          </p:nvPr>
        </p:nvSpPr>
        <p:spPr/>
        <p:txBody>
          <a:bodyPr/>
          <a:lstStyle/>
          <a:p>
            <a:fld id="{F0B234C0-0C5B-4F8B-A408-0C25E2619169}" type="slidenum">
              <a:rPr lang="en-CA" smtClean="0"/>
              <a:pPr/>
              <a:t>30</a:t>
            </a:fld>
            <a:endParaRPr lang="en-CA"/>
          </a:p>
        </p:txBody>
      </p:sp>
    </p:spTree>
    <p:extLst>
      <p:ext uri="{BB962C8B-B14F-4D97-AF65-F5344CB8AC3E}">
        <p14:creationId xmlns:p14="http://schemas.microsoft.com/office/powerpoint/2010/main" val="709623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CC4B-E4FA-329C-C376-5F59966BF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360ED-E4CB-B4F9-E19B-E1D88A78D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ACBC4-1B70-494A-EA30-0766C0800FD1}"/>
              </a:ext>
            </a:extLst>
          </p:cNvPr>
          <p:cNvSpPr>
            <a:spLocks noGrp="1"/>
          </p:cNvSpPr>
          <p:nvPr>
            <p:ph type="body" idx="1"/>
          </p:nvPr>
        </p:nvSpPr>
        <p:spPr/>
        <p:txBody>
          <a:bodyPr/>
          <a:lstStyle/>
          <a:p>
            <a:pPr marL="0" indent="0">
              <a:buFont typeface="Arial" panose="020B0604020202020204" pitchFamily="34" charset="0"/>
              <a:buNone/>
            </a:pPr>
            <a:endParaRPr lang="en-CA" dirty="0">
              <a:cs typeface="Arial" panose="020B0604020202020204" pitchFamily="34" charset="0"/>
            </a:endParaRPr>
          </a:p>
        </p:txBody>
      </p:sp>
      <p:sp>
        <p:nvSpPr>
          <p:cNvPr id="4" name="Slide Number Placeholder 3">
            <a:extLst>
              <a:ext uri="{FF2B5EF4-FFF2-40B4-BE49-F238E27FC236}">
                <a16:creationId xmlns:a16="http://schemas.microsoft.com/office/drawing/2014/main" id="{027F7189-1EAD-91CB-9E04-B091D7BF9ECE}"/>
              </a:ext>
            </a:extLst>
          </p:cNvPr>
          <p:cNvSpPr>
            <a:spLocks noGrp="1"/>
          </p:cNvSpPr>
          <p:nvPr>
            <p:ph type="sldNum" sz="quarter" idx="5"/>
          </p:nvPr>
        </p:nvSpPr>
        <p:spPr/>
        <p:txBody>
          <a:bodyPr/>
          <a:lstStyle/>
          <a:p>
            <a:fld id="{F0B234C0-0C5B-4F8B-A408-0C25E2619169}" type="slidenum">
              <a:rPr lang="en-CA" smtClean="0"/>
              <a:t>31</a:t>
            </a:fld>
            <a:endParaRPr lang="en-CA"/>
          </a:p>
        </p:txBody>
      </p:sp>
    </p:spTree>
    <p:extLst>
      <p:ext uri="{BB962C8B-B14F-4D97-AF65-F5344CB8AC3E}">
        <p14:creationId xmlns:p14="http://schemas.microsoft.com/office/powerpoint/2010/main" val="2084765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535E-D8FB-4A6D-1075-B9EC1B115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AFE4B-DA89-5AE7-2424-6D9B3C236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CE9DA-9C9D-462A-ECA9-ED76139F4724}"/>
              </a:ext>
            </a:extLst>
          </p:cNvPr>
          <p:cNvSpPr>
            <a:spLocks noGrp="1"/>
          </p:cNvSpPr>
          <p:nvPr>
            <p:ph type="body" idx="1"/>
          </p:nvPr>
        </p:nvSpPr>
        <p:spPr/>
        <p:txBody>
          <a:bodyPr/>
          <a:lstStyle/>
          <a:p>
            <a:pPr marL="0" indent="0">
              <a:buFont typeface="Arial" panose="020B0604020202020204" pitchFamily="34" charset="0"/>
              <a:buNone/>
            </a:pPr>
            <a:endParaRPr lang="en-CA" dirty="0">
              <a:cs typeface="Arial" panose="020B0604020202020204" pitchFamily="34" charset="0"/>
            </a:endParaRPr>
          </a:p>
        </p:txBody>
      </p:sp>
      <p:sp>
        <p:nvSpPr>
          <p:cNvPr id="4" name="Slide Number Placeholder 3">
            <a:extLst>
              <a:ext uri="{FF2B5EF4-FFF2-40B4-BE49-F238E27FC236}">
                <a16:creationId xmlns:a16="http://schemas.microsoft.com/office/drawing/2014/main" id="{5310C87A-76EA-6D8B-8DFD-E2EEB8039690}"/>
              </a:ext>
            </a:extLst>
          </p:cNvPr>
          <p:cNvSpPr>
            <a:spLocks noGrp="1"/>
          </p:cNvSpPr>
          <p:nvPr>
            <p:ph type="sldNum" sz="quarter" idx="5"/>
          </p:nvPr>
        </p:nvSpPr>
        <p:spPr/>
        <p:txBody>
          <a:bodyPr/>
          <a:lstStyle/>
          <a:p>
            <a:fld id="{F0B234C0-0C5B-4F8B-A408-0C25E2619169}" type="slidenum">
              <a:rPr lang="en-CA" smtClean="0"/>
              <a:t>32</a:t>
            </a:fld>
            <a:endParaRPr lang="en-CA"/>
          </a:p>
        </p:txBody>
      </p:sp>
    </p:spTree>
    <p:extLst>
      <p:ext uri="{BB962C8B-B14F-4D97-AF65-F5344CB8AC3E}">
        <p14:creationId xmlns:p14="http://schemas.microsoft.com/office/powerpoint/2010/main" val="43506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234C0-0C5B-4F8B-A408-0C25E2619169}" type="slidenum">
              <a:rPr lang="en-CA" smtClean="0"/>
              <a:t>33</a:t>
            </a:fld>
            <a:endParaRPr lang="en-CA"/>
          </a:p>
        </p:txBody>
      </p:sp>
    </p:spTree>
    <p:extLst>
      <p:ext uri="{BB962C8B-B14F-4D97-AF65-F5344CB8AC3E}">
        <p14:creationId xmlns:p14="http://schemas.microsoft.com/office/powerpoint/2010/main" val="3744712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B234C0-0C5B-4F8B-A408-0C25E2619169}" type="slidenum">
              <a:rPr lang="en-CA" smtClean="0"/>
              <a:t>34</a:t>
            </a:fld>
            <a:endParaRPr lang="en-CA"/>
          </a:p>
        </p:txBody>
      </p:sp>
    </p:spTree>
    <p:extLst>
      <p:ext uri="{BB962C8B-B14F-4D97-AF65-F5344CB8AC3E}">
        <p14:creationId xmlns:p14="http://schemas.microsoft.com/office/powerpoint/2010/main" val="692985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B234C0-0C5B-4F8B-A408-0C25E2619169}" type="slidenum">
              <a:rPr lang="en-CA" smtClean="0"/>
              <a:t>35</a:t>
            </a:fld>
            <a:endParaRPr lang="en-CA"/>
          </a:p>
        </p:txBody>
      </p:sp>
    </p:spTree>
    <p:extLst>
      <p:ext uri="{BB962C8B-B14F-4D97-AF65-F5344CB8AC3E}">
        <p14:creationId xmlns:p14="http://schemas.microsoft.com/office/powerpoint/2010/main" val="131964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F0B234C0-0C5B-4F8B-A408-0C25E2619169}" type="slidenum">
              <a:rPr lang="en-CA" smtClean="0"/>
              <a:t>4</a:t>
            </a:fld>
            <a:endParaRPr lang="en-CA"/>
          </a:p>
        </p:txBody>
      </p:sp>
    </p:spTree>
    <p:extLst>
      <p:ext uri="{BB962C8B-B14F-4D97-AF65-F5344CB8AC3E}">
        <p14:creationId xmlns:p14="http://schemas.microsoft.com/office/powerpoint/2010/main" val="358571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04E0-E16B-FAC1-8816-ACA37277E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A5A5E-501C-A732-02B8-E0E27F5DC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42CC1-1A8D-EA89-F5C4-514821ACFED0}"/>
              </a:ext>
            </a:extLst>
          </p:cNvPr>
          <p:cNvSpPr>
            <a:spLocks noGrp="1"/>
          </p:cNvSpPr>
          <p:nvPr>
            <p:ph type="body" idx="1"/>
          </p:nvPr>
        </p:nvSpPr>
        <p:spPr/>
        <p:txBody>
          <a:bodyPr/>
          <a:lstStyle/>
          <a:p>
            <a:pPr marL="287655" indent="-143510"/>
            <a:endParaRPr lang="en-CA" dirty="0">
              <a:cs typeface="Arial" panose="020B0604020202020204" pitchFamily="34" charset="0"/>
            </a:endParaRPr>
          </a:p>
        </p:txBody>
      </p:sp>
      <p:sp>
        <p:nvSpPr>
          <p:cNvPr id="4" name="Slide Number Placeholder 3">
            <a:extLst>
              <a:ext uri="{FF2B5EF4-FFF2-40B4-BE49-F238E27FC236}">
                <a16:creationId xmlns:a16="http://schemas.microsoft.com/office/drawing/2014/main" id="{1AE3FAF9-79CB-2DFC-0B7F-CAE8E8DAF5F9}"/>
              </a:ext>
            </a:extLst>
          </p:cNvPr>
          <p:cNvSpPr>
            <a:spLocks noGrp="1"/>
          </p:cNvSpPr>
          <p:nvPr>
            <p:ph type="sldNum" sz="quarter" idx="5"/>
          </p:nvPr>
        </p:nvSpPr>
        <p:spPr/>
        <p:txBody>
          <a:bodyPr/>
          <a:lstStyle/>
          <a:p>
            <a:fld id="{F0B234C0-0C5B-4F8B-A408-0C25E2619169}" type="slidenum">
              <a:rPr lang="en-CA" smtClean="0"/>
              <a:t>5</a:t>
            </a:fld>
            <a:endParaRPr lang="en-CA"/>
          </a:p>
        </p:txBody>
      </p:sp>
    </p:spTree>
    <p:extLst>
      <p:ext uri="{BB962C8B-B14F-4D97-AF65-F5344CB8AC3E}">
        <p14:creationId xmlns:p14="http://schemas.microsoft.com/office/powerpoint/2010/main" val="245538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234C0-0C5B-4F8B-A408-0C25E2619169}" type="slidenum">
              <a:rPr lang="en-CA" smtClean="0"/>
              <a:t>6</a:t>
            </a:fld>
            <a:endParaRPr lang="en-CA"/>
          </a:p>
        </p:txBody>
      </p:sp>
    </p:spTree>
    <p:extLst>
      <p:ext uri="{BB962C8B-B14F-4D97-AF65-F5344CB8AC3E}">
        <p14:creationId xmlns:p14="http://schemas.microsoft.com/office/powerpoint/2010/main" val="397639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655" indent="-143510"/>
            <a:endParaRPr lang="en-CA"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F0B234C0-0C5B-4F8B-A408-0C25E2619169}" type="slidenum">
              <a:rPr lang="en-CA" smtClean="0"/>
              <a:t>7</a:t>
            </a:fld>
            <a:endParaRPr lang="en-CA"/>
          </a:p>
        </p:txBody>
      </p:sp>
    </p:spTree>
    <p:extLst>
      <p:ext uri="{BB962C8B-B14F-4D97-AF65-F5344CB8AC3E}">
        <p14:creationId xmlns:p14="http://schemas.microsoft.com/office/powerpoint/2010/main" val="286824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877E8-1D22-DDC4-A471-767525617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989E8-84E7-D9D5-975E-11566ECBE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62B4D-2F96-53DF-5E4D-75BF1588B6D8}"/>
              </a:ext>
            </a:extLst>
          </p:cNvPr>
          <p:cNvSpPr>
            <a:spLocks noGrp="1"/>
          </p:cNvSpPr>
          <p:nvPr>
            <p:ph type="body" idx="1"/>
          </p:nvPr>
        </p:nvSpPr>
        <p:spPr/>
        <p:txBody>
          <a:bodyPr/>
          <a:lstStyle/>
          <a:p>
            <a:pPr marL="0" indent="0">
              <a:buFont typeface="Arial" panose="020B0604020202020204" pitchFamily="34" charset="0"/>
              <a:buNone/>
            </a:pPr>
            <a:endParaRPr lang="en-CA" dirty="0">
              <a:cs typeface="Arial" panose="020B0604020202020204" pitchFamily="34" charset="0"/>
            </a:endParaRPr>
          </a:p>
        </p:txBody>
      </p:sp>
      <p:sp>
        <p:nvSpPr>
          <p:cNvPr id="4" name="Slide Number Placeholder 3">
            <a:extLst>
              <a:ext uri="{FF2B5EF4-FFF2-40B4-BE49-F238E27FC236}">
                <a16:creationId xmlns:a16="http://schemas.microsoft.com/office/drawing/2014/main" id="{F27166CD-AFDA-607B-98ED-326CD36E53B7}"/>
              </a:ext>
            </a:extLst>
          </p:cNvPr>
          <p:cNvSpPr>
            <a:spLocks noGrp="1"/>
          </p:cNvSpPr>
          <p:nvPr>
            <p:ph type="sldNum" sz="quarter" idx="5"/>
          </p:nvPr>
        </p:nvSpPr>
        <p:spPr/>
        <p:txBody>
          <a:bodyPr/>
          <a:lstStyle/>
          <a:p>
            <a:fld id="{F0B234C0-0C5B-4F8B-A408-0C25E2619169}" type="slidenum">
              <a:rPr lang="en-CA" smtClean="0"/>
              <a:t>8</a:t>
            </a:fld>
            <a:endParaRPr lang="en-CA"/>
          </a:p>
        </p:txBody>
      </p:sp>
    </p:spTree>
    <p:extLst>
      <p:ext uri="{BB962C8B-B14F-4D97-AF65-F5344CB8AC3E}">
        <p14:creationId xmlns:p14="http://schemas.microsoft.com/office/powerpoint/2010/main" val="297733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B95E4-686C-8C4C-F0F1-7D83603C5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29232-06FB-6BEA-5A94-03C387925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CF0C8-BF1D-C66C-4EC9-0468EC9438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DA52335-B706-A1F2-95BD-95963B5EA8C0}"/>
              </a:ext>
            </a:extLst>
          </p:cNvPr>
          <p:cNvSpPr>
            <a:spLocks noGrp="1"/>
          </p:cNvSpPr>
          <p:nvPr>
            <p:ph type="sldNum" sz="quarter" idx="10"/>
          </p:nvPr>
        </p:nvSpPr>
        <p:spPr/>
        <p:txBody>
          <a:bodyPr/>
          <a:lstStyle/>
          <a:p>
            <a:fld id="{F0B234C0-0C5B-4F8B-A408-0C25E2619169}" type="slidenum">
              <a:rPr lang="en-CA" smtClean="0"/>
              <a:t>9</a:t>
            </a:fld>
            <a:endParaRPr lang="en-CA"/>
          </a:p>
        </p:txBody>
      </p:sp>
    </p:spTree>
    <p:extLst>
      <p:ext uri="{BB962C8B-B14F-4D97-AF65-F5344CB8AC3E}">
        <p14:creationId xmlns:p14="http://schemas.microsoft.com/office/powerpoint/2010/main" val="32728263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End Cov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9"/>
          <a:stretch/>
        </p:blipFill>
        <p:spPr>
          <a:xfrm>
            <a:off x="101244" y="0"/>
            <a:ext cx="8917309" cy="5050954"/>
          </a:xfrm>
          <a:prstGeom prst="rect">
            <a:avLst/>
          </a:prstGeom>
        </p:spPr>
      </p:pic>
      <p:sp>
        <p:nvSpPr>
          <p:cNvPr id="2" name="Title 1"/>
          <p:cNvSpPr>
            <a:spLocks noGrp="1"/>
          </p:cNvSpPr>
          <p:nvPr>
            <p:ph type="ctrTitle"/>
          </p:nvPr>
        </p:nvSpPr>
        <p:spPr>
          <a:xfrm>
            <a:off x="685800" y="1597819"/>
            <a:ext cx="7772400" cy="1102519"/>
          </a:xfrm>
        </p:spPr>
        <p:txBody>
          <a:bodyPr>
            <a:normAutofit/>
          </a:bodyPr>
          <a:lstStyle>
            <a:lvl1pPr algn="ctr">
              <a:defRPr sz="4400" b="0" cap="all" baseline="0"/>
            </a:lvl1pPr>
          </a:lstStyle>
          <a:p>
            <a:r>
              <a:rPr lang="en-US"/>
              <a:t>Click to edit Master title style</a:t>
            </a:r>
            <a:endParaRPr lang="en-CA"/>
          </a:p>
        </p:txBody>
      </p:sp>
      <p:cxnSp>
        <p:nvCxnSpPr>
          <p:cNvPr id="5" name="Straight Connector 4"/>
          <p:cNvCxnSpPr/>
          <p:nvPr userDrawn="1"/>
        </p:nvCxnSpPr>
        <p:spPr>
          <a:xfrm>
            <a:off x="683568" y="3003798"/>
            <a:ext cx="72008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740352" y="3003798"/>
            <a:ext cx="72008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83568" y="2787774"/>
            <a:ext cx="7776864" cy="1296144"/>
          </a:xfrm>
        </p:spPr>
        <p:txBody>
          <a:bodyPr>
            <a:normAutofit/>
          </a:bodyPr>
          <a:lstStyle>
            <a:lvl1pPr marL="0" indent="0" algn="ctr">
              <a:buNone/>
              <a:defRPr sz="24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42049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400"/>
                                        <p:tgtEl>
                                          <p:spTgt spid="3">
                                            <p:txEl>
                                              <p:pRg st="0" end="0"/>
                                            </p:txEl>
                                          </p:spTgt>
                                        </p:tgtEl>
                                      </p:cBhvr>
                                    </p:animEffect>
                                    <p:anim calcmode="lin" valueType="num">
                                      <p:cBhvr>
                                        <p:cTn id="12" dur="1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4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900"/>
                            </p:stCondLst>
                            <p:childTnLst>
                              <p:par>
                                <p:cTn id="15" presetID="10" presetClass="entr" presetSubtype="0" fill="hold" nodeType="afterEffect">
                                  <p:stCondLst>
                                    <p:cond delay="3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5" presetClass="path" presetSubtype="0" accel="50000" decel="50000" fill="hold" nodeType="withEffect">
                                  <p:stCondLst>
                                    <p:cond delay="300"/>
                                  </p:stCondLst>
                                  <p:childTnLst>
                                    <p:animMotion origin="layout" path="M 0.0276 -9.046E-7 L 1.38889E-6 -9.046E-7 " pathEditMode="relative" rAng="0" ptsTypes="AA">
                                      <p:cBhvr>
                                        <p:cTn id="19" dur="2000" fill="hold"/>
                                        <p:tgtEl>
                                          <p:spTgt spid="5"/>
                                        </p:tgtEl>
                                        <p:attrNameLst>
                                          <p:attrName>ppt_x</p:attrName>
                                          <p:attrName>ppt_y</p:attrName>
                                        </p:attrNameLst>
                                      </p:cBhvr>
                                      <p:rCtr x="-1389" y="0"/>
                                    </p:animMotion>
                                  </p:childTnLst>
                                </p:cTn>
                              </p:par>
                              <p:par>
                                <p:cTn id="20" presetID="10" presetClass="entr" presetSubtype="0" fill="hold" nodeType="withEffect">
                                  <p:stCondLst>
                                    <p:cond delay="3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35" presetClass="path" presetSubtype="0" accel="50000" decel="50000" fill="hold" nodeType="withEffect">
                                  <p:stCondLst>
                                    <p:cond delay="300"/>
                                  </p:stCondLst>
                                  <p:childTnLst>
                                    <p:animMotion origin="layout" path="M -4.44444E-6 -9.046E-7 L -0.0276 -9.046E-7 " pathEditMode="relative" rAng="0" ptsTypes="AA">
                                      <p:cBhvr>
                                        <p:cTn id="24" dur="2000" spd="-100000" fill="hold"/>
                                        <p:tgtEl>
                                          <p:spTgt spid="10"/>
                                        </p:tgtEl>
                                        <p:attrNameLst>
                                          <p:attrName>ppt_x</p:attrName>
                                          <p:attrName>ppt_y</p:attrName>
                                        </p:attrNameLst>
                                      </p:cBhvr>
                                      <p:rCtr x="-13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400"/>
                        <p:tgtEl>
                          <p:spTgt spid="3"/>
                        </p:tgtEl>
                      </p:cBhvr>
                    </p:animEffect>
                    <p:anim calcmode="lin" valueType="num">
                      <p:cBhvr>
                        <p:cTn dur="1400" fill="hold"/>
                        <p:tgtEl>
                          <p:spTgt spid="3"/>
                        </p:tgtEl>
                        <p:attrNameLst>
                          <p:attrName>ppt_x</p:attrName>
                        </p:attrNameLst>
                      </p:cBhvr>
                      <p:tavLst>
                        <p:tav tm="0">
                          <p:val>
                            <p:strVal val="#ppt_x"/>
                          </p:val>
                        </p:tav>
                        <p:tav tm="100000">
                          <p:val>
                            <p:strVal val="#ppt_x"/>
                          </p:val>
                        </p:tav>
                      </p:tavLst>
                    </p:anim>
                    <p:anim calcmode="lin" valueType="num">
                      <p:cBhvr>
                        <p:cTn dur="14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460432" y="4718295"/>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200" b="0" i="0" smtClean="0">
                <a:solidFill>
                  <a:schemeClr val="accent1">
                    <a:alpha val="50000"/>
                  </a:schemeClr>
                </a:solidFill>
                <a:latin typeface="Roboto Condensed Light" charset="0"/>
                <a:ea typeface="Roboto Condensed Light" charset="0"/>
                <a:cs typeface="Roboto Condensed Light" charset="0"/>
              </a:rPr>
              <a:pPr algn="l"/>
              <a:t>‹#›</a:t>
            </a:fld>
            <a:endParaRPr lang="en-US" sz="1200" b="0" i="0">
              <a:solidFill>
                <a:schemeClr val="accent1">
                  <a:alpha val="50000"/>
                </a:schemeClr>
              </a:solidFill>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41436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Brea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893"/>
            <a:ext cx="9144000" cy="4226041"/>
          </a:xfrm>
        </p:spPr>
        <p:txBody>
          <a:bodyPr/>
          <a:lstStyle>
            <a:lvl1pPr marL="72000" indent="0" algn="ctr">
              <a:buNone/>
              <a:defRPr>
                <a:solidFill>
                  <a:schemeClr val="bg1">
                    <a:lumMod val="65000"/>
                  </a:schemeClr>
                </a:solidFill>
              </a:defRPr>
            </a:lvl1pPr>
          </a:lstStyle>
          <a:p>
            <a:r>
              <a:rPr lang="en-US"/>
              <a:t>Click icon to add picture</a:t>
            </a:r>
            <a:endParaRPr lang="en-CA"/>
          </a:p>
        </p:txBody>
      </p:sp>
      <p:sp>
        <p:nvSpPr>
          <p:cNvPr id="13" name="Title 1"/>
          <p:cNvSpPr>
            <a:spLocks noGrp="1"/>
          </p:cNvSpPr>
          <p:nvPr>
            <p:ph type="title"/>
          </p:nvPr>
        </p:nvSpPr>
        <p:spPr>
          <a:xfrm>
            <a:off x="2267744" y="4299942"/>
            <a:ext cx="6767736" cy="684076"/>
          </a:xfrm>
        </p:spPr>
        <p:txBody>
          <a:bodyPr>
            <a:noAutofit/>
          </a:bodyPr>
          <a:lstStyle>
            <a:lvl1pPr algn="r">
              <a:defRPr sz="4000" b="0" cap="all" baseline="0">
                <a:solidFill>
                  <a:srgbClr val="7AC143"/>
                </a:solidFill>
              </a:defRPr>
            </a:lvl1pPr>
          </a:lstStyle>
          <a:p>
            <a:r>
              <a:rPr lang="en-US"/>
              <a:t>Click to edit Master title style</a:t>
            </a:r>
            <a:endParaRPr lang="en-CA"/>
          </a:p>
        </p:txBody>
      </p:sp>
      <p:pic>
        <p:nvPicPr>
          <p:cNvPr id="2" name="Picture 1">
            <a:extLst>
              <a:ext uri="{FF2B5EF4-FFF2-40B4-BE49-F238E27FC236}">
                <a16:creationId xmlns:a16="http://schemas.microsoft.com/office/drawing/2014/main" id="{ED769BD9-A513-405E-A7B1-FDACD7C9C6EB}"/>
              </a:ext>
            </a:extLst>
          </p:cNvPr>
          <p:cNvPicPr>
            <a:picLocks noChangeAspect="1"/>
          </p:cNvPicPr>
          <p:nvPr userDrawn="1"/>
        </p:nvPicPr>
        <p:blipFill>
          <a:blip r:embed="rId2"/>
          <a:stretch>
            <a:fillRect/>
          </a:stretch>
        </p:blipFill>
        <p:spPr>
          <a:xfrm>
            <a:off x="108520" y="4641980"/>
            <a:ext cx="2056830" cy="348027"/>
          </a:xfrm>
          <a:prstGeom prst="rect">
            <a:avLst/>
          </a:prstGeom>
        </p:spPr>
      </p:pic>
    </p:spTree>
    <p:extLst>
      <p:ext uri="{BB962C8B-B14F-4D97-AF65-F5344CB8AC3E}">
        <p14:creationId xmlns:p14="http://schemas.microsoft.com/office/powerpoint/2010/main" val="27343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ar Slide">
    <p:spTree>
      <p:nvGrpSpPr>
        <p:cNvPr id="1" name=""/>
        <p:cNvGrpSpPr/>
        <p:nvPr/>
      </p:nvGrpSpPr>
      <p:grpSpPr>
        <a:xfrm>
          <a:off x="0" y="0"/>
          <a:ext cx="0" cy="0"/>
          <a:chOff x="0" y="0"/>
          <a:chExt cx="0" cy="0"/>
        </a:xfrm>
      </p:grpSpPr>
      <p:cxnSp>
        <p:nvCxnSpPr>
          <p:cNvPr id="7" name="Straight Connector 6"/>
          <p:cNvCxnSpPr/>
          <p:nvPr userDrawn="1"/>
        </p:nvCxnSpPr>
        <p:spPr>
          <a:xfrm>
            <a:off x="467544" y="1131590"/>
            <a:ext cx="86409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4587974"/>
            <a:ext cx="9144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457200" y="1347614"/>
            <a:ext cx="8229600" cy="3096344"/>
          </a:xfrm>
        </p:spPr>
        <p:txBody>
          <a:bodyPr>
            <a:normAutofit/>
          </a:bodyPr>
          <a:lstStyle>
            <a:lvl1pPr indent="-144000">
              <a:defRPr sz="2000">
                <a:solidFill>
                  <a:schemeClr val="bg2">
                    <a:lumMod val="25000"/>
                  </a:schemeClr>
                </a:solidFill>
              </a:defRPr>
            </a:lvl1pPr>
            <a:lvl2pPr marL="540000" indent="-144000">
              <a:defRPr sz="2000">
                <a:solidFill>
                  <a:schemeClr val="bg2">
                    <a:lumMod val="25000"/>
                  </a:schemeClr>
                </a:solidFill>
              </a:defRPr>
            </a:lvl2pPr>
            <a:lvl3pPr marL="900000" indent="-144000">
              <a:defRPr sz="2000">
                <a:solidFill>
                  <a:schemeClr val="bg2">
                    <a:lumMod val="25000"/>
                  </a:schemeClr>
                </a:solidFill>
              </a:defRPr>
            </a:lvl3pPr>
            <a:lvl4pPr marL="1260000" indent="-144000">
              <a:defRPr sz="2000">
                <a:solidFill>
                  <a:schemeClr val="bg2">
                    <a:lumMod val="25000"/>
                  </a:schemeClr>
                </a:solidFill>
              </a:defRPr>
            </a:lvl4pPr>
            <a:lvl5pPr marL="1620000" indent="-144000">
              <a:defRPr sz="20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Slide Number Placeholder 5"/>
          <p:cNvSpPr txBox="1">
            <a:spLocks/>
          </p:cNvSpPr>
          <p:nvPr userDrawn="1"/>
        </p:nvSpPr>
        <p:spPr>
          <a:xfrm>
            <a:off x="8460432" y="4718295"/>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200" b="0" i="0" smtClean="0">
                <a:solidFill>
                  <a:schemeClr val="accent1">
                    <a:alpha val="50000"/>
                  </a:schemeClr>
                </a:solidFill>
                <a:latin typeface="Roboto Condensed Light" charset="0"/>
                <a:ea typeface="Roboto Condensed Light" charset="0"/>
                <a:cs typeface="Roboto Condensed Light" charset="0"/>
              </a:rPr>
              <a:pPr algn="l"/>
              <a:t>‹#›</a:t>
            </a:fld>
            <a:endParaRPr lang="en-US" sz="1200" b="0" i="0">
              <a:solidFill>
                <a:schemeClr val="accent1">
                  <a:alpha val="50000"/>
                </a:schemeClr>
              </a:solidFill>
              <a:latin typeface="Roboto Condensed Light" charset="0"/>
              <a:ea typeface="Roboto Condensed Light" charset="0"/>
              <a:cs typeface="Roboto Condensed Light" charset="0"/>
            </a:endParaRPr>
          </a:p>
        </p:txBody>
      </p:sp>
      <p:sp>
        <p:nvSpPr>
          <p:cNvPr id="12" name="Title 1"/>
          <p:cNvSpPr>
            <a:spLocks noGrp="1"/>
          </p:cNvSpPr>
          <p:nvPr>
            <p:ph type="title"/>
          </p:nvPr>
        </p:nvSpPr>
        <p:spPr>
          <a:xfrm>
            <a:off x="323528" y="205979"/>
            <a:ext cx="8229600" cy="857250"/>
          </a:xfrm>
        </p:spPr>
        <p:txBody>
          <a:bodyPr>
            <a:normAutofit/>
          </a:bodyPr>
          <a:lstStyle>
            <a:lvl1pPr>
              <a:defRPr sz="4400" cap="all" baseline="0"/>
            </a:lvl1pPr>
          </a:lstStyle>
          <a:p>
            <a:r>
              <a:rPr lang="en-US"/>
              <a:t>Click to edit Master title style</a:t>
            </a:r>
            <a:endParaRPr lang="en-CA"/>
          </a:p>
        </p:txBody>
      </p:sp>
      <p:pic>
        <p:nvPicPr>
          <p:cNvPr id="13" name="Picture 12">
            <a:extLst>
              <a:ext uri="{FF2B5EF4-FFF2-40B4-BE49-F238E27FC236}">
                <a16:creationId xmlns:a16="http://schemas.microsoft.com/office/drawing/2014/main" id="{69A862DC-53C5-4676-B6CA-1B518BD5C121}"/>
              </a:ext>
            </a:extLst>
          </p:cNvPr>
          <p:cNvPicPr>
            <a:picLocks noChangeAspect="1"/>
          </p:cNvPicPr>
          <p:nvPr userDrawn="1"/>
        </p:nvPicPr>
        <p:blipFill>
          <a:blip r:embed="rId2"/>
          <a:stretch>
            <a:fillRect/>
          </a:stretch>
        </p:blipFill>
        <p:spPr>
          <a:xfrm>
            <a:off x="108520" y="4641980"/>
            <a:ext cx="2056830" cy="348027"/>
          </a:xfrm>
          <a:prstGeom prst="rect">
            <a:avLst/>
          </a:prstGeom>
        </p:spPr>
      </p:pic>
    </p:spTree>
    <p:extLst>
      <p:ext uri="{BB962C8B-B14F-4D97-AF65-F5344CB8AC3E}">
        <p14:creationId xmlns:p14="http://schemas.microsoft.com/office/powerpoint/2010/main" val="40506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3" presetClass="path" presetSubtype="0" accel="50000" decel="50000" fill="hold" nodeType="withEffect">
                                  <p:stCondLst>
                                    <p:cond delay="0"/>
                                  </p:stCondLst>
                                  <p:childTnLst>
                                    <p:animMotion origin="layout" path="M -0.02361 3.30349E-7 L -1.38889E-6 3.30349E-7 " pathEditMode="relative" rAng="0" ptsTypes="AA">
                                      <p:cBhvr>
                                        <p:cTn id="13" dur="2000" fill="hold"/>
                                        <p:tgtEl>
                                          <p:spTgt spid="7"/>
                                        </p:tgtEl>
                                        <p:attrNameLst>
                                          <p:attrName>ppt_x</p:attrName>
                                          <p:attrName>ppt_y</p:attrName>
                                        </p:attrNameLst>
                                      </p:cBhvr>
                                      <p:rCtr x="1181" y="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fade">
                                      <p:cBhvr>
                                        <p:cTn id="29" dur="500"/>
                                        <p:tgtEl>
                                          <p:spTgt spid="15">
                                            <p:txEl>
                                              <p:pRg st="3" end="3"/>
                                            </p:txEl>
                                          </p:spTgt>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Chart &amp; Description">
    <p:spTree>
      <p:nvGrpSpPr>
        <p:cNvPr id="1" name=""/>
        <p:cNvGrpSpPr/>
        <p:nvPr/>
      </p:nvGrpSpPr>
      <p:grpSpPr>
        <a:xfrm>
          <a:off x="0" y="0"/>
          <a:ext cx="0" cy="0"/>
          <a:chOff x="0" y="0"/>
          <a:chExt cx="0" cy="0"/>
        </a:xfrm>
      </p:grpSpPr>
      <p:cxnSp>
        <p:nvCxnSpPr>
          <p:cNvPr id="10" name="Straight Connector 9"/>
          <p:cNvCxnSpPr/>
          <p:nvPr userDrawn="1"/>
        </p:nvCxnSpPr>
        <p:spPr>
          <a:xfrm>
            <a:off x="0" y="4587974"/>
            <a:ext cx="9144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468313" y="3795886"/>
            <a:ext cx="8207375" cy="647527"/>
          </a:xfrm>
        </p:spPr>
        <p:txBody>
          <a:bodyPr>
            <a:normAutofit/>
          </a:bodyPr>
          <a:lstStyle>
            <a:lvl1pPr marL="0" indent="0">
              <a:spcBef>
                <a:spcPts val="0"/>
              </a:spcBef>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6" name="Straight Connector 15"/>
          <p:cNvCxnSpPr/>
          <p:nvPr userDrawn="1"/>
        </p:nvCxnSpPr>
        <p:spPr>
          <a:xfrm>
            <a:off x="467544" y="1131590"/>
            <a:ext cx="86409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
          </p:nvPr>
        </p:nvSpPr>
        <p:spPr>
          <a:xfrm>
            <a:off x="457200" y="1347614"/>
            <a:ext cx="8229600" cy="2304256"/>
          </a:xfrm>
        </p:spPr>
        <p:txBody>
          <a:bodyPr>
            <a:normAutofit/>
          </a:bodyPr>
          <a:lstStyle>
            <a:lvl1pPr marL="0" indent="0">
              <a:buFontTx/>
              <a:buNone/>
              <a:defRPr sz="2000">
                <a:solidFill>
                  <a:schemeClr val="bg2">
                    <a:lumMod val="25000"/>
                  </a:schemeClr>
                </a:solidFill>
              </a:defRPr>
            </a:lvl1pPr>
            <a:lvl2pPr marL="540000" indent="-144000">
              <a:defRPr sz="2000">
                <a:solidFill>
                  <a:schemeClr val="bg2">
                    <a:lumMod val="25000"/>
                  </a:schemeClr>
                </a:solidFill>
              </a:defRPr>
            </a:lvl2pPr>
            <a:lvl3pPr marL="900000" indent="-144000">
              <a:defRPr sz="2000">
                <a:solidFill>
                  <a:schemeClr val="bg2">
                    <a:lumMod val="25000"/>
                  </a:schemeClr>
                </a:solidFill>
              </a:defRPr>
            </a:lvl3pPr>
            <a:lvl4pPr marL="1260000" indent="-144000">
              <a:defRPr sz="2000">
                <a:solidFill>
                  <a:schemeClr val="bg2">
                    <a:lumMod val="25000"/>
                  </a:schemeClr>
                </a:solidFill>
              </a:defRPr>
            </a:lvl4pPr>
            <a:lvl5pPr marL="1620000" indent="-144000">
              <a:defRPr sz="2000">
                <a:solidFill>
                  <a:schemeClr val="bg2">
                    <a:lumMod val="25000"/>
                  </a:schemeClr>
                </a:solidFill>
              </a:defRPr>
            </a:lvl5pPr>
          </a:lstStyle>
          <a:p>
            <a:pPr lvl="0"/>
            <a:r>
              <a:rPr lang="en-US"/>
              <a:t>Click to edit Master text styles</a:t>
            </a:r>
          </a:p>
        </p:txBody>
      </p:sp>
      <p:sp>
        <p:nvSpPr>
          <p:cNvPr id="18" name="Slide Number Placeholder 5"/>
          <p:cNvSpPr txBox="1">
            <a:spLocks/>
          </p:cNvSpPr>
          <p:nvPr userDrawn="1"/>
        </p:nvSpPr>
        <p:spPr>
          <a:xfrm>
            <a:off x="8460432" y="4718295"/>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200" b="0" i="0" smtClean="0">
                <a:solidFill>
                  <a:schemeClr val="accent1">
                    <a:alpha val="50000"/>
                  </a:schemeClr>
                </a:solidFill>
                <a:latin typeface="Roboto Condensed Light" charset="0"/>
                <a:ea typeface="Roboto Condensed Light" charset="0"/>
                <a:cs typeface="Roboto Condensed Light" charset="0"/>
              </a:rPr>
              <a:pPr algn="l"/>
              <a:t>‹#›</a:t>
            </a:fld>
            <a:endParaRPr lang="en-US" sz="1200" b="0" i="0">
              <a:solidFill>
                <a:schemeClr val="accent1">
                  <a:alpha val="50000"/>
                </a:schemeClr>
              </a:solidFill>
              <a:latin typeface="Roboto Condensed Light" charset="0"/>
              <a:ea typeface="Roboto Condensed Light" charset="0"/>
              <a:cs typeface="Roboto Condensed Light" charset="0"/>
            </a:endParaRPr>
          </a:p>
        </p:txBody>
      </p:sp>
      <p:sp>
        <p:nvSpPr>
          <p:cNvPr id="12" name="Title 1"/>
          <p:cNvSpPr>
            <a:spLocks noGrp="1"/>
          </p:cNvSpPr>
          <p:nvPr>
            <p:ph type="title"/>
          </p:nvPr>
        </p:nvSpPr>
        <p:spPr>
          <a:xfrm>
            <a:off x="323528" y="205979"/>
            <a:ext cx="8229600" cy="857250"/>
          </a:xfrm>
        </p:spPr>
        <p:txBody>
          <a:bodyPr>
            <a:normAutofit/>
          </a:bodyPr>
          <a:lstStyle>
            <a:lvl1pPr>
              <a:defRPr sz="4400" cap="all" baseline="0"/>
            </a:lvl1pPr>
          </a:lstStyle>
          <a:p>
            <a:r>
              <a:rPr lang="en-US"/>
              <a:t>Click to edit Master title style</a:t>
            </a:r>
            <a:endParaRPr lang="en-CA"/>
          </a:p>
        </p:txBody>
      </p:sp>
      <p:pic>
        <p:nvPicPr>
          <p:cNvPr id="13" name="Picture 12">
            <a:extLst>
              <a:ext uri="{FF2B5EF4-FFF2-40B4-BE49-F238E27FC236}">
                <a16:creationId xmlns:a16="http://schemas.microsoft.com/office/drawing/2014/main" id="{B3DBB348-40B6-471D-BDAA-65E90B048FEE}"/>
              </a:ext>
            </a:extLst>
          </p:cNvPr>
          <p:cNvPicPr>
            <a:picLocks noChangeAspect="1"/>
          </p:cNvPicPr>
          <p:nvPr userDrawn="1"/>
        </p:nvPicPr>
        <p:blipFill>
          <a:blip r:embed="rId2"/>
          <a:stretch>
            <a:fillRect/>
          </a:stretch>
        </p:blipFill>
        <p:spPr>
          <a:xfrm>
            <a:off x="108520" y="4641980"/>
            <a:ext cx="2056830" cy="348027"/>
          </a:xfrm>
          <a:prstGeom prst="rect">
            <a:avLst/>
          </a:prstGeom>
        </p:spPr>
      </p:pic>
    </p:spTree>
    <p:extLst>
      <p:ext uri="{BB962C8B-B14F-4D97-AF65-F5344CB8AC3E}">
        <p14:creationId xmlns:p14="http://schemas.microsoft.com/office/powerpoint/2010/main" val="118432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63" presetClass="path" presetSubtype="0" accel="50000" decel="50000" fill="hold" nodeType="withEffect">
                                  <p:stCondLst>
                                    <p:cond delay="0"/>
                                  </p:stCondLst>
                                  <p:childTnLst>
                                    <p:animMotion origin="layout" path="M -0.02361 3.30349E-7 L -1.38889E-6 3.30349E-7 " pathEditMode="relative" rAng="0" ptsTypes="AA">
                                      <p:cBhvr>
                                        <p:cTn id="13" dur="2000" fill="hold"/>
                                        <p:tgtEl>
                                          <p:spTgt spid="16"/>
                                        </p:tgtEl>
                                        <p:attrNameLst>
                                          <p:attrName>ppt_x</p:attrName>
                                          <p:attrName>ppt_y</p:attrName>
                                        </p:attrNameLst>
                                      </p:cBhvr>
                                      <p:rCtr x="1181" y="0"/>
                                    </p:animMotion>
                                  </p:childTnLst>
                                </p:cTn>
                              </p:par>
                            </p:childTnLst>
                          </p:cTn>
                        </p:par>
                        <p:par>
                          <p:cTn id="14" fill="hold">
                            <p:stCondLst>
                              <p:cond delay="2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0" y="4587974"/>
            <a:ext cx="9144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457200" y="1347614"/>
            <a:ext cx="4042792" cy="3096344"/>
          </a:xfrm>
        </p:spPr>
        <p:txBody>
          <a:bodyPr>
            <a:normAutofit/>
          </a:bodyPr>
          <a:lstStyle>
            <a:lvl1pPr indent="-144000">
              <a:defRPr sz="2000">
                <a:solidFill>
                  <a:schemeClr val="bg2">
                    <a:lumMod val="25000"/>
                  </a:schemeClr>
                </a:solidFill>
              </a:defRPr>
            </a:lvl1pPr>
            <a:lvl2pPr marL="540000" indent="-144000">
              <a:defRPr sz="2000">
                <a:solidFill>
                  <a:schemeClr val="bg2">
                    <a:lumMod val="25000"/>
                  </a:schemeClr>
                </a:solidFill>
              </a:defRPr>
            </a:lvl2pPr>
            <a:lvl3pPr marL="900000" indent="-144000">
              <a:defRPr sz="2000">
                <a:solidFill>
                  <a:schemeClr val="bg2">
                    <a:lumMod val="25000"/>
                  </a:schemeClr>
                </a:solidFill>
              </a:defRPr>
            </a:lvl3pPr>
            <a:lvl4pPr marL="1260000" indent="-144000">
              <a:defRPr sz="2000">
                <a:solidFill>
                  <a:schemeClr val="bg2">
                    <a:lumMod val="25000"/>
                  </a:schemeClr>
                </a:solidFill>
              </a:defRPr>
            </a:lvl4pPr>
            <a:lvl5pPr marL="1620000" indent="-144000">
              <a:defRPr sz="20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Content Placeholder 2"/>
          <p:cNvSpPr>
            <a:spLocks noGrp="1"/>
          </p:cNvSpPr>
          <p:nvPr>
            <p:ph idx="10"/>
          </p:nvPr>
        </p:nvSpPr>
        <p:spPr>
          <a:xfrm>
            <a:off x="4644008" y="1347614"/>
            <a:ext cx="4042792" cy="3096344"/>
          </a:xfrm>
        </p:spPr>
        <p:txBody>
          <a:bodyPr>
            <a:normAutofit/>
          </a:bodyPr>
          <a:lstStyle>
            <a:lvl1pPr indent="-144000">
              <a:defRPr sz="2000">
                <a:solidFill>
                  <a:schemeClr val="bg2">
                    <a:lumMod val="25000"/>
                  </a:schemeClr>
                </a:solidFill>
              </a:defRPr>
            </a:lvl1pPr>
            <a:lvl2pPr marL="540000" indent="-144000">
              <a:defRPr sz="2000">
                <a:solidFill>
                  <a:schemeClr val="bg2">
                    <a:lumMod val="25000"/>
                  </a:schemeClr>
                </a:solidFill>
              </a:defRPr>
            </a:lvl2pPr>
            <a:lvl3pPr marL="900000" indent="-144000">
              <a:defRPr sz="2000">
                <a:solidFill>
                  <a:schemeClr val="bg2">
                    <a:lumMod val="25000"/>
                  </a:schemeClr>
                </a:solidFill>
              </a:defRPr>
            </a:lvl3pPr>
            <a:lvl4pPr marL="1260000" indent="-144000">
              <a:defRPr sz="2000">
                <a:solidFill>
                  <a:schemeClr val="bg2">
                    <a:lumMod val="25000"/>
                  </a:schemeClr>
                </a:solidFill>
              </a:defRPr>
            </a:lvl4pPr>
            <a:lvl5pPr marL="1620000" indent="-144000">
              <a:defRPr sz="20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6" name="Straight Connector 15"/>
          <p:cNvCxnSpPr/>
          <p:nvPr userDrawn="1"/>
        </p:nvCxnSpPr>
        <p:spPr>
          <a:xfrm>
            <a:off x="467544" y="1131590"/>
            <a:ext cx="86409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userDrawn="1"/>
        </p:nvSpPr>
        <p:spPr>
          <a:xfrm>
            <a:off x="8460432" y="4718295"/>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200" b="0" i="0" smtClean="0">
                <a:solidFill>
                  <a:schemeClr val="accent1">
                    <a:alpha val="50000"/>
                  </a:schemeClr>
                </a:solidFill>
                <a:latin typeface="Roboto Condensed Light" charset="0"/>
                <a:ea typeface="Roboto Condensed Light" charset="0"/>
                <a:cs typeface="Roboto Condensed Light" charset="0"/>
              </a:rPr>
              <a:pPr algn="l"/>
              <a:t>‹#›</a:t>
            </a:fld>
            <a:endParaRPr lang="en-US" sz="1200" b="0" i="0">
              <a:solidFill>
                <a:schemeClr val="accent1">
                  <a:alpha val="50000"/>
                </a:schemeClr>
              </a:solidFill>
              <a:latin typeface="Roboto Condensed Light" charset="0"/>
              <a:ea typeface="Roboto Condensed Light" charset="0"/>
              <a:cs typeface="Roboto Condensed Light" charset="0"/>
            </a:endParaRPr>
          </a:p>
        </p:txBody>
      </p:sp>
      <p:sp>
        <p:nvSpPr>
          <p:cNvPr id="12" name="Title 1"/>
          <p:cNvSpPr>
            <a:spLocks noGrp="1"/>
          </p:cNvSpPr>
          <p:nvPr>
            <p:ph type="title"/>
          </p:nvPr>
        </p:nvSpPr>
        <p:spPr>
          <a:xfrm>
            <a:off x="323528" y="205979"/>
            <a:ext cx="8229600" cy="857250"/>
          </a:xfrm>
        </p:spPr>
        <p:txBody>
          <a:bodyPr>
            <a:normAutofit/>
          </a:bodyPr>
          <a:lstStyle>
            <a:lvl1pPr>
              <a:defRPr sz="4400" cap="all" baseline="0"/>
            </a:lvl1pPr>
          </a:lstStyle>
          <a:p>
            <a:r>
              <a:rPr lang="en-US"/>
              <a:t>Click to edit Master title style</a:t>
            </a:r>
            <a:endParaRPr lang="en-CA"/>
          </a:p>
        </p:txBody>
      </p:sp>
      <p:pic>
        <p:nvPicPr>
          <p:cNvPr id="13" name="Picture 12">
            <a:extLst>
              <a:ext uri="{FF2B5EF4-FFF2-40B4-BE49-F238E27FC236}">
                <a16:creationId xmlns:a16="http://schemas.microsoft.com/office/drawing/2014/main" id="{014B65EC-B31D-4318-81BB-30A80B40FD0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31433"/>
            <a:ext cx="3136265" cy="415157"/>
          </a:xfrm>
          <a:prstGeom prst="rect">
            <a:avLst/>
          </a:prstGeom>
        </p:spPr>
      </p:pic>
    </p:spTree>
    <p:extLst>
      <p:ext uri="{BB962C8B-B14F-4D97-AF65-F5344CB8AC3E}">
        <p14:creationId xmlns:p14="http://schemas.microsoft.com/office/powerpoint/2010/main" val="274783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63" presetClass="path" presetSubtype="0" accel="50000" decel="50000" fill="hold" nodeType="withEffect">
                                  <p:stCondLst>
                                    <p:cond delay="0"/>
                                  </p:stCondLst>
                                  <p:childTnLst>
                                    <p:animMotion origin="layout" path="M -0.02361 3.30349E-7 L -1.38889E-6 3.30349E-7 " pathEditMode="relative" rAng="0" ptsTypes="AA">
                                      <p:cBhvr>
                                        <p:cTn id="13" dur="2000" fill="hold"/>
                                        <p:tgtEl>
                                          <p:spTgt spid="16"/>
                                        </p:tgtEl>
                                        <p:attrNameLst>
                                          <p:attrName>ppt_x</p:attrName>
                                          <p:attrName>ppt_y</p:attrName>
                                        </p:attrNameLst>
                                      </p:cBhvr>
                                      <p:rCtr x="1181" y="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500"/>
                                        <p:tgtEl>
                                          <p:spTgt spid="1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Effect transition="in" filter="fade">
                                      <p:cBhvr>
                                        <p:cTn id="29" dur="500"/>
                                        <p:tgtEl>
                                          <p:spTgt spid="14">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xEl>
                                              <p:pRg st="2" end="2"/>
                                            </p:txEl>
                                          </p:spTgt>
                                        </p:tgtEl>
                                        <p:attrNameLst>
                                          <p:attrName>style.visibility</p:attrName>
                                        </p:attrNameLst>
                                      </p:cBhvr>
                                      <p:to>
                                        <p:strVal val="visible"/>
                                      </p:to>
                                    </p:set>
                                    <p:animEffect transition="in" filter="fade">
                                      <p:cBhvr>
                                        <p:cTn id="38" dur="500"/>
                                        <p:tgtEl>
                                          <p:spTgt spid="18">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animEffect transition="in" filter="fade">
                                      <p:cBhvr>
                                        <p:cTn id="41" dur="500"/>
                                        <p:tgtEl>
                                          <p:spTgt spid="18">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xEl>
                                              <p:pRg st="4" end="4"/>
                                            </p:txEl>
                                          </p:spTgt>
                                        </p:tgtEl>
                                        <p:attrNameLst>
                                          <p:attrName>style.visibility</p:attrName>
                                        </p:attrNameLst>
                                      </p:cBhvr>
                                      <p:to>
                                        <p:strVal val="visible"/>
                                      </p:to>
                                    </p:set>
                                    <p:animEffect transition="in" filter="fade">
                                      <p:cBhvr>
                                        <p:cTn id="44"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8" grpId="0" build="allAtOnce">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Graphic with Description">
    <p:spTree>
      <p:nvGrpSpPr>
        <p:cNvPr id="1" name=""/>
        <p:cNvGrpSpPr/>
        <p:nvPr/>
      </p:nvGrpSpPr>
      <p:grpSpPr>
        <a:xfrm>
          <a:off x="0" y="0"/>
          <a:ext cx="0" cy="0"/>
          <a:chOff x="0" y="0"/>
          <a:chExt cx="0" cy="0"/>
        </a:xfrm>
      </p:grpSpPr>
      <p:sp>
        <p:nvSpPr>
          <p:cNvPr id="21" name="Rectangle 20"/>
          <p:cNvSpPr/>
          <p:nvPr userDrawn="1"/>
        </p:nvSpPr>
        <p:spPr>
          <a:xfrm>
            <a:off x="0" y="0"/>
            <a:ext cx="4716016" cy="5143500"/>
          </a:xfrm>
          <a:prstGeom prst="rect">
            <a:avLst/>
          </a:prstGeom>
          <a:solidFill>
            <a:srgbClr val="FBFBFB"/>
          </a:solidFill>
          <a:ln>
            <a:noFill/>
          </a:ln>
          <a:effectLst>
            <a:outerShdw blurRad="177800" dir="3660000" algn="tl"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5004338" y="339502"/>
            <a:ext cx="3816134" cy="1656184"/>
          </a:xfrm>
        </p:spPr>
        <p:txBody>
          <a:bodyPr anchor="b">
            <a:normAutofit/>
          </a:bodyPr>
          <a:lstStyle>
            <a:lvl1pPr algn="l">
              <a:defRPr sz="3600" b="0" cap="none" baseline="0"/>
            </a:lvl1pPr>
          </a:lstStyle>
          <a:p>
            <a:r>
              <a:rPr lang="en-US"/>
              <a:t>Click to edit Master title style</a:t>
            </a:r>
            <a:endParaRPr lang="en-CA"/>
          </a:p>
        </p:txBody>
      </p:sp>
      <p:sp>
        <p:nvSpPr>
          <p:cNvPr id="11" name="Text Placeholder 10"/>
          <p:cNvSpPr>
            <a:spLocks noGrp="1"/>
          </p:cNvSpPr>
          <p:nvPr>
            <p:ph type="body" sz="quarter" idx="11"/>
          </p:nvPr>
        </p:nvSpPr>
        <p:spPr>
          <a:xfrm>
            <a:off x="5004661" y="2211388"/>
            <a:ext cx="3815501" cy="2376586"/>
          </a:xfrm>
        </p:spPr>
        <p:txBody>
          <a:bodyPr>
            <a:normAutofit/>
          </a:bodyPr>
          <a:lstStyle>
            <a:lvl1pPr marL="180000" indent="-144000">
              <a:defRPr sz="1800">
                <a:solidFill>
                  <a:schemeClr val="bg2">
                    <a:lumMod val="25000"/>
                  </a:schemeClr>
                </a:solidFill>
              </a:defRPr>
            </a:lvl1pPr>
            <a:lvl2pPr marL="540000" indent="-144000">
              <a:defRPr sz="1800">
                <a:solidFill>
                  <a:schemeClr val="bg2">
                    <a:lumMod val="25000"/>
                  </a:schemeClr>
                </a:solidFill>
              </a:defRPr>
            </a:lvl2pPr>
            <a:lvl3pPr marL="792000" indent="-144000">
              <a:defRPr sz="1800">
                <a:solidFill>
                  <a:schemeClr val="bg2">
                    <a:lumMod val="25000"/>
                  </a:schemeClr>
                </a:solidFill>
              </a:defRPr>
            </a:lvl3pPr>
            <a:lvl4pPr marL="1008000" indent="-144000">
              <a:defRPr sz="1800">
                <a:solidFill>
                  <a:schemeClr val="bg2">
                    <a:lumMod val="25000"/>
                  </a:schemeClr>
                </a:solidFill>
              </a:defRPr>
            </a:lvl4pPr>
            <a:lvl5pPr marL="1260000" indent="-144000">
              <a:defRPr sz="18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0393" y="4721048"/>
            <a:ext cx="1271798" cy="251960"/>
          </a:xfrm>
          <a:prstGeom prst="rect">
            <a:avLst/>
          </a:prstGeom>
        </p:spPr>
      </p:pic>
      <p:sp>
        <p:nvSpPr>
          <p:cNvPr id="25" name="Content Placeholder 19"/>
          <p:cNvSpPr>
            <a:spLocks noGrp="1"/>
          </p:cNvSpPr>
          <p:nvPr>
            <p:ph sz="quarter" idx="12"/>
          </p:nvPr>
        </p:nvSpPr>
        <p:spPr>
          <a:xfrm>
            <a:off x="0" y="0"/>
            <a:ext cx="4716463" cy="5143500"/>
          </a:xfrm>
        </p:spPr>
        <p:txBody>
          <a:bodyPr/>
          <a:lstStyle>
            <a:lvl1pPr marL="72000" indent="0">
              <a:buNone/>
              <a:defRPr/>
            </a:lvl1pPr>
          </a:lstStyle>
          <a:p>
            <a:pPr lvl="0"/>
            <a:r>
              <a:rPr lang="en-US"/>
              <a:t>Click to edit Master text styles</a:t>
            </a:r>
          </a:p>
        </p:txBody>
      </p:sp>
    </p:spTree>
    <p:extLst>
      <p:ext uri="{BB962C8B-B14F-4D97-AF65-F5344CB8AC3E}">
        <p14:creationId xmlns:p14="http://schemas.microsoft.com/office/powerpoint/2010/main" val="9846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allAtOnce">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Types">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20666" y="1419622"/>
            <a:ext cx="1587845" cy="1728836"/>
          </a:xfrm>
          <a:custGeom>
            <a:avLst/>
            <a:gdLst>
              <a:gd name="connsiteX0" fmla="*/ 0 w 1727200"/>
              <a:gd name="connsiteY0" fmla="*/ 287872 h 1873250"/>
              <a:gd name="connsiteX1" fmla="*/ 287872 w 1727200"/>
              <a:gd name="connsiteY1" fmla="*/ 0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541741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87872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534426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880565">
                <a:moveTo>
                  <a:pt x="0" y="295187"/>
                </a:moveTo>
                <a:cubicBezTo>
                  <a:pt x="0" y="136200"/>
                  <a:pt x="92309" y="0"/>
                  <a:pt x="251296" y="0"/>
                </a:cubicBezTo>
                <a:lnTo>
                  <a:pt x="1541741" y="7315"/>
                </a:lnTo>
                <a:cubicBezTo>
                  <a:pt x="1700728" y="7315"/>
                  <a:pt x="1727200" y="136200"/>
                  <a:pt x="1727200" y="295187"/>
                </a:cubicBezTo>
                <a:lnTo>
                  <a:pt x="1727200" y="1592693"/>
                </a:lnTo>
                <a:cubicBezTo>
                  <a:pt x="1727200" y="1751680"/>
                  <a:pt x="1693413" y="1880565"/>
                  <a:pt x="1534426" y="1880565"/>
                </a:cubicBezTo>
                <a:lnTo>
                  <a:pt x="222035" y="1880565"/>
                </a:lnTo>
                <a:cubicBezTo>
                  <a:pt x="63048" y="1880565"/>
                  <a:pt x="0" y="1751680"/>
                  <a:pt x="0" y="1592693"/>
                </a:cubicBezTo>
                <a:lnTo>
                  <a:pt x="0" y="295187"/>
                </a:lnTo>
                <a:close/>
              </a:path>
            </a:pathLst>
          </a:custGeom>
          <a:ln>
            <a:noFill/>
          </a:ln>
        </p:spPr>
        <p:txBody>
          <a:bodyPr>
            <a:normAutofit/>
          </a:bodyPr>
          <a:lstStyle>
            <a:lvl1pPr marL="72000" indent="0" algn="ctr">
              <a:buNone/>
              <a:defRPr sz="2000"/>
            </a:lvl1pPr>
          </a:lstStyle>
          <a:p>
            <a:r>
              <a:rPr lang="en-US"/>
              <a:t>Click icon to add picture</a:t>
            </a:r>
            <a:endParaRPr lang="en-CA"/>
          </a:p>
        </p:txBody>
      </p:sp>
      <p:sp>
        <p:nvSpPr>
          <p:cNvPr id="10" name="Picture Placeholder 8"/>
          <p:cNvSpPr>
            <a:spLocks noGrp="1"/>
          </p:cNvSpPr>
          <p:nvPr>
            <p:ph type="pic" sz="quarter" idx="11"/>
          </p:nvPr>
        </p:nvSpPr>
        <p:spPr>
          <a:xfrm>
            <a:off x="2767188" y="1419622"/>
            <a:ext cx="1587845" cy="1728836"/>
          </a:xfrm>
          <a:custGeom>
            <a:avLst/>
            <a:gdLst>
              <a:gd name="connsiteX0" fmla="*/ 0 w 1727200"/>
              <a:gd name="connsiteY0" fmla="*/ 287872 h 1873250"/>
              <a:gd name="connsiteX1" fmla="*/ 287872 w 1727200"/>
              <a:gd name="connsiteY1" fmla="*/ 0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541741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87872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534426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880565">
                <a:moveTo>
                  <a:pt x="0" y="295187"/>
                </a:moveTo>
                <a:cubicBezTo>
                  <a:pt x="0" y="136200"/>
                  <a:pt x="92309" y="0"/>
                  <a:pt x="251296" y="0"/>
                </a:cubicBezTo>
                <a:lnTo>
                  <a:pt x="1541741" y="7315"/>
                </a:lnTo>
                <a:cubicBezTo>
                  <a:pt x="1700728" y="7315"/>
                  <a:pt x="1727200" y="136200"/>
                  <a:pt x="1727200" y="295187"/>
                </a:cubicBezTo>
                <a:lnTo>
                  <a:pt x="1727200" y="1592693"/>
                </a:lnTo>
                <a:cubicBezTo>
                  <a:pt x="1727200" y="1751680"/>
                  <a:pt x="1693413" y="1880565"/>
                  <a:pt x="1534426" y="1880565"/>
                </a:cubicBezTo>
                <a:lnTo>
                  <a:pt x="222035" y="1880565"/>
                </a:lnTo>
                <a:cubicBezTo>
                  <a:pt x="63048" y="1880565"/>
                  <a:pt x="0" y="1751680"/>
                  <a:pt x="0" y="1592693"/>
                </a:cubicBezTo>
                <a:lnTo>
                  <a:pt x="0" y="295187"/>
                </a:lnTo>
                <a:close/>
              </a:path>
            </a:pathLst>
          </a:custGeom>
          <a:ln>
            <a:noFill/>
          </a:ln>
        </p:spPr>
        <p:txBody>
          <a:bodyPr>
            <a:normAutofit/>
          </a:bodyPr>
          <a:lstStyle>
            <a:lvl1pPr marL="72000" indent="0" algn="ctr">
              <a:buNone/>
              <a:defRPr sz="2000"/>
            </a:lvl1pPr>
          </a:lstStyle>
          <a:p>
            <a:r>
              <a:rPr lang="en-US"/>
              <a:t>Click icon to add picture</a:t>
            </a:r>
            <a:endParaRPr lang="en-CA"/>
          </a:p>
        </p:txBody>
      </p:sp>
      <p:sp>
        <p:nvSpPr>
          <p:cNvPr id="11" name="Picture Placeholder 8"/>
          <p:cNvSpPr>
            <a:spLocks noGrp="1"/>
          </p:cNvSpPr>
          <p:nvPr>
            <p:ph type="pic" sz="quarter" idx="12"/>
          </p:nvPr>
        </p:nvSpPr>
        <p:spPr>
          <a:xfrm>
            <a:off x="4713710" y="1419622"/>
            <a:ext cx="1587845" cy="1728836"/>
          </a:xfrm>
          <a:custGeom>
            <a:avLst/>
            <a:gdLst>
              <a:gd name="connsiteX0" fmla="*/ 0 w 1727200"/>
              <a:gd name="connsiteY0" fmla="*/ 287872 h 1873250"/>
              <a:gd name="connsiteX1" fmla="*/ 287872 w 1727200"/>
              <a:gd name="connsiteY1" fmla="*/ 0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541741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87872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534426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880565">
                <a:moveTo>
                  <a:pt x="0" y="295187"/>
                </a:moveTo>
                <a:cubicBezTo>
                  <a:pt x="0" y="136200"/>
                  <a:pt x="92309" y="0"/>
                  <a:pt x="251296" y="0"/>
                </a:cubicBezTo>
                <a:lnTo>
                  <a:pt x="1541741" y="7315"/>
                </a:lnTo>
                <a:cubicBezTo>
                  <a:pt x="1700728" y="7315"/>
                  <a:pt x="1727200" y="136200"/>
                  <a:pt x="1727200" y="295187"/>
                </a:cubicBezTo>
                <a:lnTo>
                  <a:pt x="1727200" y="1592693"/>
                </a:lnTo>
                <a:cubicBezTo>
                  <a:pt x="1727200" y="1751680"/>
                  <a:pt x="1693413" y="1880565"/>
                  <a:pt x="1534426" y="1880565"/>
                </a:cubicBezTo>
                <a:lnTo>
                  <a:pt x="222035" y="1880565"/>
                </a:lnTo>
                <a:cubicBezTo>
                  <a:pt x="63048" y="1880565"/>
                  <a:pt x="0" y="1751680"/>
                  <a:pt x="0" y="1592693"/>
                </a:cubicBezTo>
                <a:lnTo>
                  <a:pt x="0" y="295187"/>
                </a:lnTo>
                <a:close/>
              </a:path>
            </a:pathLst>
          </a:custGeom>
          <a:ln>
            <a:noFill/>
          </a:ln>
        </p:spPr>
        <p:txBody>
          <a:bodyPr>
            <a:normAutofit/>
          </a:bodyPr>
          <a:lstStyle>
            <a:lvl1pPr marL="72000" indent="0" algn="ctr">
              <a:buNone/>
              <a:defRPr sz="2000"/>
            </a:lvl1pPr>
          </a:lstStyle>
          <a:p>
            <a:r>
              <a:rPr lang="en-US"/>
              <a:t>Click icon to add picture</a:t>
            </a:r>
            <a:endParaRPr lang="en-CA"/>
          </a:p>
        </p:txBody>
      </p:sp>
      <p:sp>
        <p:nvSpPr>
          <p:cNvPr id="12" name="Picture Placeholder 8"/>
          <p:cNvSpPr>
            <a:spLocks noGrp="1"/>
          </p:cNvSpPr>
          <p:nvPr>
            <p:ph type="pic" sz="quarter" idx="13"/>
          </p:nvPr>
        </p:nvSpPr>
        <p:spPr>
          <a:xfrm>
            <a:off x="6660232" y="1419622"/>
            <a:ext cx="1587845" cy="1728836"/>
          </a:xfrm>
          <a:custGeom>
            <a:avLst/>
            <a:gdLst>
              <a:gd name="connsiteX0" fmla="*/ 0 w 1727200"/>
              <a:gd name="connsiteY0" fmla="*/ 287872 h 1873250"/>
              <a:gd name="connsiteX1" fmla="*/ 287872 w 1727200"/>
              <a:gd name="connsiteY1" fmla="*/ 0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439328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87872 h 1873250"/>
              <a:gd name="connsiteX1" fmla="*/ 192774 w 1727200"/>
              <a:gd name="connsiteY1" fmla="*/ 7315 h 1873250"/>
              <a:gd name="connsiteX2" fmla="*/ 1541741 w 1727200"/>
              <a:gd name="connsiteY2" fmla="*/ 0 h 1873250"/>
              <a:gd name="connsiteX3" fmla="*/ 1727200 w 1727200"/>
              <a:gd name="connsiteY3" fmla="*/ 287872 h 1873250"/>
              <a:gd name="connsiteX4" fmla="*/ 1727200 w 1727200"/>
              <a:gd name="connsiteY4" fmla="*/ 1585378 h 1873250"/>
              <a:gd name="connsiteX5" fmla="*/ 1439328 w 1727200"/>
              <a:gd name="connsiteY5" fmla="*/ 1873250 h 1873250"/>
              <a:gd name="connsiteX6" fmla="*/ 287872 w 1727200"/>
              <a:gd name="connsiteY6" fmla="*/ 1873250 h 1873250"/>
              <a:gd name="connsiteX7" fmla="*/ 0 w 1727200"/>
              <a:gd name="connsiteY7" fmla="*/ 1585378 h 1873250"/>
              <a:gd name="connsiteX8" fmla="*/ 0 w 1727200"/>
              <a:gd name="connsiteY8" fmla="*/ 287872 h 1873250"/>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87872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439328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 name="connsiteX0" fmla="*/ 0 w 1727200"/>
              <a:gd name="connsiteY0" fmla="*/ 295187 h 1880565"/>
              <a:gd name="connsiteX1" fmla="*/ 251296 w 1727200"/>
              <a:gd name="connsiteY1" fmla="*/ 0 h 1880565"/>
              <a:gd name="connsiteX2" fmla="*/ 1541741 w 1727200"/>
              <a:gd name="connsiteY2" fmla="*/ 7315 h 1880565"/>
              <a:gd name="connsiteX3" fmla="*/ 1727200 w 1727200"/>
              <a:gd name="connsiteY3" fmla="*/ 295187 h 1880565"/>
              <a:gd name="connsiteX4" fmla="*/ 1727200 w 1727200"/>
              <a:gd name="connsiteY4" fmla="*/ 1592693 h 1880565"/>
              <a:gd name="connsiteX5" fmla="*/ 1534426 w 1727200"/>
              <a:gd name="connsiteY5" fmla="*/ 1880565 h 1880565"/>
              <a:gd name="connsiteX6" fmla="*/ 222035 w 1727200"/>
              <a:gd name="connsiteY6" fmla="*/ 1880565 h 1880565"/>
              <a:gd name="connsiteX7" fmla="*/ 0 w 1727200"/>
              <a:gd name="connsiteY7" fmla="*/ 1592693 h 1880565"/>
              <a:gd name="connsiteX8" fmla="*/ 0 w 1727200"/>
              <a:gd name="connsiteY8" fmla="*/ 295187 h 188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880565">
                <a:moveTo>
                  <a:pt x="0" y="295187"/>
                </a:moveTo>
                <a:cubicBezTo>
                  <a:pt x="0" y="136200"/>
                  <a:pt x="92309" y="0"/>
                  <a:pt x="251296" y="0"/>
                </a:cubicBezTo>
                <a:lnTo>
                  <a:pt x="1541741" y="7315"/>
                </a:lnTo>
                <a:cubicBezTo>
                  <a:pt x="1700728" y="7315"/>
                  <a:pt x="1727200" y="136200"/>
                  <a:pt x="1727200" y="295187"/>
                </a:cubicBezTo>
                <a:lnTo>
                  <a:pt x="1727200" y="1592693"/>
                </a:lnTo>
                <a:cubicBezTo>
                  <a:pt x="1727200" y="1751680"/>
                  <a:pt x="1693413" y="1880565"/>
                  <a:pt x="1534426" y="1880565"/>
                </a:cubicBezTo>
                <a:lnTo>
                  <a:pt x="222035" y="1880565"/>
                </a:lnTo>
                <a:cubicBezTo>
                  <a:pt x="63048" y="1880565"/>
                  <a:pt x="0" y="1751680"/>
                  <a:pt x="0" y="1592693"/>
                </a:cubicBezTo>
                <a:lnTo>
                  <a:pt x="0" y="295187"/>
                </a:lnTo>
                <a:close/>
              </a:path>
            </a:pathLst>
          </a:custGeom>
          <a:ln>
            <a:noFill/>
          </a:ln>
        </p:spPr>
        <p:txBody>
          <a:bodyPr>
            <a:normAutofit/>
          </a:bodyPr>
          <a:lstStyle>
            <a:lvl1pPr marL="72000" indent="0" algn="ctr">
              <a:buNone/>
              <a:defRPr sz="2000"/>
            </a:lvl1pPr>
          </a:lstStyle>
          <a:p>
            <a:r>
              <a:rPr lang="en-US"/>
              <a:t>Click icon to add picture</a:t>
            </a:r>
            <a:endParaRPr lang="en-CA"/>
          </a:p>
        </p:txBody>
      </p:sp>
      <p:sp>
        <p:nvSpPr>
          <p:cNvPr id="14" name="Text Placeholder 13"/>
          <p:cNvSpPr>
            <a:spLocks noGrp="1"/>
          </p:cNvSpPr>
          <p:nvPr>
            <p:ph type="body" sz="quarter" idx="14"/>
          </p:nvPr>
        </p:nvSpPr>
        <p:spPr>
          <a:xfrm>
            <a:off x="827088" y="3723878"/>
            <a:ext cx="1584325" cy="576536"/>
          </a:xfrm>
        </p:spPr>
        <p:txBody>
          <a:bodyPr>
            <a:normAutofit/>
          </a:bodyPr>
          <a:lstStyle>
            <a:lvl1pPr marL="72000" indent="0" algn="ctr">
              <a:buNone/>
              <a:defRPr sz="1100" baseline="0">
                <a:solidFill>
                  <a:schemeClr val="bg2">
                    <a:lumMod val="25000"/>
                  </a:schemeClr>
                </a:solidFill>
              </a:defRPr>
            </a:lvl1pPr>
          </a:lstStyle>
          <a:p>
            <a:pPr lvl="0"/>
            <a:r>
              <a:rPr lang="en-US"/>
              <a:t>Click to edit Master text styles</a:t>
            </a:r>
          </a:p>
        </p:txBody>
      </p:sp>
      <p:sp>
        <p:nvSpPr>
          <p:cNvPr id="15" name="Text Placeholder 13"/>
          <p:cNvSpPr>
            <a:spLocks noGrp="1"/>
          </p:cNvSpPr>
          <p:nvPr>
            <p:ph type="body" sz="quarter" idx="15"/>
          </p:nvPr>
        </p:nvSpPr>
        <p:spPr>
          <a:xfrm>
            <a:off x="2771800" y="3723878"/>
            <a:ext cx="1584325" cy="576536"/>
          </a:xfrm>
        </p:spPr>
        <p:txBody>
          <a:bodyPr>
            <a:normAutofit/>
          </a:bodyPr>
          <a:lstStyle>
            <a:lvl1pPr marL="72000" indent="0" algn="ctr">
              <a:buNone/>
              <a:defRPr sz="1100" baseline="0">
                <a:solidFill>
                  <a:schemeClr val="bg2">
                    <a:lumMod val="25000"/>
                  </a:schemeClr>
                </a:solidFill>
              </a:defRPr>
            </a:lvl1pPr>
          </a:lstStyle>
          <a:p>
            <a:pPr lvl="0"/>
            <a:r>
              <a:rPr lang="en-US"/>
              <a:t>Click to edit Master text styles</a:t>
            </a:r>
          </a:p>
        </p:txBody>
      </p:sp>
      <p:sp>
        <p:nvSpPr>
          <p:cNvPr id="16" name="Text Placeholder 13"/>
          <p:cNvSpPr>
            <a:spLocks noGrp="1"/>
          </p:cNvSpPr>
          <p:nvPr>
            <p:ph type="body" sz="quarter" idx="16"/>
          </p:nvPr>
        </p:nvSpPr>
        <p:spPr>
          <a:xfrm>
            <a:off x="4716016" y="3723878"/>
            <a:ext cx="1584325" cy="576536"/>
          </a:xfrm>
        </p:spPr>
        <p:txBody>
          <a:bodyPr>
            <a:normAutofit/>
          </a:bodyPr>
          <a:lstStyle>
            <a:lvl1pPr marL="72000" indent="0" algn="ctr">
              <a:buNone/>
              <a:defRPr sz="1100" baseline="0">
                <a:solidFill>
                  <a:schemeClr val="bg2">
                    <a:lumMod val="25000"/>
                  </a:schemeClr>
                </a:solidFill>
              </a:defRPr>
            </a:lvl1pPr>
          </a:lstStyle>
          <a:p>
            <a:pPr lvl="0"/>
            <a:r>
              <a:rPr lang="en-US"/>
              <a:t>Click to edit Master text styles</a:t>
            </a:r>
          </a:p>
        </p:txBody>
      </p:sp>
      <p:sp>
        <p:nvSpPr>
          <p:cNvPr id="17" name="Text Placeholder 13"/>
          <p:cNvSpPr>
            <a:spLocks noGrp="1"/>
          </p:cNvSpPr>
          <p:nvPr>
            <p:ph type="body" sz="quarter" idx="17"/>
          </p:nvPr>
        </p:nvSpPr>
        <p:spPr>
          <a:xfrm>
            <a:off x="6660232" y="3723878"/>
            <a:ext cx="1584325" cy="576536"/>
          </a:xfrm>
        </p:spPr>
        <p:txBody>
          <a:bodyPr>
            <a:normAutofit/>
          </a:bodyPr>
          <a:lstStyle>
            <a:lvl1pPr marL="72000" indent="0" algn="ctr">
              <a:buNone/>
              <a:defRPr sz="1100" baseline="0">
                <a:solidFill>
                  <a:schemeClr val="bg2">
                    <a:lumMod val="25000"/>
                  </a:schemeClr>
                </a:solidFill>
              </a:defRPr>
            </a:lvl1pPr>
          </a:lstStyle>
          <a:p>
            <a:pPr lvl="0"/>
            <a:r>
              <a:rPr lang="en-US"/>
              <a:t>Click to edit Master text styles</a:t>
            </a:r>
          </a:p>
        </p:txBody>
      </p:sp>
      <p:sp>
        <p:nvSpPr>
          <p:cNvPr id="18" name="Text Placeholder 13"/>
          <p:cNvSpPr>
            <a:spLocks noGrp="1"/>
          </p:cNvSpPr>
          <p:nvPr>
            <p:ph type="body" sz="quarter" idx="18"/>
          </p:nvPr>
        </p:nvSpPr>
        <p:spPr>
          <a:xfrm>
            <a:off x="827088" y="3219822"/>
            <a:ext cx="1584325" cy="360512"/>
          </a:xfrm>
        </p:spPr>
        <p:txBody>
          <a:bodyPr>
            <a:normAutofit/>
          </a:bodyPr>
          <a:lstStyle>
            <a:lvl1pPr marL="72000" indent="0" algn="ctr">
              <a:buNone/>
              <a:defRPr sz="1600" b="1">
                <a:solidFill>
                  <a:srgbClr val="7AC143"/>
                </a:solidFill>
              </a:defRPr>
            </a:lvl1pPr>
          </a:lstStyle>
          <a:p>
            <a:pPr lvl="0"/>
            <a:r>
              <a:rPr lang="en-US"/>
              <a:t>Click to edit Master text styles</a:t>
            </a:r>
          </a:p>
        </p:txBody>
      </p:sp>
      <p:sp>
        <p:nvSpPr>
          <p:cNvPr id="22" name="Text Placeholder 13"/>
          <p:cNvSpPr>
            <a:spLocks noGrp="1"/>
          </p:cNvSpPr>
          <p:nvPr>
            <p:ph type="body" sz="quarter" idx="19"/>
          </p:nvPr>
        </p:nvSpPr>
        <p:spPr>
          <a:xfrm>
            <a:off x="2771800" y="3219822"/>
            <a:ext cx="1584325" cy="360512"/>
          </a:xfrm>
        </p:spPr>
        <p:txBody>
          <a:bodyPr>
            <a:normAutofit/>
          </a:bodyPr>
          <a:lstStyle>
            <a:lvl1pPr marL="72000" indent="0" algn="ctr">
              <a:buNone/>
              <a:defRPr sz="1600" b="1">
                <a:solidFill>
                  <a:srgbClr val="7AC143"/>
                </a:solidFill>
              </a:defRPr>
            </a:lvl1pPr>
          </a:lstStyle>
          <a:p>
            <a:pPr lvl="0"/>
            <a:r>
              <a:rPr lang="en-US"/>
              <a:t>Click to edit Master text styles</a:t>
            </a:r>
          </a:p>
        </p:txBody>
      </p:sp>
      <p:sp>
        <p:nvSpPr>
          <p:cNvPr id="23" name="Text Placeholder 13"/>
          <p:cNvSpPr>
            <a:spLocks noGrp="1"/>
          </p:cNvSpPr>
          <p:nvPr>
            <p:ph type="body" sz="quarter" idx="20"/>
          </p:nvPr>
        </p:nvSpPr>
        <p:spPr>
          <a:xfrm>
            <a:off x="4716016" y="3219822"/>
            <a:ext cx="1584325" cy="360512"/>
          </a:xfrm>
        </p:spPr>
        <p:txBody>
          <a:bodyPr>
            <a:normAutofit/>
          </a:bodyPr>
          <a:lstStyle>
            <a:lvl1pPr marL="72000" indent="0" algn="ctr">
              <a:buNone/>
              <a:defRPr sz="1600" b="1">
                <a:solidFill>
                  <a:srgbClr val="7AC143"/>
                </a:solidFill>
              </a:defRPr>
            </a:lvl1pPr>
          </a:lstStyle>
          <a:p>
            <a:pPr lvl="0"/>
            <a:r>
              <a:rPr lang="en-US"/>
              <a:t>Click to edit Master text styles</a:t>
            </a:r>
          </a:p>
        </p:txBody>
      </p:sp>
      <p:sp>
        <p:nvSpPr>
          <p:cNvPr id="24" name="Text Placeholder 13"/>
          <p:cNvSpPr>
            <a:spLocks noGrp="1"/>
          </p:cNvSpPr>
          <p:nvPr>
            <p:ph type="body" sz="quarter" idx="21"/>
          </p:nvPr>
        </p:nvSpPr>
        <p:spPr>
          <a:xfrm>
            <a:off x="6660232" y="3219822"/>
            <a:ext cx="1584325" cy="360512"/>
          </a:xfrm>
        </p:spPr>
        <p:txBody>
          <a:bodyPr>
            <a:normAutofit/>
          </a:bodyPr>
          <a:lstStyle>
            <a:lvl1pPr marL="72000" indent="0" algn="ctr">
              <a:buNone/>
              <a:defRPr sz="1600" b="1">
                <a:solidFill>
                  <a:srgbClr val="7AC143"/>
                </a:solidFill>
              </a:defRPr>
            </a:lvl1pPr>
          </a:lstStyle>
          <a:p>
            <a:pPr lvl="0"/>
            <a:r>
              <a:rPr lang="en-US"/>
              <a:t>Click to edit Master text styles</a:t>
            </a:r>
          </a:p>
        </p:txBody>
      </p:sp>
      <p:cxnSp>
        <p:nvCxnSpPr>
          <p:cNvPr id="20" name="Straight Connector 19"/>
          <p:cNvCxnSpPr/>
          <p:nvPr userDrawn="1"/>
        </p:nvCxnSpPr>
        <p:spPr>
          <a:xfrm>
            <a:off x="0" y="4587974"/>
            <a:ext cx="9144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67544" y="1131590"/>
            <a:ext cx="86409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p:cNvSpPr txBox="1">
            <a:spLocks/>
          </p:cNvSpPr>
          <p:nvPr userDrawn="1"/>
        </p:nvSpPr>
        <p:spPr>
          <a:xfrm>
            <a:off x="8460432" y="4718295"/>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200" b="0" i="0" smtClean="0">
                <a:solidFill>
                  <a:schemeClr val="accent1">
                    <a:alpha val="50000"/>
                  </a:schemeClr>
                </a:solidFill>
                <a:latin typeface="Roboto Condensed Light" charset="0"/>
                <a:ea typeface="Roboto Condensed Light" charset="0"/>
                <a:cs typeface="Roboto Condensed Light" charset="0"/>
              </a:rPr>
              <a:pPr algn="l"/>
              <a:t>‹#›</a:t>
            </a:fld>
            <a:endParaRPr lang="en-US" sz="1200" b="0" i="0">
              <a:solidFill>
                <a:schemeClr val="accent1">
                  <a:alpha val="50000"/>
                </a:schemeClr>
              </a:solidFill>
              <a:latin typeface="Roboto Condensed Light" charset="0"/>
              <a:ea typeface="Roboto Condensed Light" charset="0"/>
              <a:cs typeface="Roboto Condensed Light" charset="0"/>
            </a:endParaRPr>
          </a:p>
        </p:txBody>
      </p:sp>
      <p:sp>
        <p:nvSpPr>
          <p:cNvPr id="28" name="Title 1"/>
          <p:cNvSpPr>
            <a:spLocks noGrp="1"/>
          </p:cNvSpPr>
          <p:nvPr>
            <p:ph type="title"/>
          </p:nvPr>
        </p:nvSpPr>
        <p:spPr>
          <a:xfrm>
            <a:off x="323528" y="205979"/>
            <a:ext cx="8229600" cy="857250"/>
          </a:xfrm>
        </p:spPr>
        <p:txBody>
          <a:bodyPr>
            <a:normAutofit/>
          </a:bodyPr>
          <a:lstStyle>
            <a:lvl1pPr>
              <a:defRPr sz="4400" cap="all" baseline="0"/>
            </a:lvl1pPr>
          </a:lstStyle>
          <a:p>
            <a:r>
              <a:rPr lang="en-US"/>
              <a:t>Click to edit Master title style</a:t>
            </a:r>
            <a:endParaRPr lang="en-CA"/>
          </a:p>
        </p:txBody>
      </p:sp>
    </p:spTree>
    <p:extLst>
      <p:ext uri="{BB962C8B-B14F-4D97-AF65-F5344CB8AC3E}">
        <p14:creationId xmlns:p14="http://schemas.microsoft.com/office/powerpoint/2010/main" val="6986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63" presetClass="path" presetSubtype="0" accel="50000" decel="50000" fill="hold" nodeType="withEffect">
                                  <p:stCondLst>
                                    <p:cond delay="0"/>
                                  </p:stCondLst>
                                  <p:childTnLst>
                                    <p:animMotion origin="layout" path="M -0.02361 3.30349E-7 L -1.38889E-6 3.30349E-7 " pathEditMode="relative" rAng="0" ptsTypes="AA">
                                      <p:cBhvr>
                                        <p:cTn id="13" dur="2000" fill="hold"/>
                                        <p:tgtEl>
                                          <p:spTgt spid="26"/>
                                        </p:tgtEl>
                                        <p:attrNameLst>
                                          <p:attrName>ppt_x</p:attrName>
                                          <p:attrName>ppt_y</p:attrName>
                                        </p:attrNameLst>
                                      </p:cBhvr>
                                      <p:rCtr x="1181" y="0"/>
                                    </p:animMotion>
                                  </p:childTnLst>
                                </p:cTn>
                              </p:par>
                            </p:childTnLst>
                          </p:cTn>
                        </p:par>
                        <p:par>
                          <p:cTn id="14" fill="hold">
                            <p:stCondLst>
                              <p:cond delay="2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3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fade">
                                      <p:cBhvr>
                                        <p:cTn id="30" dur="500"/>
                                        <p:tgtEl>
                                          <p:spTgt spid="22">
                                            <p:txEl>
                                              <p:pRg st="0" end="0"/>
                                            </p:txEl>
                                          </p:spTgt>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3500"/>
                            </p:stCondLst>
                            <p:childTnLst>
                              <p:par>
                                <p:cTn id="35" presetID="10"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fade">
                                      <p:cBhvr>
                                        <p:cTn id="43" dur="500"/>
                                        <p:tgtEl>
                                          <p:spTgt spid="16">
                                            <p:txEl>
                                              <p:pRg st="0" end="0"/>
                                            </p:txEl>
                                          </p:spTgt>
                                        </p:tgtEl>
                                      </p:cBhvr>
                                    </p:animEffect>
                                  </p:childTnLst>
                                </p:cTn>
                              </p:par>
                            </p:childTnLst>
                          </p:cTn>
                        </p:par>
                        <p:par>
                          <p:cTn id="44" fill="hold">
                            <p:stCondLst>
                              <p:cond delay="4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500"/>
                                        <p:tgtEl>
                                          <p:spTgt spid="24">
                                            <p:txEl>
                                              <p:pRg st="0" end="0"/>
                                            </p:txEl>
                                          </p:spTgt>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fade">
                                      <p:cBhvr>
                                        <p:cTn id="5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pes/Comparison with Title">
    <p:spTree>
      <p:nvGrpSpPr>
        <p:cNvPr id="1" name=""/>
        <p:cNvGrpSpPr/>
        <p:nvPr/>
      </p:nvGrpSpPr>
      <p:grpSpPr>
        <a:xfrm>
          <a:off x="0" y="0"/>
          <a:ext cx="0" cy="0"/>
          <a:chOff x="0" y="0"/>
          <a:chExt cx="0" cy="0"/>
        </a:xfrm>
      </p:grpSpPr>
      <p:sp>
        <p:nvSpPr>
          <p:cNvPr id="12" name="Rectangle 11"/>
          <p:cNvSpPr/>
          <p:nvPr userDrawn="1"/>
        </p:nvSpPr>
        <p:spPr>
          <a:xfrm>
            <a:off x="6858000" y="1275606"/>
            <a:ext cx="2286000" cy="3867894"/>
          </a:xfrm>
          <a:prstGeom prst="rect">
            <a:avLst/>
          </a:prstGeom>
          <a:solidFill>
            <a:srgbClr val="007670"/>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4572000" y="1275606"/>
            <a:ext cx="2286000" cy="3867894"/>
          </a:xfrm>
          <a:prstGeom prst="rect">
            <a:avLst/>
          </a:prstGeom>
          <a:solidFill>
            <a:srgbClr val="00817A"/>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2286000" y="1275606"/>
            <a:ext cx="2286000" cy="3867894"/>
          </a:xfrm>
          <a:prstGeom prst="rect">
            <a:avLst/>
          </a:prstGeom>
          <a:solidFill>
            <a:srgbClr val="009A93"/>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0" y="1275606"/>
            <a:ext cx="2286000" cy="3867894"/>
          </a:xfrm>
          <a:prstGeom prst="rect">
            <a:avLst/>
          </a:prstGeom>
          <a:solidFill>
            <a:srgbClr val="00ACA4"/>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 Placeholder 14"/>
          <p:cNvSpPr>
            <a:spLocks noGrp="1"/>
          </p:cNvSpPr>
          <p:nvPr>
            <p:ph type="body" sz="quarter" idx="10"/>
          </p:nvPr>
        </p:nvSpPr>
        <p:spPr>
          <a:xfrm>
            <a:off x="179388" y="1419623"/>
            <a:ext cx="1944687" cy="3024335"/>
          </a:xfrm>
        </p:spPr>
        <p:txBody>
          <a:bodyPr>
            <a:noAutofit/>
          </a:bodyPr>
          <a:lstStyle>
            <a:lvl1pPr marL="180000" indent="-144000">
              <a:defRPr sz="1400" b="1">
                <a:solidFill>
                  <a:schemeClr val="bg1"/>
                </a:solidFill>
              </a:defRPr>
            </a:lvl1pPr>
            <a:lvl2pPr marL="396000" indent="-144000">
              <a:defRPr sz="1400" b="1">
                <a:solidFill>
                  <a:schemeClr val="bg1"/>
                </a:solidFill>
              </a:defRPr>
            </a:lvl2pPr>
            <a:lvl3pPr marL="504000" indent="-108000" defTabSz="828000">
              <a:defRPr sz="1400" b="1">
                <a:solidFill>
                  <a:schemeClr val="bg1"/>
                </a:solidFill>
              </a:defRPr>
            </a:lvl3pPr>
            <a:lvl4pPr marL="684000" indent="-108000" defTabSz="828000">
              <a:defRPr sz="1400" b="1">
                <a:solidFill>
                  <a:schemeClr val="bg1"/>
                </a:solidFill>
              </a:defRPr>
            </a:lvl4pPr>
            <a:lvl5pPr marL="900000" indent="-108000" defTabSz="828000">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ext Placeholder 14"/>
          <p:cNvSpPr>
            <a:spLocks noGrp="1"/>
          </p:cNvSpPr>
          <p:nvPr>
            <p:ph type="body" sz="quarter" idx="11"/>
          </p:nvPr>
        </p:nvSpPr>
        <p:spPr>
          <a:xfrm>
            <a:off x="2456656" y="1419623"/>
            <a:ext cx="1944687" cy="3024335"/>
          </a:xfrm>
        </p:spPr>
        <p:txBody>
          <a:bodyPr>
            <a:noAutofit/>
          </a:bodyPr>
          <a:lstStyle>
            <a:lvl1pPr marL="180000" indent="-144000">
              <a:defRPr sz="1400" b="1">
                <a:solidFill>
                  <a:schemeClr val="bg1"/>
                </a:solidFill>
              </a:defRPr>
            </a:lvl1pPr>
            <a:lvl2pPr marL="396000" indent="-144000">
              <a:defRPr sz="1400" b="1">
                <a:solidFill>
                  <a:schemeClr val="bg1"/>
                </a:solidFill>
              </a:defRPr>
            </a:lvl2pPr>
            <a:lvl3pPr marL="504000" indent="-108000" defTabSz="828000">
              <a:defRPr sz="1400" b="1">
                <a:solidFill>
                  <a:schemeClr val="bg1"/>
                </a:solidFill>
              </a:defRPr>
            </a:lvl3pPr>
            <a:lvl4pPr marL="684000" indent="-108000" defTabSz="828000">
              <a:defRPr sz="1400" b="1">
                <a:solidFill>
                  <a:schemeClr val="bg1"/>
                </a:solidFill>
              </a:defRPr>
            </a:lvl4pPr>
            <a:lvl5pPr marL="900000" indent="-108000" defTabSz="828000">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9" name="Text Placeholder 14"/>
          <p:cNvSpPr>
            <a:spLocks noGrp="1"/>
          </p:cNvSpPr>
          <p:nvPr>
            <p:ph type="body" sz="quarter" idx="12"/>
          </p:nvPr>
        </p:nvSpPr>
        <p:spPr>
          <a:xfrm>
            <a:off x="4742656" y="1419623"/>
            <a:ext cx="1944687" cy="3024335"/>
          </a:xfrm>
        </p:spPr>
        <p:txBody>
          <a:bodyPr>
            <a:noAutofit/>
          </a:bodyPr>
          <a:lstStyle>
            <a:lvl1pPr marL="180000" indent="-144000">
              <a:defRPr sz="1400" b="1">
                <a:solidFill>
                  <a:schemeClr val="bg1"/>
                </a:solidFill>
              </a:defRPr>
            </a:lvl1pPr>
            <a:lvl2pPr marL="396000" indent="-144000">
              <a:defRPr sz="1400" b="1">
                <a:solidFill>
                  <a:schemeClr val="bg1"/>
                </a:solidFill>
              </a:defRPr>
            </a:lvl2pPr>
            <a:lvl3pPr marL="504000" indent="-108000" defTabSz="828000">
              <a:defRPr sz="1400" b="1">
                <a:solidFill>
                  <a:schemeClr val="bg1"/>
                </a:solidFill>
              </a:defRPr>
            </a:lvl3pPr>
            <a:lvl4pPr marL="684000" indent="-108000" defTabSz="828000">
              <a:defRPr sz="1400" b="1">
                <a:solidFill>
                  <a:schemeClr val="bg1"/>
                </a:solidFill>
              </a:defRPr>
            </a:lvl4pPr>
            <a:lvl5pPr marL="900000" indent="-108000" defTabSz="828000">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0" name="Text Placeholder 14"/>
          <p:cNvSpPr>
            <a:spLocks noGrp="1"/>
          </p:cNvSpPr>
          <p:nvPr>
            <p:ph type="body" sz="quarter" idx="13"/>
          </p:nvPr>
        </p:nvSpPr>
        <p:spPr>
          <a:xfrm>
            <a:off x="7028656" y="1419623"/>
            <a:ext cx="1944687" cy="3024335"/>
          </a:xfrm>
        </p:spPr>
        <p:txBody>
          <a:bodyPr>
            <a:noAutofit/>
          </a:bodyPr>
          <a:lstStyle>
            <a:lvl1pPr marL="180000" indent="-144000">
              <a:defRPr sz="1400" b="1">
                <a:solidFill>
                  <a:schemeClr val="bg1"/>
                </a:solidFill>
              </a:defRPr>
            </a:lvl1pPr>
            <a:lvl2pPr marL="396000" indent="-144000">
              <a:defRPr sz="1400" b="1">
                <a:solidFill>
                  <a:schemeClr val="bg1"/>
                </a:solidFill>
              </a:defRPr>
            </a:lvl2pPr>
            <a:lvl3pPr marL="504000" indent="-108000" defTabSz="828000">
              <a:defRPr sz="1400" b="1">
                <a:solidFill>
                  <a:schemeClr val="bg1"/>
                </a:solidFill>
              </a:defRPr>
            </a:lvl3pPr>
            <a:lvl4pPr marL="684000" indent="-108000" defTabSz="828000">
              <a:defRPr sz="1400" b="1">
                <a:solidFill>
                  <a:schemeClr val="bg1"/>
                </a:solidFill>
              </a:defRPr>
            </a:lvl4pPr>
            <a:lvl5pPr marL="900000" indent="-108000" defTabSz="828000">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p:nvPr userDrawn="1"/>
        </p:nvSpPr>
        <p:spPr>
          <a:xfrm>
            <a:off x="0" y="4587974"/>
            <a:ext cx="9144000" cy="555526"/>
          </a:xfrm>
          <a:prstGeom prst="rect">
            <a:avLst/>
          </a:prstGeom>
          <a:solidFill>
            <a:schemeClr val="bg1">
              <a:lumMod val="95000"/>
            </a:schemeClr>
          </a:solidFill>
          <a:ln>
            <a:noFill/>
          </a:ln>
          <a:effectLst>
            <a:outerShdw blurRad="50800" dist="38100" sx="48000" sy="48000" algn="l" rotWithShape="0">
              <a:schemeClr val="bg1">
                <a:lumMod val="65000"/>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Connector 24"/>
          <p:cNvCxnSpPr/>
          <p:nvPr userDrawn="1"/>
        </p:nvCxnSpPr>
        <p:spPr>
          <a:xfrm>
            <a:off x="467544" y="1131590"/>
            <a:ext cx="86409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Slide Number Placeholder 5"/>
          <p:cNvSpPr txBox="1">
            <a:spLocks/>
          </p:cNvSpPr>
          <p:nvPr userDrawn="1"/>
        </p:nvSpPr>
        <p:spPr>
          <a:xfrm>
            <a:off x="8460432" y="4718295"/>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200" b="0" i="0" smtClean="0">
                <a:solidFill>
                  <a:schemeClr val="accent1">
                    <a:alpha val="50000"/>
                  </a:schemeClr>
                </a:solidFill>
                <a:latin typeface="Roboto Condensed Light" charset="0"/>
                <a:ea typeface="Roboto Condensed Light" charset="0"/>
                <a:cs typeface="Roboto Condensed Light" charset="0"/>
              </a:rPr>
              <a:pPr algn="l"/>
              <a:t>‹#›</a:t>
            </a:fld>
            <a:endParaRPr lang="en-US" sz="1200" b="0" i="0">
              <a:solidFill>
                <a:schemeClr val="accent1">
                  <a:alpha val="50000"/>
                </a:schemeClr>
              </a:solidFill>
              <a:latin typeface="Roboto Condensed Light" charset="0"/>
              <a:ea typeface="Roboto Condensed Light" charset="0"/>
              <a:cs typeface="Roboto Condensed Light" charset="0"/>
            </a:endParaRPr>
          </a:p>
        </p:txBody>
      </p:sp>
      <p:sp>
        <p:nvSpPr>
          <p:cNvPr id="21" name="Title 1"/>
          <p:cNvSpPr>
            <a:spLocks noGrp="1"/>
          </p:cNvSpPr>
          <p:nvPr>
            <p:ph type="title"/>
          </p:nvPr>
        </p:nvSpPr>
        <p:spPr>
          <a:xfrm>
            <a:off x="323528" y="205979"/>
            <a:ext cx="8229600" cy="857250"/>
          </a:xfrm>
        </p:spPr>
        <p:txBody>
          <a:bodyPr>
            <a:normAutofit/>
          </a:bodyPr>
          <a:lstStyle>
            <a:lvl1pPr>
              <a:defRPr sz="4400" cap="all" baseline="0"/>
            </a:lvl1pPr>
          </a:lstStyle>
          <a:p>
            <a:r>
              <a:rPr lang="en-US"/>
              <a:t>Click to edit Master title style</a:t>
            </a:r>
            <a:endParaRPr lang="en-CA"/>
          </a:p>
        </p:txBody>
      </p:sp>
      <p:pic>
        <p:nvPicPr>
          <p:cNvPr id="22" name="Picture 21">
            <a:extLst>
              <a:ext uri="{FF2B5EF4-FFF2-40B4-BE49-F238E27FC236}">
                <a16:creationId xmlns:a16="http://schemas.microsoft.com/office/drawing/2014/main" id="{14813048-3A96-403C-B583-AE33493DCD20}"/>
              </a:ext>
            </a:extLst>
          </p:cNvPr>
          <p:cNvPicPr>
            <a:picLocks noChangeAspect="1"/>
          </p:cNvPicPr>
          <p:nvPr userDrawn="1"/>
        </p:nvPicPr>
        <p:blipFill>
          <a:blip r:embed="rId2"/>
          <a:stretch>
            <a:fillRect/>
          </a:stretch>
        </p:blipFill>
        <p:spPr>
          <a:xfrm>
            <a:off x="108520" y="4641980"/>
            <a:ext cx="2056830" cy="348027"/>
          </a:xfrm>
          <a:prstGeom prst="rect">
            <a:avLst/>
          </a:prstGeom>
        </p:spPr>
      </p:pic>
    </p:spTree>
    <p:extLst>
      <p:ext uri="{BB962C8B-B14F-4D97-AF65-F5344CB8AC3E}">
        <p14:creationId xmlns:p14="http://schemas.microsoft.com/office/powerpoint/2010/main" val="98060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63" presetClass="path" presetSubtype="0" accel="50000" decel="50000" fill="hold" nodeType="withEffect">
                                  <p:stCondLst>
                                    <p:cond delay="0"/>
                                  </p:stCondLst>
                                  <p:childTnLst>
                                    <p:animMotion origin="layout" path="M -0.02361 3.30349E-7 L -1.38889E-6 3.30349E-7 " pathEditMode="relative" rAng="0" ptsTypes="AA">
                                      <p:cBhvr>
                                        <p:cTn id="13" dur="2000" fill="hold"/>
                                        <p:tgtEl>
                                          <p:spTgt spid="25"/>
                                        </p:tgtEl>
                                        <p:attrNameLst>
                                          <p:attrName>ppt_x</p:attrName>
                                          <p:attrName>ppt_y</p:attrName>
                                        </p:attrNameLst>
                                      </p:cBhvr>
                                      <p:rCtr x="1181" y="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500"/>
                                        <p:tgtEl>
                                          <p:spTgt spid="15">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Effect transition="in" filter="fade">
                                      <p:cBhvr>
                                        <p:cTn id="29" dur="500"/>
                                        <p:tgtEl>
                                          <p:spTgt spid="15">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fade">
                                      <p:cBhvr>
                                        <p:cTn id="36" dur="500"/>
                                        <p:tgtEl>
                                          <p:spTgt spid="18">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fade">
                                      <p:cBhvr>
                                        <p:cTn id="42" dur="500"/>
                                        <p:tgtEl>
                                          <p:spTgt spid="18">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Effect transition="in" filter="fade">
                                      <p:cBhvr>
                                        <p:cTn id="45" dur="500"/>
                                        <p:tgtEl>
                                          <p:spTgt spid="18">
                                            <p:txEl>
                                              <p:pRg st="4" end="4"/>
                                            </p:txEl>
                                          </p:spTgt>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fade">
                                      <p:cBhvr>
                                        <p:cTn id="49" dur="500"/>
                                        <p:tgtEl>
                                          <p:spTgt spid="19">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Effect transition="in" filter="fade">
                                      <p:cBhvr>
                                        <p:cTn id="52" dur="500"/>
                                        <p:tgtEl>
                                          <p:spTgt spid="19">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xEl>
                                              <p:pRg st="2" end="2"/>
                                            </p:txEl>
                                          </p:spTgt>
                                        </p:tgtEl>
                                        <p:attrNameLst>
                                          <p:attrName>style.visibility</p:attrName>
                                        </p:attrNameLst>
                                      </p:cBhvr>
                                      <p:to>
                                        <p:strVal val="visible"/>
                                      </p:to>
                                    </p:set>
                                    <p:animEffect transition="in" filter="fade">
                                      <p:cBhvr>
                                        <p:cTn id="55" dur="500"/>
                                        <p:tgtEl>
                                          <p:spTgt spid="19">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Effect transition="in" filter="fade">
                                      <p:cBhvr>
                                        <p:cTn id="58" dur="500"/>
                                        <p:tgtEl>
                                          <p:spTgt spid="19">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xEl>
                                              <p:pRg st="4" end="4"/>
                                            </p:txEl>
                                          </p:spTgt>
                                        </p:tgtEl>
                                        <p:attrNameLst>
                                          <p:attrName>style.visibility</p:attrName>
                                        </p:attrNameLst>
                                      </p:cBhvr>
                                      <p:to>
                                        <p:strVal val="visible"/>
                                      </p:to>
                                    </p:set>
                                    <p:animEffect transition="in" filter="fade">
                                      <p:cBhvr>
                                        <p:cTn id="61" dur="500"/>
                                        <p:tgtEl>
                                          <p:spTgt spid="19">
                                            <p:txEl>
                                              <p:pRg st="4" end="4"/>
                                            </p:txEl>
                                          </p:spTgt>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Effect transition="in" filter="fade">
                                      <p:cBhvr>
                                        <p:cTn id="65" dur="500"/>
                                        <p:tgtEl>
                                          <p:spTgt spid="20">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xEl>
                                              <p:pRg st="1" end="1"/>
                                            </p:txEl>
                                          </p:spTgt>
                                        </p:tgtEl>
                                        <p:attrNameLst>
                                          <p:attrName>style.visibility</p:attrName>
                                        </p:attrNameLst>
                                      </p:cBhvr>
                                      <p:to>
                                        <p:strVal val="visible"/>
                                      </p:to>
                                    </p:set>
                                    <p:animEffect transition="in" filter="fade">
                                      <p:cBhvr>
                                        <p:cTn id="68" dur="500"/>
                                        <p:tgtEl>
                                          <p:spTgt spid="20">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xEl>
                                              <p:pRg st="2" end="2"/>
                                            </p:txEl>
                                          </p:spTgt>
                                        </p:tgtEl>
                                        <p:attrNameLst>
                                          <p:attrName>style.visibility</p:attrName>
                                        </p:attrNameLst>
                                      </p:cBhvr>
                                      <p:to>
                                        <p:strVal val="visible"/>
                                      </p:to>
                                    </p:set>
                                    <p:animEffect transition="in" filter="fade">
                                      <p:cBhvr>
                                        <p:cTn id="71" dur="500"/>
                                        <p:tgtEl>
                                          <p:spTgt spid="20">
                                            <p:txEl>
                                              <p:pRg st="2" end="2"/>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xEl>
                                              <p:pRg st="3" end="3"/>
                                            </p:txEl>
                                          </p:spTgt>
                                        </p:tgtEl>
                                        <p:attrNameLst>
                                          <p:attrName>style.visibility</p:attrName>
                                        </p:attrNameLst>
                                      </p:cBhvr>
                                      <p:to>
                                        <p:strVal val="visible"/>
                                      </p:to>
                                    </p:set>
                                    <p:animEffect transition="in" filter="fade">
                                      <p:cBhvr>
                                        <p:cTn id="74" dur="500"/>
                                        <p:tgtEl>
                                          <p:spTgt spid="20">
                                            <p:txEl>
                                              <p:pRg st="3" end="3"/>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
                                            <p:txEl>
                                              <p:pRg st="4" end="4"/>
                                            </p:txEl>
                                          </p:spTgt>
                                        </p:tgtEl>
                                        <p:attrNameLst>
                                          <p:attrName>style.visibility</p:attrName>
                                        </p:attrNameLst>
                                      </p:cBhvr>
                                      <p:to>
                                        <p:strVal val="visible"/>
                                      </p:to>
                                    </p:set>
                                    <p:animEffect transition="in" filter="fade">
                                      <p:cBhvr>
                                        <p:cTn id="7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allAtOnce">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allAtOnce">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ypes or Comparison">
    <p:spTree>
      <p:nvGrpSpPr>
        <p:cNvPr id="1" name=""/>
        <p:cNvGrpSpPr/>
        <p:nvPr/>
      </p:nvGrpSpPr>
      <p:grpSpPr>
        <a:xfrm>
          <a:off x="0" y="0"/>
          <a:ext cx="0" cy="0"/>
          <a:chOff x="0" y="0"/>
          <a:chExt cx="0" cy="0"/>
        </a:xfrm>
      </p:grpSpPr>
      <p:sp>
        <p:nvSpPr>
          <p:cNvPr id="8" name="Rectangle 7"/>
          <p:cNvSpPr/>
          <p:nvPr userDrawn="1"/>
        </p:nvSpPr>
        <p:spPr>
          <a:xfrm>
            <a:off x="6858000" y="0"/>
            <a:ext cx="2286000" cy="5143500"/>
          </a:xfrm>
          <a:prstGeom prst="rect">
            <a:avLst/>
          </a:prstGeom>
          <a:solidFill>
            <a:srgbClr val="00ACA4"/>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4572000" y="0"/>
            <a:ext cx="2286000" cy="5143500"/>
          </a:xfrm>
          <a:prstGeom prst="rect">
            <a:avLst/>
          </a:prstGeom>
          <a:solidFill>
            <a:srgbClr val="009A93"/>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2286000" y="0"/>
            <a:ext cx="2286000" cy="5143500"/>
          </a:xfrm>
          <a:prstGeom prst="rect">
            <a:avLst/>
          </a:prstGeom>
          <a:solidFill>
            <a:srgbClr val="00817A"/>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0" y="0"/>
            <a:ext cx="2286000" cy="5143500"/>
          </a:xfrm>
          <a:prstGeom prst="rect">
            <a:avLst/>
          </a:prstGeom>
          <a:solidFill>
            <a:srgbClr val="007670"/>
          </a:solidFill>
          <a:ln>
            <a:noFill/>
          </a:ln>
          <a:effectLst>
            <a:outerShdw blurRad="317500" dist="25400" dir="54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 Placeholder 14"/>
          <p:cNvSpPr>
            <a:spLocks noGrp="1"/>
          </p:cNvSpPr>
          <p:nvPr>
            <p:ph type="body" sz="quarter" idx="10"/>
          </p:nvPr>
        </p:nvSpPr>
        <p:spPr>
          <a:xfrm>
            <a:off x="179388" y="268289"/>
            <a:ext cx="1944687" cy="4103662"/>
          </a:xfrm>
        </p:spPr>
        <p:txBody>
          <a:bodyPr>
            <a:noAutofit/>
          </a:bodyPr>
          <a:lstStyle>
            <a:lvl1pPr marL="180000" indent="-144000">
              <a:defRPr sz="1400" b="1" baseline="0">
                <a:solidFill>
                  <a:schemeClr val="bg1"/>
                </a:solidFill>
              </a:defRPr>
            </a:lvl1pPr>
            <a:lvl2pPr marL="396000" indent="-144000">
              <a:defRPr sz="1400" b="1" baseline="0">
                <a:solidFill>
                  <a:schemeClr val="bg1"/>
                </a:solidFill>
              </a:defRPr>
            </a:lvl2pPr>
            <a:lvl3pPr marL="504000" indent="-108000" defTabSz="828000">
              <a:defRPr sz="1400" b="1" baseline="0">
                <a:solidFill>
                  <a:schemeClr val="bg1"/>
                </a:solidFill>
              </a:defRPr>
            </a:lvl3pPr>
            <a:lvl4pPr marL="684000" indent="-108000" defTabSz="828000">
              <a:defRPr sz="1400" b="1" baseline="0">
                <a:solidFill>
                  <a:schemeClr val="bg1"/>
                </a:solidFill>
              </a:defRPr>
            </a:lvl4pPr>
            <a:lvl5pPr marL="900000" indent="-108000" defTabSz="828000">
              <a:defRPr sz="1400" b="1"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ext Placeholder 14"/>
          <p:cNvSpPr>
            <a:spLocks noGrp="1"/>
          </p:cNvSpPr>
          <p:nvPr>
            <p:ph type="body" sz="quarter" idx="11"/>
          </p:nvPr>
        </p:nvSpPr>
        <p:spPr>
          <a:xfrm>
            <a:off x="2456656" y="268289"/>
            <a:ext cx="1944687" cy="4103662"/>
          </a:xfrm>
        </p:spPr>
        <p:txBody>
          <a:bodyPr>
            <a:noAutofit/>
          </a:bodyPr>
          <a:lstStyle>
            <a:lvl1pPr marL="180000" indent="-144000">
              <a:defRPr sz="1400" b="1">
                <a:solidFill>
                  <a:schemeClr val="bg1"/>
                </a:solidFill>
              </a:defRPr>
            </a:lvl1pPr>
            <a:lvl2pPr marL="396000" indent="-144000">
              <a:defRPr sz="1400" b="1">
                <a:solidFill>
                  <a:schemeClr val="bg1"/>
                </a:solidFill>
              </a:defRPr>
            </a:lvl2pPr>
            <a:lvl3pPr marL="504000" indent="-108000" defTabSz="828000">
              <a:defRPr sz="1400" b="1">
                <a:solidFill>
                  <a:schemeClr val="bg1"/>
                </a:solidFill>
              </a:defRPr>
            </a:lvl3pPr>
            <a:lvl4pPr marL="684000" indent="-108000" defTabSz="828000">
              <a:defRPr sz="1400" b="1">
                <a:solidFill>
                  <a:schemeClr val="bg1"/>
                </a:solidFill>
              </a:defRPr>
            </a:lvl4pPr>
            <a:lvl5pPr marL="900000" indent="-108000" defTabSz="828000">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9" name="Text Placeholder 14"/>
          <p:cNvSpPr>
            <a:spLocks noGrp="1"/>
          </p:cNvSpPr>
          <p:nvPr>
            <p:ph type="body" sz="quarter" idx="12"/>
          </p:nvPr>
        </p:nvSpPr>
        <p:spPr>
          <a:xfrm>
            <a:off x="4742656" y="268289"/>
            <a:ext cx="1944687" cy="4103662"/>
          </a:xfrm>
        </p:spPr>
        <p:txBody>
          <a:bodyPr>
            <a:noAutofit/>
          </a:bodyPr>
          <a:lstStyle>
            <a:lvl1pPr marL="180000" indent="-144000">
              <a:defRPr sz="1400" b="1">
                <a:solidFill>
                  <a:schemeClr val="bg1"/>
                </a:solidFill>
              </a:defRPr>
            </a:lvl1pPr>
            <a:lvl2pPr marL="396000" indent="-144000">
              <a:defRPr sz="1400" b="1">
                <a:solidFill>
                  <a:schemeClr val="bg1"/>
                </a:solidFill>
              </a:defRPr>
            </a:lvl2pPr>
            <a:lvl3pPr marL="504000" indent="-108000" defTabSz="828000">
              <a:defRPr sz="1400" b="1">
                <a:solidFill>
                  <a:schemeClr val="bg1"/>
                </a:solidFill>
              </a:defRPr>
            </a:lvl3pPr>
            <a:lvl4pPr marL="684000" indent="-108000" defTabSz="828000">
              <a:defRPr sz="1400" b="1">
                <a:solidFill>
                  <a:schemeClr val="bg1"/>
                </a:solidFill>
              </a:defRPr>
            </a:lvl4pPr>
            <a:lvl5pPr marL="900000" indent="-108000" defTabSz="828000">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0" name="Text Placeholder 14"/>
          <p:cNvSpPr>
            <a:spLocks noGrp="1"/>
          </p:cNvSpPr>
          <p:nvPr>
            <p:ph type="body" sz="quarter" idx="13"/>
          </p:nvPr>
        </p:nvSpPr>
        <p:spPr>
          <a:xfrm>
            <a:off x="7028656" y="268289"/>
            <a:ext cx="1944687" cy="4103662"/>
          </a:xfrm>
        </p:spPr>
        <p:txBody>
          <a:bodyPr>
            <a:noAutofit/>
          </a:bodyPr>
          <a:lstStyle>
            <a:lvl1pPr marL="180000" indent="-144000">
              <a:defRPr sz="1400" b="1">
                <a:solidFill>
                  <a:schemeClr val="bg1"/>
                </a:solidFill>
              </a:defRPr>
            </a:lvl1pPr>
            <a:lvl2pPr marL="396000" indent="-144000">
              <a:defRPr sz="1400" b="1">
                <a:solidFill>
                  <a:schemeClr val="bg1"/>
                </a:solidFill>
              </a:defRPr>
            </a:lvl2pPr>
            <a:lvl3pPr marL="504000" indent="-108000" defTabSz="828000">
              <a:defRPr sz="1400" b="1">
                <a:solidFill>
                  <a:schemeClr val="bg1"/>
                </a:solidFill>
              </a:defRPr>
            </a:lvl3pPr>
            <a:lvl4pPr marL="684000" indent="-108000" defTabSz="828000">
              <a:defRPr sz="1400" b="1">
                <a:solidFill>
                  <a:schemeClr val="bg1"/>
                </a:solidFill>
              </a:defRPr>
            </a:lvl4pPr>
            <a:lvl5pPr marL="900000" indent="-108000" defTabSz="828000">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1" name="Rectangle 20"/>
          <p:cNvSpPr/>
          <p:nvPr userDrawn="1"/>
        </p:nvSpPr>
        <p:spPr>
          <a:xfrm>
            <a:off x="0" y="4587974"/>
            <a:ext cx="9144000" cy="555526"/>
          </a:xfrm>
          <a:prstGeom prst="rect">
            <a:avLst/>
          </a:prstGeom>
          <a:solidFill>
            <a:schemeClr val="bg1">
              <a:lumMod val="95000"/>
            </a:schemeClr>
          </a:solidFill>
          <a:ln>
            <a:noFill/>
          </a:ln>
          <a:effectLst>
            <a:outerShdw blurRad="50800" dist="38100" sx="48000" sy="48000" algn="l" rotWithShape="0">
              <a:schemeClr val="bg1">
                <a:lumMod val="65000"/>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lide Number Placeholder 5"/>
          <p:cNvSpPr txBox="1">
            <a:spLocks/>
          </p:cNvSpPr>
          <p:nvPr userDrawn="1"/>
        </p:nvSpPr>
        <p:spPr>
          <a:xfrm>
            <a:off x="8460432" y="4718295"/>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200" b="0" i="0" smtClean="0">
                <a:solidFill>
                  <a:schemeClr val="accent1">
                    <a:alpha val="50000"/>
                  </a:schemeClr>
                </a:solidFill>
                <a:latin typeface="Roboto Condensed Light" charset="0"/>
                <a:ea typeface="Roboto Condensed Light" charset="0"/>
                <a:cs typeface="Roboto Condensed Light" charset="0"/>
              </a:rPr>
              <a:pPr algn="l"/>
              <a:t>‹#›</a:t>
            </a:fld>
            <a:endParaRPr lang="en-US" sz="1200" b="0" i="0">
              <a:solidFill>
                <a:schemeClr val="accent1">
                  <a:alpha val="50000"/>
                </a:schemeClr>
              </a:solidFill>
              <a:latin typeface="Roboto Condensed Light" charset="0"/>
              <a:ea typeface="Roboto Condensed Light" charset="0"/>
              <a:cs typeface="Roboto Condensed Light" charset="0"/>
            </a:endParaRPr>
          </a:p>
        </p:txBody>
      </p:sp>
      <p:pic>
        <p:nvPicPr>
          <p:cNvPr id="22" name="Picture 21">
            <a:extLst>
              <a:ext uri="{FF2B5EF4-FFF2-40B4-BE49-F238E27FC236}">
                <a16:creationId xmlns:a16="http://schemas.microsoft.com/office/drawing/2014/main" id="{1D72D6ED-941B-4D3D-87ED-7F6534623D98}"/>
              </a:ext>
            </a:extLst>
          </p:cNvPr>
          <p:cNvPicPr>
            <a:picLocks noChangeAspect="1"/>
          </p:cNvPicPr>
          <p:nvPr userDrawn="1"/>
        </p:nvPicPr>
        <p:blipFill>
          <a:blip r:embed="rId2"/>
          <a:stretch>
            <a:fillRect/>
          </a:stretch>
        </p:blipFill>
        <p:spPr>
          <a:xfrm>
            <a:off x="108520" y="4641980"/>
            <a:ext cx="2056830" cy="348027"/>
          </a:xfrm>
          <a:prstGeom prst="rect">
            <a:avLst/>
          </a:prstGeom>
        </p:spPr>
      </p:pic>
    </p:spTree>
    <p:extLst>
      <p:ext uri="{BB962C8B-B14F-4D97-AF65-F5344CB8AC3E}">
        <p14:creationId xmlns:p14="http://schemas.microsoft.com/office/powerpoint/2010/main" val="34610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fade">
                                      <p:cBhvr>
                                        <p:cTn id="26" dur="500"/>
                                        <p:tgtEl>
                                          <p:spTgt spid="18">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fade">
                                      <p:cBhvr>
                                        <p:cTn id="29" dur="500"/>
                                        <p:tgtEl>
                                          <p:spTgt spid="18">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500"/>
                                        <p:tgtEl>
                                          <p:spTgt spid="18">
                                            <p:txEl>
                                              <p:pRg st="4" end="4"/>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fade">
                                      <p:cBhvr>
                                        <p:cTn id="42" dur="500"/>
                                        <p:tgtEl>
                                          <p:spTgt spid="19">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fade">
                                      <p:cBhvr>
                                        <p:cTn id="45" dur="500"/>
                                        <p:tgtEl>
                                          <p:spTgt spid="19">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xEl>
                                              <p:pRg st="3" end="3"/>
                                            </p:txEl>
                                          </p:spTgt>
                                        </p:tgtEl>
                                        <p:attrNameLst>
                                          <p:attrName>style.visibility</p:attrName>
                                        </p:attrNameLst>
                                      </p:cBhvr>
                                      <p:to>
                                        <p:strVal val="visible"/>
                                      </p:to>
                                    </p:set>
                                    <p:animEffect transition="in" filter="fade">
                                      <p:cBhvr>
                                        <p:cTn id="48" dur="500"/>
                                        <p:tgtEl>
                                          <p:spTgt spid="19">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500"/>
                                        <p:tgtEl>
                                          <p:spTgt spid="19">
                                            <p:txEl>
                                              <p:pRg st="4" end="4"/>
                                            </p:txEl>
                                          </p:spTgt>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xEl>
                                              <p:pRg st="1" end="1"/>
                                            </p:txEl>
                                          </p:spTgt>
                                        </p:tgtEl>
                                        <p:attrNameLst>
                                          <p:attrName>style.visibility</p:attrName>
                                        </p:attrNameLst>
                                      </p:cBhvr>
                                      <p:to>
                                        <p:strVal val="visible"/>
                                      </p:to>
                                    </p:set>
                                    <p:animEffect transition="in" filter="fade">
                                      <p:cBhvr>
                                        <p:cTn id="58" dur="500"/>
                                        <p:tgtEl>
                                          <p:spTgt spid="20">
                                            <p:txEl>
                                              <p:pRg st="1" end="1"/>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xEl>
                                              <p:pRg st="2" end="2"/>
                                            </p:txEl>
                                          </p:spTgt>
                                        </p:tgtEl>
                                        <p:attrNameLst>
                                          <p:attrName>style.visibility</p:attrName>
                                        </p:attrNameLst>
                                      </p:cBhvr>
                                      <p:to>
                                        <p:strVal val="visible"/>
                                      </p:to>
                                    </p:set>
                                    <p:animEffect transition="in" filter="fade">
                                      <p:cBhvr>
                                        <p:cTn id="61" dur="500"/>
                                        <p:tgtEl>
                                          <p:spTgt spid="20">
                                            <p:txEl>
                                              <p:pRg st="2" end="2"/>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xEl>
                                              <p:pRg st="3" end="3"/>
                                            </p:txEl>
                                          </p:spTgt>
                                        </p:tgtEl>
                                        <p:attrNameLst>
                                          <p:attrName>style.visibility</p:attrName>
                                        </p:attrNameLst>
                                      </p:cBhvr>
                                      <p:to>
                                        <p:strVal val="visible"/>
                                      </p:to>
                                    </p:set>
                                    <p:animEffect transition="in" filter="fade">
                                      <p:cBhvr>
                                        <p:cTn id="64" dur="500"/>
                                        <p:tgtEl>
                                          <p:spTgt spid="20">
                                            <p:txEl>
                                              <p:pRg st="3" end="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xEl>
                                              <p:pRg st="4" end="4"/>
                                            </p:txEl>
                                          </p:spTgt>
                                        </p:tgtEl>
                                        <p:attrNameLst>
                                          <p:attrName>style.visibility</p:attrName>
                                        </p:attrNameLst>
                                      </p:cBhvr>
                                      <p:to>
                                        <p:strVal val="visible"/>
                                      </p:to>
                                    </p:set>
                                    <p:animEffect transition="in" filter="fade">
                                      <p:cBhvr>
                                        <p:cTn id="6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allAtOnce">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allAtOnce">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2296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275606"/>
            <a:ext cx="8229600" cy="3168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4420171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60" r:id="rId4"/>
    <p:sldLayoutId id="2147483652" r:id="rId5"/>
    <p:sldLayoutId id="2147483656" r:id="rId6"/>
    <p:sldLayoutId id="2147483659" r:id="rId7"/>
    <p:sldLayoutId id="2147483658" r:id="rId8"/>
    <p:sldLayoutId id="2147483657" r:id="rId9"/>
    <p:sldLayoutId id="214748366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cap="all" baseline="0">
          <a:solidFill>
            <a:schemeClr val="tx1"/>
          </a:solidFill>
          <a:latin typeface="+mj-lt"/>
          <a:ea typeface="+mj-ea"/>
          <a:cs typeface="+mj-cs"/>
        </a:defRPr>
      </a:lvl1pPr>
    </p:titleStyle>
    <p:bodyStyle>
      <a:lvl1pPr marL="288000" indent="-216000" algn="l" defTabSz="914400" rtl="0" eaLnBrk="1" latinLnBrk="0" hangingPunct="1">
        <a:spcBef>
          <a:spcPct val="20000"/>
        </a:spcBef>
        <a:buFont typeface="Gill Sans MT" panose="020B0502020104020203"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Gill Sans MT" panose="020B0502020104020203"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Gill Sans MT" panose="020B0502020104020203"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Gill Sans MT" panose="020B0502020104020203"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Gill Sans MT" panose="020B0502020104020203"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fqnbYgHZX4w?feature=oembed"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skillingup@marchofdimes.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eEuNSfLHhWI?feature=oembed" TargetMode="Externa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skillingup.ca/"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mailto:skillingup@marchofdimes.ca"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killingup.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ILLINGUP LOGO">
            <a:extLst>
              <a:ext uri="{FF2B5EF4-FFF2-40B4-BE49-F238E27FC236}">
                <a16:creationId xmlns:a16="http://schemas.microsoft.com/office/drawing/2014/main" id="{D017A78F-71C5-43F9-858B-8B5F23A85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428" b="35572"/>
          <a:stretch/>
        </p:blipFill>
        <p:spPr>
          <a:xfrm>
            <a:off x="1553419" y="1044670"/>
            <a:ext cx="6163907" cy="1725870"/>
          </a:xfrm>
          <a:prstGeom prst="rect">
            <a:avLst/>
          </a:prstGeom>
          <a:noFill/>
        </p:spPr>
      </p:pic>
      <p:sp>
        <p:nvSpPr>
          <p:cNvPr id="4" name="TextBox 3">
            <a:extLst>
              <a:ext uri="{FF2B5EF4-FFF2-40B4-BE49-F238E27FC236}">
                <a16:creationId xmlns:a16="http://schemas.microsoft.com/office/drawing/2014/main" id="{31FFBF8C-CCD6-419E-B5D8-2F222A105497}"/>
              </a:ext>
            </a:extLst>
          </p:cNvPr>
          <p:cNvSpPr txBox="1"/>
          <p:nvPr/>
        </p:nvSpPr>
        <p:spPr>
          <a:xfrm>
            <a:off x="1751203" y="2931135"/>
            <a:ext cx="5768340" cy="1200329"/>
          </a:xfrm>
          <a:prstGeom prst="rect">
            <a:avLst/>
          </a:prstGeom>
          <a:noFill/>
        </p:spPr>
        <p:txBody>
          <a:bodyPr wrap="square" rtlCol="0">
            <a:spAutoFit/>
          </a:bodyPr>
          <a:lstStyle/>
          <a:p>
            <a:pPr algn="ctr"/>
            <a:r>
              <a:rPr lang="en-CA"/>
              <a:t>A program brought to you by </a:t>
            </a:r>
            <a:r>
              <a:rPr lang="en-CA" b="1"/>
              <a:t>March of Dimes Canada </a:t>
            </a:r>
            <a:r>
              <a:rPr lang="en-CA"/>
              <a:t>in Collaboration with </a:t>
            </a:r>
          </a:p>
          <a:p>
            <a:pPr algn="ctr"/>
            <a:endParaRPr lang="en-CA"/>
          </a:p>
          <a:p>
            <a:pPr algn="ctr"/>
            <a:endParaRPr lang="en-CA"/>
          </a:p>
        </p:txBody>
      </p:sp>
      <p:pic>
        <p:nvPicPr>
          <p:cNvPr id="5" name="Picture 4" descr="MICROSOFT LOGO">
            <a:extLst>
              <a:ext uri="{FF2B5EF4-FFF2-40B4-BE49-F238E27FC236}">
                <a16:creationId xmlns:a16="http://schemas.microsoft.com/office/drawing/2014/main" id="{D69CF0A1-41D3-4586-B4A4-EF07E0E7A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98" y="3520955"/>
            <a:ext cx="2328678" cy="1043730"/>
          </a:xfrm>
          <a:prstGeom prst="rect">
            <a:avLst/>
          </a:prstGeom>
        </p:spPr>
      </p:pic>
      <p:pic>
        <p:nvPicPr>
          <p:cNvPr id="6" name="Picture 5" descr="CIBC Logo&#10;&#10;">
            <a:extLst>
              <a:ext uri="{FF2B5EF4-FFF2-40B4-BE49-F238E27FC236}">
                <a16:creationId xmlns:a16="http://schemas.microsoft.com/office/drawing/2014/main" id="{FFBD00A0-7FA3-4572-A01D-639E868B4B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1890" y="3218720"/>
            <a:ext cx="1760220" cy="1760220"/>
          </a:xfrm>
          <a:prstGeom prst="rect">
            <a:avLst/>
          </a:prstGeom>
        </p:spPr>
      </p:pic>
      <p:pic>
        <p:nvPicPr>
          <p:cNvPr id="8" name="Picture 7" descr="Telus Logo">
            <a:extLst>
              <a:ext uri="{FF2B5EF4-FFF2-40B4-BE49-F238E27FC236}">
                <a16:creationId xmlns:a16="http://schemas.microsoft.com/office/drawing/2014/main" id="{0A1FFA25-6699-FAC0-8814-D10441C769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255" y="3328276"/>
            <a:ext cx="2726575" cy="1533698"/>
          </a:xfrm>
          <a:prstGeom prst="rect">
            <a:avLst/>
          </a:prstGeom>
        </p:spPr>
      </p:pic>
    </p:spTree>
    <p:extLst>
      <p:ext uri="{BB962C8B-B14F-4D97-AF65-F5344CB8AC3E}">
        <p14:creationId xmlns:p14="http://schemas.microsoft.com/office/powerpoint/2010/main" val="307865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975D6-A148-C7C1-A5BF-24E49CD1509F}"/>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32C3ED64-2CA0-2C9D-A7DF-FCF78B8C6FAB}"/>
              </a:ext>
            </a:extLst>
          </p:cNvPr>
          <p:cNvSpPr txBox="1"/>
          <p:nvPr/>
        </p:nvSpPr>
        <p:spPr>
          <a:xfrm>
            <a:off x="150018" y="857250"/>
            <a:ext cx="8362269"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solidFill>
                  <a:schemeClr val="bg2">
                    <a:lumMod val="10000"/>
                  </a:schemeClr>
                </a:solidFill>
              </a:rPr>
              <a:t>A partnership with TELUS, Tech for Good offers customized one-to-one training and support on how to use a device’s accessibility features as well as related assistive technology. </a:t>
            </a:r>
          </a:p>
          <a:p>
            <a:endParaRPr lang="en-US">
              <a:solidFill>
                <a:schemeClr val="bg2">
                  <a:lumMod val="10000"/>
                </a:schemeClr>
              </a:solidFill>
            </a:endParaRPr>
          </a:p>
          <a:p>
            <a:pPr marL="285750" indent="-285750">
              <a:buFont typeface="Arial" panose="020B0604020202020204" pitchFamily="34" charset="0"/>
              <a:buChar char="•"/>
            </a:pPr>
            <a:r>
              <a:rPr lang="en-US">
                <a:solidFill>
                  <a:schemeClr val="bg2">
                    <a:lumMod val="10000"/>
                  </a:schemeClr>
                </a:solidFill>
              </a:rPr>
              <a:t>The program is primarily educational in nature and provides support to help improve the quality of life, independence and personal empowerment of people who have disabilities. </a:t>
            </a:r>
          </a:p>
          <a:p>
            <a:pPr marL="285750" indent="-285750">
              <a:buFont typeface="Arial" panose="020B0604020202020204" pitchFamily="34" charset="0"/>
              <a:buChar char="•"/>
            </a:pPr>
            <a:endParaRPr lang="en-US">
              <a:solidFill>
                <a:schemeClr val="bg2">
                  <a:lumMod val="10000"/>
                </a:schemeClr>
              </a:solidFill>
            </a:endParaRPr>
          </a:p>
          <a:p>
            <a:pPr marL="285750" indent="-285750">
              <a:buFont typeface="Arial" panose="020B0604020202020204" pitchFamily="34" charset="0"/>
              <a:buChar char="•"/>
            </a:pPr>
            <a:r>
              <a:rPr lang="en-US">
                <a:solidFill>
                  <a:schemeClr val="bg2">
                    <a:lumMod val="10000"/>
                  </a:schemeClr>
                </a:solidFill>
              </a:rPr>
              <a:t>Our Accessible Technology Specialists can also provide recommendations on assistive technology, including apps, software, and hardware for mobile phones, tablets, laptops and computers. </a:t>
            </a:r>
          </a:p>
          <a:p>
            <a:br>
              <a:rPr lang="en-US">
                <a:solidFill>
                  <a:schemeClr val="bg2">
                    <a:lumMod val="25000"/>
                  </a:schemeClr>
                </a:solidFill>
              </a:rPr>
            </a:br>
            <a:endParaRPr lang="en-CA">
              <a:solidFill>
                <a:schemeClr val="bg2">
                  <a:lumMod val="25000"/>
                </a:schemeClr>
              </a:solidFill>
            </a:endParaRPr>
          </a:p>
        </p:txBody>
      </p:sp>
      <p:sp>
        <p:nvSpPr>
          <p:cNvPr id="5" name="Title 2">
            <a:extLst>
              <a:ext uri="{FF2B5EF4-FFF2-40B4-BE49-F238E27FC236}">
                <a16:creationId xmlns:a16="http://schemas.microsoft.com/office/drawing/2014/main" id="{F7CA5F47-B07C-C7A5-38F3-BCCA9BFCF3EC}"/>
              </a:ext>
            </a:extLst>
          </p:cNvPr>
          <p:cNvSpPr>
            <a:spLocks noGrp="1"/>
          </p:cNvSpPr>
          <p:nvPr>
            <p:ph type="title"/>
          </p:nvPr>
        </p:nvSpPr>
        <p:spPr>
          <a:xfrm>
            <a:off x="77273" y="0"/>
            <a:ext cx="8229600" cy="857250"/>
          </a:xfrm>
        </p:spPr>
        <p:txBody>
          <a:bodyPr/>
          <a:lstStyle/>
          <a:p>
            <a:pPr algn="l"/>
            <a:r>
              <a:rPr lang="en-US" sz="3600" dirty="0">
                <a:solidFill>
                  <a:srgbClr val="00807A"/>
                </a:solidFill>
              </a:rPr>
              <a:t>accessible technology</a:t>
            </a:r>
          </a:p>
        </p:txBody>
      </p:sp>
    </p:spTree>
    <p:extLst>
      <p:ext uri="{BB962C8B-B14F-4D97-AF65-F5344CB8AC3E}">
        <p14:creationId xmlns:p14="http://schemas.microsoft.com/office/powerpoint/2010/main" val="11090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D4381-0613-30EC-99AD-0CB5BAB658AE}"/>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FF556686-D96B-FCD6-DF87-CD97D61218DC}"/>
              </a:ext>
            </a:extLst>
          </p:cNvPr>
          <p:cNvSpPr txBox="1"/>
          <p:nvPr/>
        </p:nvSpPr>
        <p:spPr>
          <a:xfrm>
            <a:off x="211329" y="724122"/>
            <a:ext cx="8736728" cy="41857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bg2">
                    <a:lumMod val="10000"/>
                  </a:schemeClr>
                </a:solidFill>
              </a:rPr>
              <a:t>We also offer group workshops on request. Our most popular workshops include:</a:t>
            </a:r>
          </a:p>
          <a:p>
            <a:endParaRPr lang="en-US" sz="1400">
              <a:solidFill>
                <a:schemeClr val="bg2">
                  <a:lumMod val="10000"/>
                </a:schemeClr>
              </a:solidFill>
            </a:endParaRPr>
          </a:p>
          <a:p>
            <a:pPr marL="285750" indent="-285750">
              <a:buFont typeface="Arial" panose="020B0604020202020204" pitchFamily="34" charset="0"/>
              <a:buChar char="•"/>
            </a:pPr>
            <a:r>
              <a:rPr lang="en-US" sz="1600">
                <a:solidFill>
                  <a:schemeClr val="bg2">
                    <a:lumMod val="10000"/>
                  </a:schemeClr>
                </a:solidFill>
              </a:rPr>
              <a:t>Android Accessibility</a:t>
            </a:r>
          </a:p>
          <a:p>
            <a:pPr marL="285750" indent="-285750">
              <a:buFont typeface="Arial" panose="020B0604020202020204" pitchFamily="34" charset="0"/>
              <a:buChar char="•"/>
            </a:pPr>
            <a:r>
              <a:rPr lang="en-US" sz="1600">
                <a:solidFill>
                  <a:schemeClr val="bg2">
                    <a:lumMod val="10000"/>
                  </a:schemeClr>
                </a:solidFill>
              </a:rPr>
              <a:t>Apple Accessibility</a:t>
            </a:r>
          </a:p>
          <a:p>
            <a:pPr marL="285750" indent="-285750">
              <a:buFont typeface="Arial" panose="020B0604020202020204" pitchFamily="34" charset="0"/>
              <a:buChar char="•"/>
            </a:pPr>
            <a:r>
              <a:rPr lang="en-US" sz="1600">
                <a:solidFill>
                  <a:schemeClr val="bg2">
                    <a:lumMod val="10000"/>
                  </a:schemeClr>
                </a:solidFill>
              </a:rPr>
              <a:t>Safety – Fall Protection Devices </a:t>
            </a:r>
          </a:p>
          <a:p>
            <a:pPr marL="285750" indent="-285750">
              <a:buFont typeface="Arial" panose="020B0604020202020204" pitchFamily="34" charset="0"/>
              <a:buChar char="•"/>
            </a:pPr>
            <a:r>
              <a:rPr lang="en-US" sz="1600">
                <a:solidFill>
                  <a:schemeClr val="bg2">
                    <a:lumMod val="10000"/>
                  </a:schemeClr>
                </a:solidFill>
              </a:rPr>
              <a:t>Accessibility and Employment</a:t>
            </a:r>
          </a:p>
          <a:p>
            <a:pPr marL="285750" indent="-285750">
              <a:buFont typeface="Arial" panose="020B0604020202020204" pitchFamily="34" charset="0"/>
              <a:buChar char="•"/>
            </a:pPr>
            <a:r>
              <a:rPr lang="en-US" sz="1600">
                <a:solidFill>
                  <a:schemeClr val="bg2">
                    <a:lumMod val="10000"/>
                  </a:schemeClr>
                </a:solidFill>
              </a:rPr>
              <a:t>Accessible Gaming </a:t>
            </a:r>
          </a:p>
          <a:p>
            <a:pPr marL="285750" indent="-285750">
              <a:buFont typeface="Arial" panose="020B0604020202020204" pitchFamily="34" charset="0"/>
              <a:buChar char="•"/>
            </a:pPr>
            <a:r>
              <a:rPr lang="en-US" sz="1600">
                <a:solidFill>
                  <a:schemeClr val="bg2">
                    <a:lumMod val="10000"/>
                  </a:schemeClr>
                </a:solidFill>
              </a:rPr>
              <a:t>Apps for Health Management </a:t>
            </a:r>
          </a:p>
          <a:p>
            <a:pPr marL="285750" indent="-285750">
              <a:buFont typeface="Arial" panose="020B0604020202020204" pitchFamily="34" charset="0"/>
              <a:buChar char="•"/>
            </a:pPr>
            <a:r>
              <a:rPr lang="en-US" sz="1600">
                <a:solidFill>
                  <a:schemeClr val="bg2">
                    <a:lumMod val="10000"/>
                  </a:schemeClr>
                </a:solidFill>
              </a:rPr>
              <a:t>Task and Reminder Apps</a:t>
            </a:r>
          </a:p>
          <a:p>
            <a:pPr marL="285750" indent="-285750">
              <a:buFont typeface="Arial" panose="020B0604020202020204" pitchFamily="34" charset="0"/>
              <a:buChar char="•"/>
            </a:pPr>
            <a:r>
              <a:rPr lang="en-US" sz="1600">
                <a:solidFill>
                  <a:schemeClr val="bg2">
                    <a:lumMod val="10000"/>
                  </a:schemeClr>
                </a:solidFill>
              </a:rPr>
              <a:t>Smart Home Technology</a:t>
            </a:r>
          </a:p>
          <a:p>
            <a:pPr marL="285750" indent="-285750">
              <a:buFont typeface="Arial" panose="020B0604020202020204" pitchFamily="34" charset="0"/>
              <a:buChar char="•"/>
            </a:pPr>
            <a:r>
              <a:rPr lang="en-US" sz="1600">
                <a:solidFill>
                  <a:schemeClr val="bg2">
                    <a:lumMod val="10000"/>
                  </a:schemeClr>
                </a:solidFill>
              </a:rPr>
              <a:t>Computer Accessibility</a:t>
            </a:r>
          </a:p>
          <a:p>
            <a:pPr marL="285750" indent="-285750">
              <a:buFont typeface="Arial" panose="020B0604020202020204" pitchFamily="34" charset="0"/>
              <a:buChar char="•"/>
            </a:pPr>
            <a:r>
              <a:rPr lang="en-US" sz="1600">
                <a:solidFill>
                  <a:schemeClr val="bg2">
                    <a:lumMod val="10000"/>
                  </a:schemeClr>
                </a:solidFill>
              </a:rPr>
              <a:t>Brain and Cognition games</a:t>
            </a:r>
          </a:p>
          <a:p>
            <a:pPr marL="285750" indent="-285750">
              <a:buFont typeface="Arial" panose="020B0604020202020204" pitchFamily="34" charset="0"/>
              <a:buChar char="•"/>
            </a:pPr>
            <a:r>
              <a:rPr lang="en-US" sz="1600">
                <a:solidFill>
                  <a:schemeClr val="bg2">
                    <a:lumMod val="10000"/>
                  </a:schemeClr>
                </a:solidFill>
              </a:rPr>
              <a:t>Sensory and Meditation Apps</a:t>
            </a:r>
          </a:p>
          <a:p>
            <a:br>
              <a:rPr lang="en-US">
                <a:solidFill>
                  <a:schemeClr val="bg2">
                    <a:lumMod val="25000"/>
                  </a:schemeClr>
                </a:solidFill>
              </a:rPr>
            </a:br>
            <a:endParaRPr lang="en-CA">
              <a:solidFill>
                <a:schemeClr val="bg2">
                  <a:lumMod val="25000"/>
                </a:schemeClr>
              </a:solidFill>
            </a:endParaRPr>
          </a:p>
        </p:txBody>
      </p:sp>
      <p:sp>
        <p:nvSpPr>
          <p:cNvPr id="5" name="Title 2">
            <a:extLst>
              <a:ext uri="{FF2B5EF4-FFF2-40B4-BE49-F238E27FC236}">
                <a16:creationId xmlns:a16="http://schemas.microsoft.com/office/drawing/2014/main" id="{ABE6B553-AA1E-8DB8-F32A-851C59FBAAFE}"/>
              </a:ext>
            </a:extLst>
          </p:cNvPr>
          <p:cNvSpPr>
            <a:spLocks noGrp="1"/>
          </p:cNvSpPr>
          <p:nvPr>
            <p:ph type="title"/>
          </p:nvPr>
        </p:nvSpPr>
        <p:spPr>
          <a:xfrm>
            <a:off x="51516" y="-3534"/>
            <a:ext cx="8229600" cy="857250"/>
          </a:xfrm>
        </p:spPr>
        <p:txBody>
          <a:bodyPr/>
          <a:lstStyle/>
          <a:p>
            <a:pPr algn="l"/>
            <a:r>
              <a:rPr lang="en-US" sz="3600" dirty="0">
                <a:solidFill>
                  <a:srgbClr val="00807A"/>
                </a:solidFill>
              </a:rPr>
              <a:t>accessible technology</a:t>
            </a:r>
          </a:p>
        </p:txBody>
      </p:sp>
    </p:spTree>
    <p:extLst>
      <p:ext uri="{BB962C8B-B14F-4D97-AF65-F5344CB8AC3E}">
        <p14:creationId xmlns:p14="http://schemas.microsoft.com/office/powerpoint/2010/main" val="38944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2845-DEF6-3F94-E68A-976C72C20CC0}"/>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5D72F597-9F7F-AF87-41E5-8F6C10FD4D65}"/>
              </a:ext>
            </a:extLst>
          </p:cNvPr>
          <p:cNvSpPr txBox="1"/>
          <p:nvPr/>
        </p:nvSpPr>
        <p:spPr>
          <a:xfrm>
            <a:off x="203636" y="1407294"/>
            <a:ext cx="8736728" cy="33855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solidFill>
                  <a:schemeClr val="bg2">
                    <a:lumMod val="10000"/>
                  </a:schemeClr>
                </a:solidFill>
              </a:rPr>
              <a:t>First Thursday of every month at 1:00 PM ET</a:t>
            </a:r>
          </a:p>
          <a:p>
            <a:pPr marL="285750" indent="-285750">
              <a:buFont typeface="Arial" panose="020B0604020202020204" pitchFamily="34" charset="0"/>
              <a:buChar char="•"/>
            </a:pPr>
            <a:r>
              <a:rPr lang="en-US" dirty="0">
                <a:solidFill>
                  <a:schemeClr val="bg2">
                    <a:lumMod val="10000"/>
                  </a:schemeClr>
                </a:solidFill>
              </a:rPr>
              <a:t>No registration required – join from www.skillingup.ca/accessible-technology</a:t>
            </a:r>
          </a:p>
          <a:p>
            <a:pPr marL="285750" indent="-285750">
              <a:buFont typeface="Arial" panose="020B0604020202020204" pitchFamily="34" charset="0"/>
              <a:buChar char="•"/>
            </a:pPr>
            <a:r>
              <a:rPr lang="en-US" dirty="0">
                <a:solidFill>
                  <a:schemeClr val="bg2">
                    <a:lumMod val="10000"/>
                  </a:schemeClr>
                </a:solidFill>
              </a:rPr>
              <a:t>Explore assistive technology solutions tailored to specific challenges </a:t>
            </a:r>
          </a:p>
          <a:p>
            <a:pPr marL="285750" indent="-285750">
              <a:buFont typeface="Arial" panose="020B0604020202020204" pitchFamily="34" charset="0"/>
              <a:buChar char="•"/>
            </a:pPr>
            <a:r>
              <a:rPr lang="en-US" dirty="0">
                <a:solidFill>
                  <a:schemeClr val="bg2">
                    <a:lumMod val="10000"/>
                  </a:schemeClr>
                </a:solidFill>
              </a:rPr>
              <a:t>Opportunity to ask Accessible Technology Specialists specific questions</a:t>
            </a:r>
          </a:p>
          <a:p>
            <a:pPr marL="285750" indent="-285750">
              <a:buFont typeface="Arial" panose="020B0604020202020204" pitchFamily="34" charset="0"/>
              <a:buChar char="•"/>
            </a:pPr>
            <a:r>
              <a:rPr lang="en-US" dirty="0">
                <a:solidFill>
                  <a:schemeClr val="bg2">
                    <a:lumMod val="10000"/>
                  </a:schemeClr>
                </a:solidFill>
              </a:rPr>
              <a:t>General information about:</a:t>
            </a:r>
          </a:p>
          <a:p>
            <a:pPr marL="742950" lvl="1" indent="-285750">
              <a:buFont typeface="Arial" panose="020B0604020202020204" pitchFamily="34" charset="0"/>
              <a:buChar char="•"/>
            </a:pPr>
            <a:r>
              <a:rPr lang="en-US" dirty="0">
                <a:solidFill>
                  <a:schemeClr val="bg2">
                    <a:lumMod val="10000"/>
                  </a:schemeClr>
                </a:solidFill>
              </a:rPr>
              <a:t>Hearing Impairments</a:t>
            </a:r>
          </a:p>
          <a:p>
            <a:pPr marL="742950" lvl="1" indent="-285750">
              <a:buFont typeface="Arial" panose="020B0604020202020204" pitchFamily="34" charset="0"/>
              <a:buChar char="•"/>
            </a:pPr>
            <a:r>
              <a:rPr lang="en-US" dirty="0">
                <a:solidFill>
                  <a:schemeClr val="bg2">
                    <a:lumMod val="10000"/>
                  </a:schemeClr>
                </a:solidFill>
              </a:rPr>
              <a:t>Vision Impairments</a:t>
            </a:r>
          </a:p>
          <a:p>
            <a:pPr marL="742950" lvl="1" indent="-285750">
              <a:buFont typeface="Arial" panose="020B0604020202020204" pitchFamily="34" charset="0"/>
              <a:buChar char="•"/>
            </a:pPr>
            <a:r>
              <a:rPr lang="en-US" dirty="0">
                <a:solidFill>
                  <a:schemeClr val="bg2">
                    <a:lumMod val="10000"/>
                  </a:schemeClr>
                </a:solidFill>
              </a:rPr>
              <a:t>Cognitive Impairments</a:t>
            </a:r>
            <a:endParaRPr lang="en-US" b="1" dirty="0">
              <a:solidFill>
                <a:schemeClr val="bg2">
                  <a:lumMod val="10000"/>
                </a:schemeClr>
              </a:solidFill>
            </a:endParaRPr>
          </a:p>
          <a:p>
            <a:pPr marL="742950" lvl="1" indent="-285750">
              <a:buFont typeface="Arial" panose="020B0604020202020204" pitchFamily="34" charset="0"/>
              <a:buChar char="•"/>
            </a:pPr>
            <a:r>
              <a:rPr lang="en-US" dirty="0">
                <a:solidFill>
                  <a:schemeClr val="bg2">
                    <a:lumMod val="10000"/>
                  </a:schemeClr>
                </a:solidFill>
              </a:rPr>
              <a:t>Physical Impairments</a:t>
            </a:r>
          </a:p>
          <a:p>
            <a:endParaRPr lang="en-US" sz="1600" b="1" dirty="0">
              <a:solidFill>
                <a:schemeClr val="bg2">
                  <a:lumMod val="10000"/>
                </a:schemeClr>
              </a:solidFill>
            </a:endParaRPr>
          </a:p>
          <a:p>
            <a:pPr algn="ctr"/>
            <a:br>
              <a:rPr lang="en-US" dirty="0">
                <a:solidFill>
                  <a:schemeClr val="bg2">
                    <a:lumMod val="25000"/>
                  </a:schemeClr>
                </a:solidFill>
              </a:rPr>
            </a:br>
            <a:endParaRPr lang="en-CA" dirty="0">
              <a:solidFill>
                <a:schemeClr val="bg2">
                  <a:lumMod val="25000"/>
                </a:schemeClr>
              </a:solidFill>
            </a:endParaRPr>
          </a:p>
        </p:txBody>
      </p:sp>
      <p:sp>
        <p:nvSpPr>
          <p:cNvPr id="5" name="Title 2">
            <a:extLst>
              <a:ext uri="{FF2B5EF4-FFF2-40B4-BE49-F238E27FC236}">
                <a16:creationId xmlns:a16="http://schemas.microsoft.com/office/drawing/2014/main" id="{D85D21D3-273F-E78C-6D7C-335D99C48B22}"/>
              </a:ext>
            </a:extLst>
          </p:cNvPr>
          <p:cNvSpPr>
            <a:spLocks noGrp="1"/>
          </p:cNvSpPr>
          <p:nvPr>
            <p:ph type="title"/>
          </p:nvPr>
        </p:nvSpPr>
        <p:spPr>
          <a:xfrm>
            <a:off x="203636" y="154020"/>
            <a:ext cx="8229600" cy="857250"/>
          </a:xfrm>
        </p:spPr>
        <p:txBody>
          <a:bodyPr/>
          <a:lstStyle/>
          <a:p>
            <a:pPr algn="l"/>
            <a:r>
              <a:rPr lang="en-US">
                <a:solidFill>
                  <a:srgbClr val="00807A"/>
                </a:solidFill>
              </a:rPr>
              <a:t>accessible technology -</a:t>
            </a:r>
            <a:br>
              <a:rPr lang="en-US">
                <a:solidFill>
                  <a:srgbClr val="00807A"/>
                </a:solidFill>
              </a:rPr>
            </a:br>
            <a:r>
              <a:rPr lang="en-US">
                <a:solidFill>
                  <a:srgbClr val="00807A"/>
                </a:solidFill>
              </a:rPr>
              <a:t>virtual drop in session</a:t>
            </a:r>
          </a:p>
        </p:txBody>
      </p:sp>
    </p:spTree>
    <p:extLst>
      <p:ext uri="{BB962C8B-B14F-4D97-AF65-F5344CB8AC3E}">
        <p14:creationId xmlns:p14="http://schemas.microsoft.com/office/powerpoint/2010/main" val="255670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ELUS | How Tech for Good enables independence through training and assistive tech">
            <a:hlinkClick r:id="" action="ppaction://noaction"/>
            <a:extLst>
              <a:ext uri="{FF2B5EF4-FFF2-40B4-BE49-F238E27FC236}">
                <a16:creationId xmlns:a16="http://schemas.microsoft.com/office/drawing/2014/main" id="{EDDC9431-EA38-E916-FADC-74C87AC901E1}"/>
              </a:ext>
            </a:extLst>
          </p:cNvPr>
          <p:cNvPicPr>
            <a:picLocks noGrp="1" noRot="1" noChangeAspect="1"/>
          </p:cNvPicPr>
          <p:nvPr>
            <p:ph type="pic" sz="quarter" idx="10"/>
            <a:videoFile r:link="rId1"/>
          </p:nvPr>
        </p:nvPicPr>
        <p:blipFill>
          <a:blip r:embed="rId4"/>
          <a:srcRect t="19190" b="19190"/>
          <a:stretch>
            <a:fillRect/>
          </a:stretch>
        </p:blipFill>
        <p:spPr>
          <a:xfrm>
            <a:off x="831850" y="71926"/>
            <a:ext cx="7478713" cy="4225925"/>
          </a:xfrm>
          <a:prstGeom prst="rect">
            <a:avLst/>
          </a:prstGeom>
        </p:spPr>
      </p:pic>
      <p:sp>
        <p:nvSpPr>
          <p:cNvPr id="3" name="Title 2">
            <a:extLst>
              <a:ext uri="{FF2B5EF4-FFF2-40B4-BE49-F238E27FC236}">
                <a16:creationId xmlns:a16="http://schemas.microsoft.com/office/drawing/2014/main" id="{2739ECF5-1D8A-4C45-1AF0-AA50261EFBBF}"/>
              </a:ext>
            </a:extLst>
          </p:cNvPr>
          <p:cNvSpPr>
            <a:spLocks noGrp="1"/>
          </p:cNvSpPr>
          <p:nvPr>
            <p:ph type="title"/>
          </p:nvPr>
        </p:nvSpPr>
        <p:spPr/>
        <p:txBody>
          <a:bodyPr/>
          <a:lstStyle/>
          <a:p>
            <a:r>
              <a:rPr lang="en-US" dirty="0">
                <a:solidFill>
                  <a:schemeClr val="tx1">
                    <a:lumMod val="75000"/>
                  </a:schemeClr>
                </a:solidFill>
              </a:rPr>
              <a:t>AT Client Story</a:t>
            </a:r>
          </a:p>
        </p:txBody>
      </p:sp>
    </p:spTree>
    <p:extLst>
      <p:ext uri="{BB962C8B-B14F-4D97-AF65-F5344CB8AC3E}">
        <p14:creationId xmlns:p14="http://schemas.microsoft.com/office/powerpoint/2010/main" val="7116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AB4F-19EA-B9E9-6BF9-D89677A541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7265304-98BF-64C2-4A02-C3E347484D29}"/>
              </a:ext>
            </a:extLst>
          </p:cNvPr>
          <p:cNvSpPr>
            <a:spLocks noGrp="1"/>
          </p:cNvSpPr>
          <p:nvPr>
            <p:ph type="ctrTitle"/>
          </p:nvPr>
        </p:nvSpPr>
        <p:spPr>
          <a:xfrm>
            <a:off x="685800" y="1480169"/>
            <a:ext cx="7772400" cy="2183162"/>
          </a:xfrm>
        </p:spPr>
        <p:txBody>
          <a:bodyPr>
            <a:normAutofit fontScale="90000"/>
          </a:bodyPr>
          <a:lstStyle/>
          <a:p>
            <a:r>
              <a:rPr lang="en-CA" sz="6000"/>
              <a:t>Learn digital fundamentals </a:t>
            </a:r>
            <a:br>
              <a:rPr lang="en-CA"/>
            </a:br>
            <a:br>
              <a:rPr lang="en-CA" sz="3200">
                <a:solidFill>
                  <a:schemeClr val="bg2">
                    <a:lumMod val="50000"/>
                  </a:schemeClr>
                </a:solidFill>
              </a:rPr>
            </a:br>
            <a:r>
              <a:rPr lang="en-CA" sz="3200">
                <a:solidFill>
                  <a:schemeClr val="bg2">
                    <a:lumMod val="50000"/>
                  </a:schemeClr>
                </a:solidFill>
              </a:rPr>
              <a:t>Currently on a 2 month wait</a:t>
            </a:r>
            <a:endParaRPr lang="en-US">
              <a:solidFill>
                <a:schemeClr val="bg2">
                  <a:lumMod val="50000"/>
                </a:schemeClr>
              </a:solidFill>
            </a:endParaRPr>
          </a:p>
        </p:txBody>
      </p:sp>
    </p:spTree>
    <p:extLst>
      <p:ext uri="{BB962C8B-B14F-4D97-AF65-F5344CB8AC3E}">
        <p14:creationId xmlns:p14="http://schemas.microsoft.com/office/powerpoint/2010/main" val="284446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C02D7-1FA5-49C3-9DC2-FF722100757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C74138F1-9D78-BAA3-9CF6-259D55194329}"/>
              </a:ext>
            </a:extLst>
          </p:cNvPr>
          <p:cNvSpPr txBox="1"/>
          <p:nvPr/>
        </p:nvSpPr>
        <p:spPr>
          <a:xfrm>
            <a:off x="203636" y="724122"/>
            <a:ext cx="8736728" cy="40626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solidFill>
                  <a:schemeClr val="bg2">
                    <a:lumMod val="10000"/>
                  </a:schemeClr>
                </a:solidFill>
              </a:rPr>
              <a:t>Ideal for very beginner learners who are new to technology</a:t>
            </a:r>
          </a:p>
          <a:p>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Explore and learn the basics of understanding devices and how to be safe while online through a range of digital fundamental topics​.</a:t>
            </a:r>
          </a:p>
          <a:p>
            <a:pPr marL="285750" indent="-285750">
              <a:buFont typeface="Arial" panose="020B0604020202020204" pitchFamily="34" charset="0"/>
              <a:buChar char="•"/>
            </a:pPr>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With help from our virtual tech savvy volunteer coaches, this program empowers people who have disabilities to build their digital skillset through one-to-one training sessions and bridge online connections with their communities​.</a:t>
            </a:r>
          </a:p>
          <a:p>
            <a:pPr marL="285750" indent="-285750">
              <a:buFont typeface="Arial" panose="020B0604020202020204" pitchFamily="34" charset="0"/>
              <a:buChar char="•"/>
            </a:pPr>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We also offer group workshops on request, email </a:t>
            </a:r>
            <a:r>
              <a:rPr lang="en-US" sz="2000">
                <a:solidFill>
                  <a:schemeClr val="bg2">
                    <a:lumMod val="10000"/>
                  </a:schemeClr>
                </a:solidFill>
                <a:hlinkClick r:id="rId3"/>
              </a:rPr>
              <a:t>skillingup@marchofdimes.ca</a:t>
            </a:r>
            <a:r>
              <a:rPr lang="en-US" sz="2000">
                <a:solidFill>
                  <a:schemeClr val="bg2">
                    <a:lumMod val="10000"/>
                  </a:schemeClr>
                </a:solidFill>
              </a:rPr>
              <a:t> to book a session. </a:t>
            </a:r>
            <a:br>
              <a:rPr lang="en-US">
                <a:solidFill>
                  <a:schemeClr val="bg2">
                    <a:lumMod val="25000"/>
                  </a:schemeClr>
                </a:solidFill>
              </a:rPr>
            </a:br>
            <a:endParaRPr lang="en-CA">
              <a:solidFill>
                <a:schemeClr val="bg2">
                  <a:lumMod val="25000"/>
                </a:schemeClr>
              </a:solidFill>
            </a:endParaRPr>
          </a:p>
        </p:txBody>
      </p:sp>
      <p:sp>
        <p:nvSpPr>
          <p:cNvPr id="5" name="Title 2">
            <a:extLst>
              <a:ext uri="{FF2B5EF4-FFF2-40B4-BE49-F238E27FC236}">
                <a16:creationId xmlns:a16="http://schemas.microsoft.com/office/drawing/2014/main" id="{9996D5C6-5497-010A-C8FB-502DEB3A9EE6}"/>
              </a:ext>
            </a:extLst>
          </p:cNvPr>
          <p:cNvSpPr>
            <a:spLocks noGrp="1"/>
          </p:cNvSpPr>
          <p:nvPr>
            <p:ph type="title"/>
          </p:nvPr>
        </p:nvSpPr>
        <p:spPr>
          <a:xfrm>
            <a:off x="0" y="-133128"/>
            <a:ext cx="8229600" cy="857250"/>
          </a:xfrm>
        </p:spPr>
        <p:txBody>
          <a:bodyPr/>
          <a:lstStyle/>
          <a:p>
            <a:pPr algn="l"/>
            <a:r>
              <a:rPr lang="en-US">
                <a:solidFill>
                  <a:srgbClr val="00807A"/>
                </a:solidFill>
              </a:rPr>
              <a:t>Learn digital fundamentals</a:t>
            </a:r>
          </a:p>
        </p:txBody>
      </p:sp>
    </p:spTree>
    <p:extLst>
      <p:ext uri="{BB962C8B-B14F-4D97-AF65-F5344CB8AC3E}">
        <p14:creationId xmlns:p14="http://schemas.microsoft.com/office/powerpoint/2010/main" val="16032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581AF-91CE-6900-B75D-B94FFD723DB6}"/>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38347E24-A294-4429-E271-2C830E23435D}"/>
              </a:ext>
            </a:extLst>
          </p:cNvPr>
          <p:cNvSpPr txBox="1"/>
          <p:nvPr/>
        </p:nvSpPr>
        <p:spPr>
          <a:xfrm>
            <a:off x="211329" y="724122"/>
            <a:ext cx="211462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en-US">
                <a:solidFill>
                  <a:schemeClr val="bg2">
                    <a:lumMod val="25000"/>
                  </a:schemeClr>
                </a:solidFill>
              </a:rPr>
            </a:br>
            <a:endParaRPr lang="en-CA">
              <a:solidFill>
                <a:schemeClr val="bg2">
                  <a:lumMod val="25000"/>
                </a:schemeClr>
              </a:solidFill>
            </a:endParaRPr>
          </a:p>
        </p:txBody>
      </p:sp>
      <p:sp>
        <p:nvSpPr>
          <p:cNvPr id="5" name="Title 2">
            <a:extLst>
              <a:ext uri="{FF2B5EF4-FFF2-40B4-BE49-F238E27FC236}">
                <a16:creationId xmlns:a16="http://schemas.microsoft.com/office/drawing/2014/main" id="{0B60CB9B-3CA1-590A-997A-3F0C81B8FF4A}"/>
              </a:ext>
            </a:extLst>
          </p:cNvPr>
          <p:cNvSpPr>
            <a:spLocks noGrp="1"/>
          </p:cNvSpPr>
          <p:nvPr>
            <p:ph type="title"/>
          </p:nvPr>
        </p:nvSpPr>
        <p:spPr>
          <a:xfrm>
            <a:off x="96798" y="54906"/>
            <a:ext cx="8229600" cy="857250"/>
          </a:xfrm>
        </p:spPr>
        <p:txBody>
          <a:bodyPr/>
          <a:lstStyle/>
          <a:p>
            <a:pPr algn="l"/>
            <a:r>
              <a:rPr lang="en-US" sz="3600" dirty="0">
                <a:solidFill>
                  <a:srgbClr val="00807A"/>
                </a:solidFill>
              </a:rPr>
              <a:t>Digital fundamentals topics</a:t>
            </a:r>
            <a:br>
              <a:rPr lang="en-US" sz="3600" dirty="0">
                <a:solidFill>
                  <a:srgbClr val="00807A"/>
                </a:solidFill>
              </a:rPr>
            </a:br>
            <a:r>
              <a:rPr lang="en-US" sz="2400" dirty="0">
                <a:solidFill>
                  <a:srgbClr val="00807A"/>
                </a:solidFill>
              </a:rPr>
              <a:t>*</a:t>
            </a:r>
            <a:r>
              <a:rPr lang="en-US" sz="1400" dirty="0">
                <a:solidFill>
                  <a:srgbClr val="00807A"/>
                </a:solidFill>
              </a:rPr>
              <a:t>available for self-paced learning </a:t>
            </a:r>
            <a:endParaRPr lang="en-US" sz="3600" dirty="0">
              <a:solidFill>
                <a:srgbClr val="00807A"/>
              </a:solidFill>
            </a:endParaRPr>
          </a:p>
        </p:txBody>
      </p:sp>
      <p:sp>
        <p:nvSpPr>
          <p:cNvPr id="2" name="TextBox 1">
            <a:extLst>
              <a:ext uri="{FF2B5EF4-FFF2-40B4-BE49-F238E27FC236}">
                <a16:creationId xmlns:a16="http://schemas.microsoft.com/office/drawing/2014/main" id="{6CB3602B-02E3-4228-B3CA-AED22913864D}"/>
              </a:ext>
            </a:extLst>
          </p:cNvPr>
          <p:cNvSpPr txBox="1"/>
          <p:nvPr/>
        </p:nvSpPr>
        <p:spPr>
          <a:xfrm>
            <a:off x="211329" y="1010121"/>
            <a:ext cx="3553327" cy="38164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Arial" panose="020B0604020202020204" pitchFamily="34" charset="0"/>
              <a:buChar char="•"/>
            </a:pPr>
            <a:r>
              <a:rPr lang="en-CA" b="0" i="0" dirty="0">
                <a:solidFill>
                  <a:srgbClr val="000000"/>
                </a:solidFill>
                <a:effectLst/>
              </a:rPr>
              <a:t> </a:t>
            </a:r>
            <a:r>
              <a:rPr lang="en-CA" sz="1600" b="0" i="0" dirty="0">
                <a:solidFill>
                  <a:srgbClr val="000000"/>
                </a:solidFill>
                <a:effectLst/>
              </a:rPr>
              <a:t>General tasks on your device (texting, calling, emailing, etc.)</a:t>
            </a:r>
          </a:p>
          <a:p>
            <a:pPr marL="144000" indent="0" algn="l">
              <a:buNone/>
            </a:pP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Getting familiar with a new device and understanding general features</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Using video platforms (zoom, teams, skype, facetime, etc.)</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Using Microsoft 365 (Word, PowerPoint, etc.)</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Using the internet</a:t>
            </a:r>
            <a:br>
              <a:rPr lang="en-CA" sz="1600" b="0" i="0" dirty="0">
                <a:solidFill>
                  <a:srgbClr val="000000"/>
                </a:solidFill>
                <a:effectLst/>
              </a:rPr>
            </a:br>
            <a:endParaRPr lang="en-CA" sz="1600" b="0" i="0" dirty="0">
              <a:solidFill>
                <a:srgbClr val="000000"/>
              </a:solidFill>
              <a:effectLst/>
            </a:endParaRPr>
          </a:p>
          <a:p>
            <a:pPr algn="l"/>
            <a:endParaRPr lang="en-CA" sz="1600" dirty="0">
              <a:solidFill>
                <a:schemeClr val="bg2">
                  <a:lumMod val="25000"/>
                </a:schemeClr>
              </a:solidFill>
            </a:endParaRPr>
          </a:p>
        </p:txBody>
      </p:sp>
      <p:sp>
        <p:nvSpPr>
          <p:cNvPr id="3" name="TextBox 2">
            <a:extLst>
              <a:ext uri="{FF2B5EF4-FFF2-40B4-BE49-F238E27FC236}">
                <a16:creationId xmlns:a16="http://schemas.microsoft.com/office/drawing/2014/main" id="{F6EA817E-F33C-982E-9706-59D54DE1EBCE}"/>
              </a:ext>
            </a:extLst>
          </p:cNvPr>
          <p:cNvSpPr txBox="1"/>
          <p:nvPr/>
        </p:nvSpPr>
        <p:spPr>
          <a:xfrm>
            <a:off x="5111737" y="794677"/>
            <a:ext cx="3553327" cy="40318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Arial" panose="020B0604020202020204" pitchFamily="34" charset="0"/>
              <a:buChar char="•"/>
            </a:pPr>
            <a:r>
              <a:rPr lang="en-CA" sz="1600" b="0" i="0" dirty="0">
                <a:solidFill>
                  <a:srgbClr val="000000"/>
                </a:solidFill>
                <a:effectLst/>
              </a:rPr>
              <a:t> Being safe online</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Protecting your privacy</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Recognizing scams</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Managing use of technology (screen time, responsible use, etiquette, etc.)</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Using applications</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Buying things online</a:t>
            </a:r>
            <a:br>
              <a:rPr lang="en-CA" sz="1600" b="0" i="0" dirty="0">
                <a:solidFill>
                  <a:srgbClr val="000000"/>
                </a:solidFill>
                <a:effectLst/>
              </a:rPr>
            </a:br>
            <a:endParaRPr lang="en-CA" sz="1600" b="0" i="0" dirty="0">
              <a:solidFill>
                <a:srgbClr val="000000"/>
              </a:solidFill>
              <a:effectLst/>
            </a:endParaRPr>
          </a:p>
          <a:p>
            <a:pPr algn="l">
              <a:buFont typeface="Arial" panose="020B0604020202020204" pitchFamily="34" charset="0"/>
              <a:buChar char="•"/>
            </a:pPr>
            <a:r>
              <a:rPr lang="en-CA" sz="1600" b="0" i="0" dirty="0">
                <a:solidFill>
                  <a:srgbClr val="000000"/>
                </a:solidFill>
                <a:effectLst/>
              </a:rPr>
              <a:t> Artificial intelligence</a:t>
            </a:r>
          </a:p>
          <a:p>
            <a:pPr algn="l"/>
            <a:endParaRPr lang="en-CA" sz="1600" b="0" i="0" dirty="0">
              <a:solidFill>
                <a:srgbClr val="000000"/>
              </a:solidFill>
              <a:effectLst/>
            </a:endParaRPr>
          </a:p>
          <a:p>
            <a:pPr algn="l">
              <a:buFont typeface="Arial" panose="020B0604020202020204" pitchFamily="34" charset="0"/>
              <a:buChar char="•"/>
            </a:pPr>
            <a:r>
              <a:rPr lang="en-CA" sz="1600" dirty="0">
                <a:solidFill>
                  <a:srgbClr val="000000"/>
                </a:solidFill>
              </a:rPr>
              <a:t>Using social media</a:t>
            </a:r>
            <a:endParaRPr lang="en-CA" sz="1600" b="0" i="0" dirty="0">
              <a:solidFill>
                <a:srgbClr val="000000"/>
              </a:solidFill>
              <a:effectLst/>
            </a:endParaRPr>
          </a:p>
        </p:txBody>
      </p:sp>
    </p:spTree>
    <p:extLst>
      <p:ext uri="{BB962C8B-B14F-4D97-AF65-F5344CB8AC3E}">
        <p14:creationId xmlns:p14="http://schemas.microsoft.com/office/powerpoint/2010/main" val="8023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A4E70-7029-346E-4FEA-01076D254C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80C3A2-5386-BA6B-9493-AE59526D919B}"/>
              </a:ext>
            </a:extLst>
          </p:cNvPr>
          <p:cNvSpPr>
            <a:spLocks noGrp="1"/>
          </p:cNvSpPr>
          <p:nvPr>
            <p:ph type="ctrTitle"/>
          </p:nvPr>
        </p:nvSpPr>
        <p:spPr>
          <a:xfrm>
            <a:off x="685800" y="1480169"/>
            <a:ext cx="7772400" cy="2183162"/>
          </a:xfrm>
        </p:spPr>
        <p:txBody>
          <a:bodyPr>
            <a:normAutofit fontScale="90000"/>
          </a:bodyPr>
          <a:lstStyle/>
          <a:p>
            <a:r>
              <a:rPr lang="en-CA" sz="6000" dirty="0"/>
              <a:t>Digital skills and job readiness</a:t>
            </a:r>
            <a:br>
              <a:rPr lang="en-CA" dirty="0"/>
            </a:br>
            <a:endParaRPr lang="en-US" dirty="0">
              <a:solidFill>
                <a:schemeClr val="bg2">
                  <a:lumMod val="50000"/>
                </a:schemeClr>
              </a:solidFill>
            </a:endParaRPr>
          </a:p>
        </p:txBody>
      </p:sp>
    </p:spTree>
    <p:extLst>
      <p:ext uri="{BB962C8B-B14F-4D97-AF65-F5344CB8AC3E}">
        <p14:creationId xmlns:p14="http://schemas.microsoft.com/office/powerpoint/2010/main" val="415910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3829-B7D5-8435-012E-4F829D847892}"/>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EE8D74E9-B0C6-39CE-A864-8AA536260F1B}"/>
              </a:ext>
            </a:extLst>
          </p:cNvPr>
          <p:cNvSpPr txBox="1"/>
          <p:nvPr/>
        </p:nvSpPr>
        <p:spPr>
          <a:xfrm>
            <a:off x="391592" y="769199"/>
            <a:ext cx="8360815"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solidFill>
                  <a:schemeClr val="bg2">
                    <a:lumMod val="10000"/>
                  </a:schemeClr>
                </a:solidFill>
              </a:rPr>
              <a:t>Learn new skills or upgrade existing digital skills and become qualified for a technology role or job requiring computer skills in a virtual self-paced environment.</a:t>
            </a:r>
          </a:p>
          <a:p>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Courses and certificates are available for individuals at any skill level including beginner, intermediate and advanced. </a:t>
            </a:r>
          </a:p>
          <a:p>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Our job development team can work collaboratively to compliment what you are working on</a:t>
            </a:r>
          </a:p>
          <a:p>
            <a:endParaRPr lang="en-US">
              <a:solidFill>
                <a:schemeClr val="bg2">
                  <a:lumMod val="25000"/>
                </a:schemeClr>
              </a:solidFill>
            </a:endParaRPr>
          </a:p>
          <a:p>
            <a:endParaRPr lang="en-US">
              <a:solidFill>
                <a:schemeClr val="bg2">
                  <a:lumMod val="25000"/>
                </a:schemeClr>
              </a:solidFill>
            </a:endParaRPr>
          </a:p>
          <a:p>
            <a:br>
              <a:rPr lang="en-US">
                <a:solidFill>
                  <a:schemeClr val="bg2">
                    <a:lumMod val="25000"/>
                  </a:schemeClr>
                </a:solidFill>
              </a:rPr>
            </a:br>
            <a:endParaRPr lang="en-CA">
              <a:solidFill>
                <a:schemeClr val="bg2">
                  <a:lumMod val="25000"/>
                </a:schemeClr>
              </a:solidFill>
            </a:endParaRPr>
          </a:p>
        </p:txBody>
      </p:sp>
      <p:sp>
        <p:nvSpPr>
          <p:cNvPr id="5" name="Title 2">
            <a:extLst>
              <a:ext uri="{FF2B5EF4-FFF2-40B4-BE49-F238E27FC236}">
                <a16:creationId xmlns:a16="http://schemas.microsoft.com/office/drawing/2014/main" id="{0C2EA3DA-1C04-C05B-2927-77FF797DFAE8}"/>
              </a:ext>
            </a:extLst>
          </p:cNvPr>
          <p:cNvSpPr>
            <a:spLocks noGrp="1"/>
          </p:cNvSpPr>
          <p:nvPr>
            <p:ph type="title"/>
          </p:nvPr>
        </p:nvSpPr>
        <p:spPr>
          <a:xfrm>
            <a:off x="135228" y="-16413"/>
            <a:ext cx="8229600" cy="857250"/>
          </a:xfrm>
        </p:spPr>
        <p:txBody>
          <a:bodyPr/>
          <a:lstStyle/>
          <a:p>
            <a:pPr algn="l"/>
            <a:r>
              <a:rPr lang="en-US" sz="3200">
                <a:solidFill>
                  <a:srgbClr val="00807A"/>
                </a:solidFill>
              </a:rPr>
              <a:t>Digital skills and job readiness</a:t>
            </a:r>
          </a:p>
        </p:txBody>
      </p:sp>
    </p:spTree>
    <p:extLst>
      <p:ext uri="{BB962C8B-B14F-4D97-AF65-F5344CB8AC3E}">
        <p14:creationId xmlns:p14="http://schemas.microsoft.com/office/powerpoint/2010/main" val="153446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3A3E4-461C-862F-BA8C-879911DCFC6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D08DE92-B504-730B-5C6C-F1775D7F82D6}"/>
              </a:ext>
            </a:extLst>
          </p:cNvPr>
          <p:cNvSpPr>
            <a:spLocks noGrp="1"/>
          </p:cNvSpPr>
          <p:nvPr>
            <p:ph type="title"/>
          </p:nvPr>
        </p:nvSpPr>
        <p:spPr>
          <a:xfrm>
            <a:off x="0" y="-133128"/>
            <a:ext cx="8229600" cy="857250"/>
          </a:xfrm>
        </p:spPr>
        <p:txBody>
          <a:bodyPr/>
          <a:lstStyle/>
          <a:p>
            <a:pPr algn="l"/>
            <a:r>
              <a:rPr lang="en-US">
                <a:solidFill>
                  <a:srgbClr val="00807A"/>
                </a:solidFill>
              </a:rPr>
              <a:t>features</a:t>
            </a:r>
          </a:p>
        </p:txBody>
      </p:sp>
      <p:sp>
        <p:nvSpPr>
          <p:cNvPr id="2" name="Text Placeholder 1" descr="Accessibility&#10;Compatible with assistive technology&#10;Adjustable audio speed and closed captions.&#10;&#10;Additional support from Accessible Technology Specialists.&#10;&#10;Additional support from the SkillingUp Instructor.&#10;">
            <a:extLst>
              <a:ext uri="{FF2B5EF4-FFF2-40B4-BE49-F238E27FC236}">
                <a16:creationId xmlns:a16="http://schemas.microsoft.com/office/drawing/2014/main" id="{F45A3925-A7EE-D816-EA0F-17309248AAB7}"/>
              </a:ext>
            </a:extLst>
          </p:cNvPr>
          <p:cNvSpPr>
            <a:spLocks noGrp="1"/>
          </p:cNvSpPr>
          <p:nvPr/>
        </p:nvSpPr>
        <p:spPr>
          <a:xfrm>
            <a:off x="3226811" y="728575"/>
            <a:ext cx="1944687" cy="3583288"/>
          </a:xfrm>
          <a:prstGeom prst="rect">
            <a:avLst/>
          </a:prstGeom>
          <a:ln w="25400">
            <a:solidFill>
              <a:schemeClr val="accent1">
                <a:alpha val="94000"/>
              </a:schemeClr>
            </a:solidFill>
          </a:ln>
        </p:spPr>
        <p:txBody>
          <a:bodyPr vert="horz" lIns="91440" tIns="45720" rIns="91440" bIns="45720" rtlCol="0" anchor="t">
            <a:noAutofit/>
          </a:bodyPr>
          <a:lstStyle>
            <a:lvl1pPr marL="180000" indent="-144000" algn="l" defTabSz="9144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1pPr>
            <a:lvl2pPr marL="396000" indent="-144000" algn="l" defTabSz="9144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2pPr>
            <a:lvl3pPr marL="504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3pPr>
            <a:lvl4pPr marL="684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4pPr>
            <a:lvl5pPr marL="900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560" indent="0">
              <a:buNone/>
            </a:pPr>
            <a:r>
              <a:rPr lang="en-US">
                <a:solidFill>
                  <a:schemeClr val="bg2">
                    <a:lumMod val="10000"/>
                  </a:schemeClr>
                </a:solidFill>
                <a:latin typeface="+mn-lt"/>
                <a:cs typeface="Arial"/>
              </a:rPr>
              <a:t>Accessibility</a:t>
            </a:r>
          </a:p>
          <a:p>
            <a:pPr marL="321310" indent="-285750"/>
            <a:r>
              <a:rPr lang="en-US" sz="1200" b="0">
                <a:solidFill>
                  <a:schemeClr val="bg2">
                    <a:lumMod val="10000"/>
                  </a:schemeClr>
                </a:solidFill>
                <a:latin typeface="+mn-lt"/>
                <a:cs typeface="Arial"/>
              </a:rPr>
              <a:t>Compatible with assistive technology</a:t>
            </a:r>
            <a:endParaRPr lang="en-US" sz="1200" b="0" u="sng">
              <a:solidFill>
                <a:schemeClr val="bg2">
                  <a:lumMod val="10000"/>
                </a:schemeClr>
              </a:solidFill>
              <a:latin typeface="+mn-lt"/>
              <a:cs typeface="Arial"/>
            </a:endParaRPr>
          </a:p>
          <a:p>
            <a:pPr marL="321310" indent="-285750"/>
            <a:endParaRPr lang="en-US" sz="1200" b="0">
              <a:solidFill>
                <a:schemeClr val="bg2">
                  <a:lumMod val="10000"/>
                </a:schemeClr>
              </a:solidFill>
              <a:latin typeface="+mn-lt"/>
              <a:cs typeface="Arial"/>
            </a:endParaRPr>
          </a:p>
          <a:p>
            <a:pPr marL="321310" indent="-285750"/>
            <a:r>
              <a:rPr lang="en-US" sz="1200" b="0">
                <a:solidFill>
                  <a:schemeClr val="bg2">
                    <a:lumMod val="10000"/>
                  </a:schemeClr>
                </a:solidFill>
                <a:latin typeface="+mn-lt"/>
                <a:cs typeface="Arial"/>
              </a:rPr>
              <a:t>Adjustable audio speed and closed captions.</a:t>
            </a:r>
          </a:p>
          <a:p>
            <a:pPr marL="321310" indent="-285750"/>
            <a:endParaRPr lang="en-US" sz="1200" b="0" u="sng">
              <a:solidFill>
                <a:schemeClr val="bg2">
                  <a:lumMod val="10000"/>
                </a:schemeClr>
              </a:solidFill>
              <a:latin typeface="+mn-lt"/>
              <a:cs typeface="Arial"/>
            </a:endParaRPr>
          </a:p>
          <a:p>
            <a:pPr marL="321310" indent="-285750"/>
            <a:r>
              <a:rPr lang="en-US" sz="1200" b="0">
                <a:solidFill>
                  <a:schemeClr val="bg2">
                    <a:lumMod val="10000"/>
                  </a:schemeClr>
                </a:solidFill>
                <a:latin typeface="+mn-lt"/>
                <a:cs typeface="Arial"/>
              </a:rPr>
              <a:t>Additional support from Accessible Technology Specialists.</a:t>
            </a:r>
          </a:p>
          <a:p>
            <a:pPr marL="321310" indent="-285750"/>
            <a:endParaRPr lang="en-US" sz="1200" b="0">
              <a:solidFill>
                <a:schemeClr val="bg2">
                  <a:lumMod val="10000"/>
                </a:schemeClr>
              </a:solidFill>
              <a:latin typeface="+mn-lt"/>
              <a:cs typeface="Arial"/>
            </a:endParaRPr>
          </a:p>
          <a:p>
            <a:pPr marL="321310" indent="-285750"/>
            <a:r>
              <a:rPr lang="en-US" sz="1200" b="0">
                <a:solidFill>
                  <a:schemeClr val="bg2">
                    <a:lumMod val="10000"/>
                  </a:schemeClr>
                </a:solidFill>
                <a:latin typeface="+mn-lt"/>
                <a:cs typeface="Arial"/>
              </a:rPr>
              <a:t>Additional support from the SkillingUp Instructor.</a:t>
            </a:r>
            <a:endParaRPr lang="en-US" sz="1100" b="0">
              <a:solidFill>
                <a:schemeClr val="bg2">
                  <a:lumMod val="10000"/>
                </a:schemeClr>
              </a:solidFill>
              <a:latin typeface="+mn-lt"/>
              <a:cs typeface="Arial"/>
            </a:endParaRPr>
          </a:p>
        </p:txBody>
      </p:sp>
      <p:sp>
        <p:nvSpPr>
          <p:cNvPr id="3" name="Text Placeholder 2" descr="LinkedIn Learning&#10;SkillingUp uses LinkedIn Learning content for the Career Essentials, Digital Literacy, Entrepreneurship and  Professional Soft Skills learning pathways.&#10;&#10;Learners  enrolled in theses pathways will need a LinkedIn account to access the learning content and assessments. &#10;">
            <a:extLst>
              <a:ext uri="{FF2B5EF4-FFF2-40B4-BE49-F238E27FC236}">
                <a16:creationId xmlns:a16="http://schemas.microsoft.com/office/drawing/2014/main" id="{9D2FDF40-388D-A9DE-1914-2998C0BAE3EA}"/>
              </a:ext>
            </a:extLst>
          </p:cNvPr>
          <p:cNvSpPr>
            <a:spLocks noGrp="1"/>
          </p:cNvSpPr>
          <p:nvPr/>
        </p:nvSpPr>
        <p:spPr>
          <a:xfrm>
            <a:off x="6377199" y="711642"/>
            <a:ext cx="1977036" cy="3583289"/>
          </a:xfrm>
          <a:prstGeom prst="rect">
            <a:avLst/>
          </a:prstGeom>
          <a:ln w="25400">
            <a:solidFill>
              <a:schemeClr val="accent1"/>
            </a:solidFill>
          </a:ln>
        </p:spPr>
        <p:txBody>
          <a:bodyPr vert="horz" lIns="91440" tIns="45720" rIns="91440" bIns="45720" rtlCol="0" anchor="t">
            <a:noAutofit/>
          </a:bodyPr>
          <a:lstStyle>
            <a:lvl1pPr marL="180000" indent="-144000" algn="l" defTabSz="9144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1pPr>
            <a:lvl2pPr marL="396000" indent="-144000" algn="l" defTabSz="9144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2pPr>
            <a:lvl3pPr marL="504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3pPr>
            <a:lvl4pPr marL="684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4pPr>
            <a:lvl5pPr marL="900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560" indent="0">
              <a:buNone/>
            </a:pPr>
            <a:r>
              <a:rPr lang="en-US" dirty="0">
                <a:solidFill>
                  <a:schemeClr val="bg2">
                    <a:lumMod val="10000"/>
                  </a:schemeClr>
                </a:solidFill>
                <a:latin typeface="+mn-lt"/>
                <a:cs typeface="Arial"/>
              </a:rPr>
              <a:t>LinkedIn Learning</a:t>
            </a:r>
          </a:p>
          <a:p>
            <a:pPr marL="207645" indent="-171450"/>
            <a:r>
              <a:rPr lang="en-US" sz="1200" b="0" dirty="0">
                <a:solidFill>
                  <a:schemeClr val="bg2">
                    <a:lumMod val="10000"/>
                  </a:schemeClr>
                </a:solidFill>
                <a:latin typeface="+mn-lt"/>
                <a:ea typeface="Calibri"/>
                <a:cs typeface="Arial"/>
              </a:rPr>
              <a:t>SkillingUp uses LinkedIn Learning content for the AI and Cybersecurity learning pathways.</a:t>
            </a:r>
          </a:p>
          <a:p>
            <a:pPr marL="179705" indent="-143510">
              <a:buNone/>
            </a:pPr>
            <a:endParaRPr lang="en-US" sz="1200" dirty="0">
              <a:solidFill>
                <a:schemeClr val="bg2">
                  <a:lumMod val="10000"/>
                </a:schemeClr>
              </a:solidFill>
              <a:latin typeface="+mn-lt"/>
              <a:ea typeface="Calibri"/>
              <a:cs typeface="Arial"/>
            </a:endParaRPr>
          </a:p>
          <a:p>
            <a:pPr marL="179705" indent="-143510"/>
            <a:r>
              <a:rPr lang="en-US" sz="1200" b="0">
                <a:solidFill>
                  <a:schemeClr val="bg2">
                    <a:lumMod val="10000"/>
                  </a:schemeClr>
                </a:solidFill>
                <a:latin typeface="+mn-lt"/>
                <a:ea typeface="Calibri"/>
                <a:cs typeface="Arial"/>
              </a:rPr>
              <a:t>Learners  enrolled in these pathways will need a LinkedIn account to access the learning content and assessments. </a:t>
            </a:r>
            <a:endParaRPr lang="en-US" sz="1200">
              <a:solidFill>
                <a:schemeClr val="bg2">
                  <a:lumMod val="10000"/>
                </a:schemeClr>
              </a:solidFill>
              <a:latin typeface="+mn-lt"/>
              <a:cs typeface="Arial"/>
            </a:endParaRPr>
          </a:p>
          <a:p>
            <a:pPr marL="35560" indent="0">
              <a:buNone/>
            </a:pPr>
            <a:endParaRPr lang="en-US" sz="1100" u="sng" dirty="0">
              <a:solidFill>
                <a:schemeClr val="bg2">
                  <a:lumMod val="10000"/>
                </a:schemeClr>
              </a:solidFill>
              <a:latin typeface="+mn-lt"/>
            </a:endParaRPr>
          </a:p>
        </p:txBody>
      </p:sp>
      <p:sp>
        <p:nvSpPr>
          <p:cNvPr id="7" name="Text Placeholder 4" descr="Program Content and Delivery&#10;Learners progress at their own pace, no set time for completion.&#10;&#10;Content delivered by on-demand videos&#10;&#10;No limit on certificates earned.&#10;&#10;Access learning pathways from anywhere with a stable internet connection.">
            <a:extLst>
              <a:ext uri="{FF2B5EF4-FFF2-40B4-BE49-F238E27FC236}">
                <a16:creationId xmlns:a16="http://schemas.microsoft.com/office/drawing/2014/main" id="{31576773-67F4-9C50-0B68-3B0F88108216}"/>
              </a:ext>
            </a:extLst>
          </p:cNvPr>
          <p:cNvSpPr>
            <a:spLocks noGrp="1"/>
          </p:cNvSpPr>
          <p:nvPr/>
        </p:nvSpPr>
        <p:spPr>
          <a:xfrm>
            <a:off x="270854" y="724120"/>
            <a:ext cx="1944687" cy="3583290"/>
          </a:xfrm>
          <a:prstGeom prst="rect">
            <a:avLst/>
          </a:prstGeom>
          <a:ln w="25400">
            <a:solidFill>
              <a:schemeClr val="accent1"/>
            </a:solidFill>
          </a:ln>
        </p:spPr>
        <p:txBody>
          <a:bodyPr vert="horz" lIns="91440" tIns="45720" rIns="91440" bIns="45720" rtlCol="0" anchor="t">
            <a:noAutofit/>
          </a:bodyPr>
          <a:lstStyle>
            <a:lvl1pPr marL="180000" indent="-144000" algn="l" defTabSz="9144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1pPr>
            <a:lvl2pPr marL="396000" indent="-144000" algn="l" defTabSz="9144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2pPr>
            <a:lvl3pPr marL="504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3pPr>
            <a:lvl4pPr marL="684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4pPr>
            <a:lvl5pPr marL="900000" indent="-108000" algn="l" defTabSz="828000" rtl="0" eaLnBrk="1" latinLnBrk="0" hangingPunct="1">
              <a:spcBef>
                <a:spcPct val="20000"/>
              </a:spcBef>
              <a:buFont typeface="Gill Sans MT" panose="020B0502020104020203" pitchFamily="34" charset="0"/>
              <a:buChar char="∙"/>
              <a:defRPr sz="1400" b="1"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 indent="0">
              <a:buNone/>
            </a:pPr>
            <a:r>
              <a:rPr lang="en-US" dirty="0">
                <a:solidFill>
                  <a:schemeClr val="bg2">
                    <a:lumMod val="10000"/>
                  </a:schemeClr>
                </a:solidFill>
                <a:latin typeface="+mn-lt"/>
                <a:cs typeface="Arial"/>
              </a:rPr>
              <a:t>Program Content and Delivery</a:t>
            </a:r>
          </a:p>
          <a:p>
            <a:pPr marL="179705" indent="-143510"/>
            <a:r>
              <a:rPr lang="en-US" sz="1200" b="0" dirty="0">
                <a:solidFill>
                  <a:schemeClr val="bg2">
                    <a:lumMod val="10000"/>
                  </a:schemeClr>
                </a:solidFill>
                <a:latin typeface="+mn-lt"/>
                <a:cs typeface="Arial"/>
              </a:rPr>
              <a:t>Learners progress at their own pace, no set time for completion.</a:t>
            </a:r>
          </a:p>
          <a:p>
            <a:pPr marL="179705" indent="-143510"/>
            <a:endParaRPr lang="en-US" sz="1200" dirty="0">
              <a:solidFill>
                <a:schemeClr val="bg2">
                  <a:lumMod val="10000"/>
                </a:schemeClr>
              </a:solidFill>
              <a:latin typeface="+mn-lt"/>
              <a:cs typeface="Arial"/>
            </a:endParaRPr>
          </a:p>
          <a:p>
            <a:pPr marL="179705" indent="-143510"/>
            <a:r>
              <a:rPr lang="en-US" sz="1200" b="0" dirty="0">
                <a:solidFill>
                  <a:schemeClr val="bg2">
                    <a:lumMod val="10000"/>
                  </a:schemeClr>
                </a:solidFill>
                <a:latin typeface="+mn-lt"/>
                <a:cs typeface="Arial"/>
              </a:rPr>
              <a:t>Content delivered by on-demand videos and slide decks</a:t>
            </a:r>
          </a:p>
          <a:p>
            <a:pPr marL="179705" indent="-143510"/>
            <a:endParaRPr lang="en-US" sz="1200" dirty="0">
              <a:solidFill>
                <a:schemeClr val="bg2">
                  <a:lumMod val="10000"/>
                </a:schemeClr>
              </a:solidFill>
              <a:latin typeface="+mn-lt"/>
              <a:cs typeface="Arial"/>
            </a:endParaRPr>
          </a:p>
          <a:p>
            <a:pPr marL="179705" indent="-143510"/>
            <a:r>
              <a:rPr lang="en-US" sz="1200" b="0" dirty="0">
                <a:solidFill>
                  <a:schemeClr val="bg2">
                    <a:lumMod val="10000"/>
                  </a:schemeClr>
                </a:solidFill>
                <a:latin typeface="+mn-lt"/>
                <a:cs typeface="Arial"/>
              </a:rPr>
              <a:t>No limit on certificates earned.</a:t>
            </a:r>
          </a:p>
          <a:p>
            <a:pPr marL="36195" indent="0">
              <a:buNone/>
            </a:pPr>
            <a:endParaRPr lang="en-US" sz="1200" dirty="0">
              <a:solidFill>
                <a:schemeClr val="bg2">
                  <a:lumMod val="10000"/>
                </a:schemeClr>
              </a:solidFill>
              <a:latin typeface="+mn-lt"/>
              <a:cs typeface="Arial"/>
            </a:endParaRPr>
          </a:p>
          <a:p>
            <a:pPr marL="179705" indent="-143510"/>
            <a:r>
              <a:rPr lang="en-US" sz="1200" b="0" dirty="0">
                <a:solidFill>
                  <a:schemeClr val="bg2">
                    <a:lumMod val="10000"/>
                  </a:schemeClr>
                </a:solidFill>
                <a:latin typeface="+mn-lt"/>
                <a:cs typeface="Arial"/>
              </a:rPr>
              <a:t>Access learning pathways from anywhere with a stable internet connection.</a:t>
            </a:r>
            <a:br>
              <a:rPr lang="en-US" dirty="0">
                <a:solidFill>
                  <a:schemeClr val="bg2">
                    <a:lumMod val="10000"/>
                  </a:schemeClr>
                </a:solidFill>
                <a:latin typeface="+mn-lt"/>
              </a:rPr>
            </a:br>
            <a:endParaRPr lang="en-US" dirty="0">
              <a:solidFill>
                <a:schemeClr val="bg2">
                  <a:lumMod val="10000"/>
                </a:schemeClr>
              </a:solidFill>
              <a:latin typeface="+mn-lt"/>
              <a:cs typeface="Arial"/>
            </a:endParaRPr>
          </a:p>
          <a:p>
            <a:pPr marL="179705" indent="-143510"/>
            <a:endParaRPr lang="en-US" u="sng" dirty="0">
              <a:solidFill>
                <a:schemeClr val="bg2">
                  <a:lumMod val="10000"/>
                </a:schemeClr>
              </a:solidFill>
              <a:latin typeface="+mn-lt"/>
            </a:endParaRPr>
          </a:p>
        </p:txBody>
      </p:sp>
    </p:spTree>
    <p:extLst>
      <p:ext uri="{BB962C8B-B14F-4D97-AF65-F5344CB8AC3E}">
        <p14:creationId xmlns:p14="http://schemas.microsoft.com/office/powerpoint/2010/main" val="40320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4E05-70FC-7EB0-DE02-680A813F56E3}"/>
              </a:ext>
            </a:extLst>
          </p:cNvPr>
          <p:cNvSpPr>
            <a:spLocks noGrp="1"/>
          </p:cNvSpPr>
          <p:nvPr>
            <p:ph type="title" idx="4294967295"/>
          </p:nvPr>
        </p:nvSpPr>
        <p:spPr>
          <a:xfrm>
            <a:off x="5327650" y="339725"/>
            <a:ext cx="3816350" cy="477838"/>
          </a:xfrm>
        </p:spPr>
        <p:txBody>
          <a:bodyPr>
            <a:normAutofit fontScale="90000"/>
          </a:bodyPr>
          <a:lstStyle/>
          <a:p>
            <a:r>
              <a:rPr lang="en-US" dirty="0"/>
              <a:t>OUR HISTORY</a:t>
            </a:r>
          </a:p>
        </p:txBody>
      </p:sp>
      <p:sp>
        <p:nvSpPr>
          <p:cNvPr id="3" name="Text Placeholder 2">
            <a:extLst>
              <a:ext uri="{FF2B5EF4-FFF2-40B4-BE49-F238E27FC236}">
                <a16:creationId xmlns:a16="http://schemas.microsoft.com/office/drawing/2014/main" id="{74491B8C-B14E-2430-23E9-BA43058BB9CC}"/>
              </a:ext>
            </a:extLst>
          </p:cNvPr>
          <p:cNvSpPr>
            <a:spLocks noGrp="1"/>
          </p:cNvSpPr>
          <p:nvPr>
            <p:ph type="body" sz="quarter" idx="4294967295"/>
          </p:nvPr>
        </p:nvSpPr>
        <p:spPr>
          <a:xfrm>
            <a:off x="4904509" y="818336"/>
            <a:ext cx="4239491" cy="3934691"/>
          </a:xfrm>
        </p:spPr>
        <p:txBody>
          <a:bodyPr vert="horz" lIns="91440" tIns="45720" rIns="91440" bIns="45720" rtlCol="0" anchor="t">
            <a:noAutofit/>
          </a:bodyPr>
          <a:lstStyle/>
          <a:p>
            <a:pPr marL="143510" indent="0">
              <a:lnSpc>
                <a:spcPct val="90000"/>
              </a:lnSpc>
              <a:spcAft>
                <a:spcPts val="600"/>
              </a:spcAft>
              <a:buNone/>
            </a:pPr>
            <a:r>
              <a:rPr lang="en-US" sz="1800" dirty="0">
                <a:solidFill>
                  <a:schemeClr val="bg2">
                    <a:lumMod val="25000"/>
                  </a:schemeClr>
                </a:solidFill>
                <a:cs typeface="Arial" panose="020B0604020202020204" pitchFamily="34" charset="0"/>
              </a:rPr>
              <a:t>We were founded in 1951 as the </a:t>
            </a:r>
            <a:r>
              <a:rPr lang="en-US" sz="1800" b="1" dirty="0">
                <a:solidFill>
                  <a:srgbClr val="000000"/>
                </a:solidFill>
                <a:cs typeface="Arial" panose="020B0604020202020204" pitchFamily="34" charset="0"/>
              </a:rPr>
              <a:t>Canadian Foundation for Poliomyelitis</a:t>
            </a:r>
            <a:r>
              <a:rPr lang="en-US" sz="1800" dirty="0">
                <a:solidFill>
                  <a:srgbClr val="000000"/>
                </a:solidFill>
                <a:cs typeface="Arial" panose="020B0604020202020204" pitchFamily="34" charset="0"/>
              </a:rPr>
              <a:t>, using the market name </a:t>
            </a:r>
            <a:r>
              <a:rPr lang="en-US" sz="1800" b="1" dirty="0">
                <a:solidFill>
                  <a:srgbClr val="000000"/>
                </a:solidFill>
                <a:cs typeface="Arial" panose="020B0604020202020204" pitchFamily="34" charset="0"/>
              </a:rPr>
              <a:t>Ontario March of Dimes</a:t>
            </a:r>
            <a:r>
              <a:rPr lang="en-US" sz="1800" dirty="0">
                <a:solidFill>
                  <a:srgbClr val="00807A"/>
                </a:solidFill>
                <a:cs typeface="Arial" panose="020B0604020202020204" pitchFamily="34" charset="0"/>
              </a:rPr>
              <a:t>.</a:t>
            </a:r>
            <a:r>
              <a:rPr lang="en-US" sz="1800" b="1" dirty="0">
                <a:solidFill>
                  <a:schemeClr val="bg2">
                    <a:lumMod val="25000"/>
                  </a:schemeClr>
                </a:solidFill>
                <a:cs typeface="Arial" panose="020B0604020202020204" pitchFamily="34" charset="0"/>
              </a:rPr>
              <a:t> </a:t>
            </a:r>
            <a:r>
              <a:rPr lang="en-US" sz="1800" dirty="0">
                <a:solidFill>
                  <a:schemeClr val="bg2">
                    <a:lumMod val="25000"/>
                  </a:schemeClr>
                </a:solidFill>
                <a:cs typeface="Arial" panose="020B0604020202020204" pitchFamily="34" charset="0"/>
              </a:rPr>
              <a:t>Our original mission was to find a cure for the polio virus, with volunteers going door to door collecting dimes for research.</a:t>
            </a:r>
            <a:endParaRPr lang="en-US" dirty="0"/>
          </a:p>
          <a:p>
            <a:pPr marL="143510" indent="0">
              <a:lnSpc>
                <a:spcPct val="90000"/>
              </a:lnSpc>
              <a:spcAft>
                <a:spcPts val="600"/>
              </a:spcAft>
              <a:buNone/>
            </a:pPr>
            <a:r>
              <a:rPr lang="en-US" sz="1800" dirty="0">
                <a:solidFill>
                  <a:schemeClr val="bg2">
                    <a:lumMod val="25000"/>
                  </a:schemeClr>
                </a:solidFill>
                <a:cs typeface="Arial" panose="020B0604020202020204" pitchFamily="34" charset="0"/>
              </a:rPr>
              <a:t>Following discovery of the Salk vaccine, our mandate evolved over the years to serve and support not only polio survivors, but adults with all forms of physical disability.</a:t>
            </a:r>
            <a:endParaRPr lang="en-US" dirty="0"/>
          </a:p>
          <a:p>
            <a:pPr marL="143510" indent="0">
              <a:lnSpc>
                <a:spcPct val="90000"/>
              </a:lnSpc>
              <a:spcAft>
                <a:spcPts val="600"/>
              </a:spcAft>
              <a:buNone/>
            </a:pPr>
            <a:r>
              <a:rPr lang="en-US" sz="1800" dirty="0">
                <a:solidFill>
                  <a:schemeClr val="bg2">
                    <a:lumMod val="25000"/>
                  </a:schemeClr>
                </a:solidFill>
                <a:cs typeface="Arial" panose="020B0604020202020204" pitchFamily="34" charset="0"/>
              </a:rPr>
              <a:t>In 2006, we took on a national mandate and changed our name to </a:t>
            </a:r>
            <a:r>
              <a:rPr lang="en-US" sz="1800" b="1" dirty="0">
                <a:solidFill>
                  <a:srgbClr val="000000"/>
                </a:solidFill>
                <a:cs typeface="Arial" panose="020B0604020202020204" pitchFamily="34" charset="0"/>
              </a:rPr>
              <a:t>March of Dimes Canada</a:t>
            </a:r>
            <a:r>
              <a:rPr lang="en-US" sz="1800" dirty="0">
                <a:solidFill>
                  <a:srgbClr val="000000"/>
                </a:solidFill>
                <a:cs typeface="Arial" panose="020B0604020202020204" pitchFamily="34" charset="0"/>
              </a:rPr>
              <a:t>.</a:t>
            </a:r>
            <a:endParaRPr lang="en-US" dirty="0"/>
          </a:p>
          <a:p>
            <a:pPr marL="287655" indent="-215900">
              <a:buFont typeface="Gill Sans MT" panose="020B0502020104020203" pitchFamily="34" charset="0"/>
              <a:buChar char="∙"/>
            </a:pPr>
            <a:endParaRPr lang="en-US" dirty="0">
              <a:solidFill>
                <a:srgbClr val="00807A"/>
              </a:solidFill>
              <a:cs typeface="Arial" panose="020B0604020202020204" pitchFamily="34" charset="0"/>
            </a:endParaRPr>
          </a:p>
        </p:txBody>
      </p:sp>
      <p:pic>
        <p:nvPicPr>
          <p:cNvPr id="5" name="Picture 2" descr="photo of mothers marching for dimes for polio research">
            <a:extLst>
              <a:ext uri="{FF2B5EF4-FFF2-40B4-BE49-F238E27FC236}">
                <a16:creationId xmlns:a16="http://schemas.microsoft.com/office/drawing/2014/main" id="{06875130-6DBA-CDBA-7F46-296B2D77B620}"/>
              </a:ext>
            </a:extLst>
          </p:cNvPr>
          <p:cNvPicPr>
            <a:picLocks noGrp="1" noChangeAspect="1"/>
          </p:cNvPicPr>
          <p:nvPr>
            <p:ph sz="quarter" idx="4294967295"/>
          </p:nvPr>
        </p:nvPicPr>
        <p:blipFill>
          <a:blip r:embed="rId3"/>
          <a:stretch>
            <a:fillRect/>
          </a:stretch>
        </p:blipFill>
        <p:spPr>
          <a:xfrm>
            <a:off x="0" y="0"/>
            <a:ext cx="4714875" cy="5143500"/>
          </a:xfrm>
          <a:prstGeom prst="rect">
            <a:avLst/>
          </a:prstGeom>
        </p:spPr>
      </p:pic>
    </p:spTree>
    <p:extLst>
      <p:ext uri="{BB962C8B-B14F-4D97-AF65-F5344CB8AC3E}">
        <p14:creationId xmlns:p14="http://schemas.microsoft.com/office/powerpoint/2010/main" val="250108490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BAFC2-343F-DDE6-18BF-994FBDB1F42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95D3249A-BFE4-7B7E-E05A-303F054C2670}"/>
              </a:ext>
            </a:extLst>
          </p:cNvPr>
          <p:cNvSpPr>
            <a:spLocks noGrp="1"/>
          </p:cNvSpPr>
          <p:nvPr>
            <p:ph type="title"/>
          </p:nvPr>
        </p:nvSpPr>
        <p:spPr>
          <a:xfrm>
            <a:off x="0" y="-133128"/>
            <a:ext cx="8229600" cy="857250"/>
          </a:xfrm>
        </p:spPr>
        <p:txBody>
          <a:bodyPr/>
          <a:lstStyle/>
          <a:p>
            <a:pPr algn="l"/>
            <a:r>
              <a:rPr lang="en-US">
                <a:solidFill>
                  <a:srgbClr val="00807A"/>
                </a:solidFill>
              </a:rPr>
              <a:t>Learning pathways</a:t>
            </a:r>
          </a:p>
        </p:txBody>
      </p:sp>
      <p:graphicFrame>
        <p:nvGraphicFramePr>
          <p:cNvPr id="2" name="Table 1" descr="The Digital Literacy and Productivity pathway will cover topics such as: ​&#10;​&#10;• Working with computers and devices ​&#10;• Creating content in Microsoft Office  ​&#10;• Participating safely and responsibly online ​&#10;• Using chat, video calls, and group video meetings ​&#10;• Collaborating online in Outlook, Word, and OneDrive ​&#10;​&#10;The Intermediate pathways are: ​&#10;• Business Analyst                                            • Cybersecurity  ​&#10;• Project Manager                                             • Generative AI  ​&#10;• Software Developer                             • Data Analyst ​&#10;•Administrative Professional                                • AI for Managers                                                 • AI for Organizational Leaders​&#10;• Productivity with Generative AI​&#10;• Microsoft Copilot for Productivity​                               Human Skills and AI ​&#10;AI and Accessibility    ​&#10;Sustainable Technology​&#10;&#10;&#10;The Advanced pathways are: ​&#10;​&#10;• Fundamentals MS-900 ​&#10;• Dynamics 365 Fundamentals (CRM) MB-910 ​&#10;• Power Platform Fundamentals PL-900 ​&#10;• Security, Compliance, and Identity Fundamentals SC-900 ​&#10;• Teams Administrator Associate MS-700 ​&#10;• Microsoft Certified: Azure AI Fundamentals AI-900​&#10;">
            <a:extLst>
              <a:ext uri="{FF2B5EF4-FFF2-40B4-BE49-F238E27FC236}">
                <a16:creationId xmlns:a16="http://schemas.microsoft.com/office/drawing/2014/main" id="{F8AAC84A-0D19-64E0-58BD-25585375E0EB}"/>
              </a:ext>
            </a:extLst>
          </p:cNvPr>
          <p:cNvGraphicFramePr>
            <a:graphicFrameLocks noGrp="1"/>
          </p:cNvGraphicFramePr>
          <p:nvPr>
            <p:extLst>
              <p:ext uri="{D42A27DB-BD31-4B8C-83A1-F6EECF244321}">
                <p14:modId xmlns:p14="http://schemas.microsoft.com/office/powerpoint/2010/main" val="2192795984"/>
              </p:ext>
            </p:extLst>
          </p:nvPr>
        </p:nvGraphicFramePr>
        <p:xfrm>
          <a:off x="18637" y="577669"/>
          <a:ext cx="9125364" cy="3877765"/>
        </p:xfrm>
        <a:graphic>
          <a:graphicData uri="http://schemas.openxmlformats.org/drawingml/2006/table">
            <a:tbl>
              <a:tblPr/>
              <a:tblGrid>
                <a:gridCol w="4562682">
                  <a:extLst>
                    <a:ext uri="{9D8B030D-6E8A-4147-A177-3AD203B41FA5}">
                      <a16:colId xmlns:a16="http://schemas.microsoft.com/office/drawing/2014/main" val="4174090038"/>
                    </a:ext>
                  </a:extLst>
                </a:gridCol>
                <a:gridCol w="4562682">
                  <a:extLst>
                    <a:ext uri="{9D8B030D-6E8A-4147-A177-3AD203B41FA5}">
                      <a16:colId xmlns:a16="http://schemas.microsoft.com/office/drawing/2014/main" val="2129401332"/>
                    </a:ext>
                  </a:extLst>
                </a:gridCol>
              </a:tblGrid>
              <a:tr h="406995">
                <a:tc gridSpan="2">
                  <a:txBody>
                    <a:bodyPr/>
                    <a:lstStyle/>
                    <a:p>
                      <a:pPr algn="ctr" fontAlgn="base">
                        <a:lnSpc>
                          <a:spcPts val="1650"/>
                        </a:lnSpc>
                      </a:pPr>
                      <a:r>
                        <a:rPr lang="en-US" sz="2000" b="1" i="0" dirty="0">
                          <a:solidFill>
                            <a:srgbClr val="FFFFFF"/>
                          </a:solidFill>
                          <a:effectLst/>
                          <a:latin typeface="+mn-lt"/>
                        </a:rPr>
                        <a:t>Beginner​  </a:t>
                      </a: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tc hMerge="1">
                  <a:txBody>
                    <a:bodyPr/>
                    <a:lstStyle/>
                    <a:p>
                      <a:pPr algn="ctr" fontAlgn="base">
                        <a:lnSpc>
                          <a:spcPts val="1650"/>
                        </a:lnSpc>
                      </a:pPr>
                      <a:endParaRPr lang="en-US" sz="2000" b="1" i="0" dirty="0">
                        <a:solidFill>
                          <a:srgbClr val="FFFFFF"/>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extLst>
                  <a:ext uri="{0D108BD9-81ED-4DB2-BD59-A6C34878D82A}">
                    <a16:rowId xmlns:a16="http://schemas.microsoft.com/office/drawing/2014/main" val="3636400010"/>
                  </a:ext>
                </a:extLst>
              </a:tr>
              <a:tr h="1102561">
                <a:tc gridSpan="2">
                  <a:txBody>
                    <a:bodyPr/>
                    <a:lstStyle/>
                    <a:p>
                      <a:pPr algn="ctr" fontAlgn="base">
                        <a:lnSpc>
                          <a:spcPct val="100000"/>
                        </a:lnSpc>
                      </a:pPr>
                      <a:r>
                        <a:rPr lang="en-US" sz="1800" b="0" i="0" u="none" strike="noStrike" dirty="0">
                          <a:solidFill>
                            <a:srgbClr val="000000"/>
                          </a:solidFill>
                          <a:effectLst/>
                          <a:latin typeface="+mn-lt"/>
                        </a:rPr>
                        <a:t>Beginner learners can type, use a mouse, and navigate websites. They will follow the  </a:t>
                      </a:r>
                      <a:r>
                        <a:rPr lang="en-US" sz="1800" b="1" i="0" u="none" strike="noStrike" dirty="0">
                          <a:solidFill>
                            <a:srgbClr val="000000"/>
                          </a:solidFill>
                          <a:effectLst/>
                          <a:latin typeface="+mn-lt"/>
                        </a:rPr>
                        <a:t>Digital Literacy for Work and Everyday Life pathway.</a:t>
                      </a:r>
                      <a:r>
                        <a:rPr lang="en-US" sz="1800" b="0" i="0" dirty="0">
                          <a:solidFill>
                            <a:srgbClr val="000000"/>
                          </a:solidFill>
                          <a:effectLst/>
                          <a:latin typeface="+mn-lt"/>
                        </a:rPr>
                        <a:t>​</a:t>
                      </a:r>
                    </a:p>
                    <a:p>
                      <a:pPr algn="ctr" fontAlgn="base">
                        <a:lnSpc>
                          <a:spcPct val="100000"/>
                        </a:lnSpc>
                      </a:pPr>
                      <a:endParaRPr lang="en-US" sz="1800" b="0" i="0" dirty="0">
                        <a:solidFill>
                          <a:srgbClr val="000000"/>
                        </a:solidFill>
                        <a:effectLst/>
                        <a:latin typeface="+mn-lt"/>
                      </a:endParaRPr>
                    </a:p>
                    <a:p>
                      <a:pPr algn="l" fontAlgn="base">
                        <a:lnSpc>
                          <a:spcPct val="100000"/>
                        </a:lnSpc>
                      </a:pPr>
                      <a:r>
                        <a:rPr lang="en-US" sz="1600" b="1" i="0" dirty="0">
                          <a:solidFill>
                            <a:srgbClr val="000000"/>
                          </a:solidFill>
                          <a:effectLst/>
                          <a:latin typeface="+mn-lt"/>
                        </a:rPr>
                        <a:t>This pathway covers the following topics:</a:t>
                      </a:r>
                      <a:endParaRPr lang="en-US" sz="3200" b="1" i="0" dirty="0">
                        <a:solidFill>
                          <a:srgbClr val="000000"/>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tc hMerge="1">
                  <a:txBody>
                    <a:bodyPr/>
                    <a:lstStyle/>
                    <a:p>
                      <a:pPr algn="ctr" fontAlgn="base">
                        <a:lnSpc>
                          <a:spcPts val="1425"/>
                        </a:lnSpc>
                      </a:pPr>
                      <a:endParaRPr lang="en-US" sz="24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extLst>
                  <a:ext uri="{0D108BD9-81ED-4DB2-BD59-A6C34878D82A}">
                    <a16:rowId xmlns:a16="http://schemas.microsoft.com/office/drawing/2014/main" val="463120197"/>
                  </a:ext>
                </a:extLst>
              </a:tr>
              <a:tr h="2344098">
                <a:tc>
                  <a:txBody>
                    <a:bodyPr/>
                    <a:lstStyle/>
                    <a:p>
                      <a:pPr marL="285750" indent="-285750">
                        <a:buFont typeface="Arial" panose="020B0604020202020204" pitchFamily="34" charset="0"/>
                        <a:buChar char="•"/>
                      </a:pPr>
                      <a:r>
                        <a:rPr lang="en-CA" sz="1600" dirty="0">
                          <a:solidFill>
                            <a:srgbClr val="000000"/>
                          </a:solidFill>
                        </a:rPr>
                        <a:t>Tech Etiquette</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Managing Your Digital Footprint</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Keeping Information Private and Secure</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Internet Safety</a:t>
                      </a: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tc>
                  <a:txBody>
                    <a:bodyPr/>
                    <a:lstStyle/>
                    <a:p>
                      <a:pPr marL="285750" indent="-285750">
                        <a:buFont typeface="Arial" panose="020B0604020202020204" pitchFamily="34" charset="0"/>
                        <a:buChar char="•"/>
                      </a:pPr>
                      <a:r>
                        <a:rPr lang="en-CA" sz="1600" dirty="0">
                          <a:solidFill>
                            <a:srgbClr val="000000"/>
                          </a:solidFill>
                        </a:rPr>
                        <a:t>Collaborating Online</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Social Media</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Artificial Intelligence (AI)</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Microsoft 365</a:t>
                      </a: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extLst>
                  <a:ext uri="{0D108BD9-81ED-4DB2-BD59-A6C34878D82A}">
                    <a16:rowId xmlns:a16="http://schemas.microsoft.com/office/drawing/2014/main" val="217206987"/>
                  </a:ext>
                </a:extLst>
              </a:tr>
            </a:tbl>
          </a:graphicData>
        </a:graphic>
      </p:graphicFrame>
      <p:sp>
        <p:nvSpPr>
          <p:cNvPr id="3" name="Rectangle 1">
            <a:extLst>
              <a:ext uri="{FF2B5EF4-FFF2-40B4-BE49-F238E27FC236}">
                <a16:creationId xmlns:a16="http://schemas.microsoft.com/office/drawing/2014/main" id="{BF6A46AA-3B1C-9BF0-A265-D5D25A8A2793}"/>
              </a:ext>
            </a:extLst>
          </p:cNvPr>
          <p:cNvSpPr>
            <a:spLocks noChangeArrowheads="1"/>
          </p:cNvSpPr>
          <p:nvPr/>
        </p:nvSpPr>
        <p:spPr bwMode="auto">
          <a:xfrm>
            <a:off x="-2005110" y="192773"/>
            <a:ext cx="17529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8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0F8ED-10D8-0B10-B855-DA5243AA583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3F159953-5EF4-F374-95D7-7305C7B78DA3}"/>
              </a:ext>
            </a:extLst>
          </p:cNvPr>
          <p:cNvSpPr>
            <a:spLocks noGrp="1"/>
          </p:cNvSpPr>
          <p:nvPr>
            <p:ph type="title"/>
          </p:nvPr>
        </p:nvSpPr>
        <p:spPr>
          <a:xfrm>
            <a:off x="0" y="-133128"/>
            <a:ext cx="8229600" cy="857250"/>
          </a:xfrm>
        </p:spPr>
        <p:txBody>
          <a:bodyPr/>
          <a:lstStyle/>
          <a:p>
            <a:pPr algn="l"/>
            <a:r>
              <a:rPr lang="en-US">
                <a:solidFill>
                  <a:srgbClr val="00807A"/>
                </a:solidFill>
              </a:rPr>
              <a:t>Learning pathways</a:t>
            </a:r>
          </a:p>
        </p:txBody>
      </p:sp>
      <p:graphicFrame>
        <p:nvGraphicFramePr>
          <p:cNvPr id="2" name="Table 1" descr="The Digital Literacy and Productivity pathway will cover topics such as: ​&#10;​&#10;• Working with computers and devices ​&#10;• Creating content in Microsoft Office  ​&#10;• Participating safely and responsibly online ​&#10;• Using chat, video calls, and group video meetings ​&#10;• Collaborating online in Outlook, Word, and OneDrive ​&#10;​&#10;The Intermediate pathways are: ​&#10;• Business Analyst                                            • Cybersecurity  ​&#10;• Project Manager                                             • Generative AI  ​&#10;• Software Developer                             • Data Analyst ​&#10;•Administrative Professional                                • AI for Managers                                                 • AI for Organizational Leaders​&#10;• Productivity with Generative AI​&#10;• Microsoft Copilot for Productivity​                               Human Skills and AI ​&#10;AI and Accessibility    ​&#10;Sustainable Technology​&#10;&#10;&#10;The Advanced pathways are: ​&#10;​&#10;• Fundamentals MS-900 ​&#10;• Dynamics 365 Fundamentals (CRM) MB-910 ​&#10;• Power Platform Fundamentals PL-900 ​&#10;• Security, Compliance, and Identity Fundamentals SC-900 ​&#10;• Teams Administrator Associate MS-700 ​&#10;• Microsoft Certified: Azure AI Fundamentals AI-900​&#10;">
            <a:extLst>
              <a:ext uri="{FF2B5EF4-FFF2-40B4-BE49-F238E27FC236}">
                <a16:creationId xmlns:a16="http://schemas.microsoft.com/office/drawing/2014/main" id="{9CBB874F-3800-D683-D305-C3D3E487DCE3}"/>
              </a:ext>
            </a:extLst>
          </p:cNvPr>
          <p:cNvGraphicFramePr>
            <a:graphicFrameLocks noGrp="1"/>
          </p:cNvGraphicFramePr>
          <p:nvPr>
            <p:extLst>
              <p:ext uri="{D42A27DB-BD31-4B8C-83A1-F6EECF244321}">
                <p14:modId xmlns:p14="http://schemas.microsoft.com/office/powerpoint/2010/main" val="2323342977"/>
              </p:ext>
            </p:extLst>
          </p:nvPr>
        </p:nvGraphicFramePr>
        <p:xfrm>
          <a:off x="0" y="565807"/>
          <a:ext cx="9144000" cy="3889462"/>
        </p:xfrm>
        <a:graphic>
          <a:graphicData uri="http://schemas.openxmlformats.org/drawingml/2006/table">
            <a:tbl>
              <a:tblPr/>
              <a:tblGrid>
                <a:gridCol w="9144000">
                  <a:extLst>
                    <a:ext uri="{9D8B030D-6E8A-4147-A177-3AD203B41FA5}">
                      <a16:colId xmlns:a16="http://schemas.microsoft.com/office/drawing/2014/main" val="4087206382"/>
                    </a:ext>
                  </a:extLst>
                </a:gridCol>
              </a:tblGrid>
              <a:tr h="275108">
                <a:tc>
                  <a:txBody>
                    <a:bodyPr/>
                    <a:lstStyle/>
                    <a:p>
                      <a:pPr algn="ctr" fontAlgn="base">
                        <a:lnSpc>
                          <a:spcPts val="1650"/>
                        </a:lnSpc>
                      </a:pPr>
                      <a:r>
                        <a:rPr lang="en-US" sz="1400" b="1" i="0" dirty="0">
                          <a:solidFill>
                            <a:srgbClr val="FFFFFF"/>
                          </a:solidFill>
                          <a:effectLst/>
                          <a:latin typeface="+mn-lt"/>
                        </a:rPr>
                        <a:t>Intermediate​ - Professional Certificates in AI and Cybersecurity</a:t>
                      </a:r>
                    </a:p>
                  </a:txBody>
                  <a:tcPr marL="59873" marR="59873" marT="29936" marB="29936">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extLst>
                  <a:ext uri="{0D108BD9-81ED-4DB2-BD59-A6C34878D82A}">
                    <a16:rowId xmlns:a16="http://schemas.microsoft.com/office/drawing/2014/main" val="3636400010"/>
                  </a:ext>
                </a:extLst>
              </a:tr>
              <a:tr h="613016">
                <a:tc>
                  <a:txBody>
                    <a:bodyPr/>
                    <a:lstStyle/>
                    <a:p>
                      <a:pPr marL="0" marR="0" lvl="0" indent="0" algn="l" defTabSz="914400" rtl="0" eaLnBrk="1" fontAlgn="base" latinLnBrk="0" hangingPunct="1">
                        <a:lnSpc>
                          <a:spcPts val="1425"/>
                        </a:lnSpc>
                        <a:spcBef>
                          <a:spcPts val="0"/>
                        </a:spcBef>
                        <a:spcAft>
                          <a:spcPts val="0"/>
                        </a:spcAft>
                        <a:buClrTx/>
                        <a:buSzTx/>
                        <a:buFontTx/>
                        <a:buNone/>
                        <a:tabLst/>
                        <a:defRPr/>
                      </a:pPr>
                      <a:r>
                        <a:rPr lang="en-US" sz="1400" b="0" i="0" dirty="0">
                          <a:solidFill>
                            <a:srgbClr val="000000"/>
                          </a:solidFill>
                          <a:effectLst/>
                          <a:latin typeface="+mn-lt"/>
                        </a:rPr>
                        <a:t>An intermediate l</a:t>
                      </a:r>
                      <a:r>
                        <a:rPr lang="en-US" sz="1400" dirty="0">
                          <a:solidFill>
                            <a:srgbClr val="000000"/>
                          </a:solidFill>
                        </a:rPr>
                        <a:t>earner has experience with programs that workplaces count on most and have used computers or technology at work. These learners will focus on the </a:t>
                      </a:r>
                      <a:r>
                        <a:rPr lang="en-US" sz="1400" b="1" dirty="0">
                          <a:solidFill>
                            <a:srgbClr val="000000"/>
                          </a:solidFill>
                        </a:rPr>
                        <a:t>Professional Certificate </a:t>
                      </a:r>
                      <a:r>
                        <a:rPr lang="en-US" sz="1400" b="0" dirty="0">
                          <a:solidFill>
                            <a:srgbClr val="000000"/>
                          </a:solidFill>
                        </a:rPr>
                        <a:t>learning pathways. </a:t>
                      </a:r>
                      <a:endParaRPr lang="en-CA" sz="1400" b="1" dirty="0">
                        <a:solidFill>
                          <a:srgbClr val="000000"/>
                        </a:solidFill>
                      </a:endParaRPr>
                    </a:p>
                    <a:p>
                      <a:pPr algn="l" fontAlgn="base">
                        <a:lnSpc>
                          <a:spcPts val="1425"/>
                        </a:lnSpc>
                      </a:pPr>
                      <a:endParaRPr lang="en-US" sz="1200" b="0" i="0" dirty="0">
                        <a:solidFill>
                          <a:srgbClr val="00807A"/>
                        </a:solidFill>
                        <a:effectLst/>
                        <a:latin typeface="+mn-lt"/>
                      </a:endParaRPr>
                    </a:p>
                  </a:txBody>
                  <a:tcPr marL="59873" marR="59873" marT="29936" marB="29936">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extLst>
                  <a:ext uri="{0D108BD9-81ED-4DB2-BD59-A6C34878D82A}">
                    <a16:rowId xmlns:a16="http://schemas.microsoft.com/office/drawing/2014/main" val="463120197"/>
                  </a:ext>
                </a:extLst>
              </a:tr>
              <a:tr h="3001338">
                <a:tc>
                  <a:txBody>
                    <a:bodyPr/>
                    <a:lstStyle/>
                    <a:p>
                      <a:pPr algn="l" fontAlgn="base">
                        <a:lnSpc>
                          <a:spcPts val="1425"/>
                        </a:lnSpc>
                      </a:pPr>
                      <a:r>
                        <a:rPr lang="en-US" sz="1600" b="0" i="0" u="none" strike="noStrike" dirty="0">
                          <a:solidFill>
                            <a:srgbClr val="000000"/>
                          </a:solidFill>
                          <a:effectLst/>
                          <a:latin typeface="+mn-lt"/>
                        </a:rPr>
                        <a:t>The </a:t>
                      </a:r>
                      <a:r>
                        <a:rPr lang="en-US" sz="1600" b="1" i="0" u="none" strike="noStrike" dirty="0">
                          <a:solidFill>
                            <a:srgbClr val="000000"/>
                          </a:solidFill>
                          <a:effectLst/>
                          <a:latin typeface="+mn-lt"/>
                        </a:rPr>
                        <a:t>Professional Certificate </a:t>
                      </a:r>
                      <a:r>
                        <a:rPr lang="en-US" sz="1600" b="0" i="0" u="none" strike="noStrike" dirty="0">
                          <a:solidFill>
                            <a:srgbClr val="000000"/>
                          </a:solidFill>
                          <a:effectLst/>
                          <a:latin typeface="+mn-lt"/>
                        </a:rPr>
                        <a:t>pathways are:</a:t>
                      </a:r>
                      <a:r>
                        <a:rPr lang="en-US" sz="1600" b="0" i="0" u="none" strike="noStrike" dirty="0">
                          <a:solidFill>
                            <a:srgbClr val="181818"/>
                          </a:solidFill>
                          <a:effectLst/>
                          <a:latin typeface="+mn-lt"/>
                        </a:rPr>
                        <a:t> </a:t>
                      </a:r>
                      <a:r>
                        <a:rPr lang="en-US" sz="1600" b="0" i="0" dirty="0">
                          <a:solidFill>
                            <a:srgbClr val="00807A"/>
                          </a:solidFill>
                          <a:effectLst/>
                          <a:latin typeface="+mn-lt"/>
                        </a:rPr>
                        <a:t>​</a:t>
                      </a:r>
                      <a:br>
                        <a:rPr lang="en-US" sz="1200" b="0" i="0" dirty="0">
                          <a:solidFill>
                            <a:srgbClr val="00807A"/>
                          </a:solidFill>
                          <a:effectLst/>
                          <a:latin typeface="+mn-lt"/>
                        </a:rPr>
                      </a:br>
                      <a:endParaRPr lang="en-US" sz="1600" dirty="0"/>
                    </a:p>
                    <a:p>
                      <a:pPr marL="171450" lvl="0" indent="-171450" algn="l">
                        <a:lnSpc>
                          <a:spcPts val="1425"/>
                        </a:lnSpc>
                        <a:buFont typeface="Arial"/>
                        <a:buChar char="•"/>
                      </a:pPr>
                      <a:r>
                        <a:rPr lang="en-US" sz="1600" b="0" i="0" u="none" strike="noStrike" dirty="0">
                          <a:solidFill>
                            <a:srgbClr val="181818"/>
                          </a:solidFill>
                          <a:effectLst/>
                          <a:latin typeface="+mn-lt"/>
                        </a:rPr>
                        <a:t>Generative AI (eligible for CEUs with CVRP)</a:t>
                      </a:r>
                      <a:endParaRPr lang="en-US" sz="1600" dirty="0"/>
                    </a:p>
                    <a:p>
                      <a:pPr marL="171450" lvl="0" indent="-171450" algn="l">
                        <a:lnSpc>
                          <a:spcPts val="1425"/>
                        </a:lnSpc>
                        <a:buFont typeface="Arial"/>
                        <a:buChar char="•"/>
                      </a:pPr>
                      <a:r>
                        <a:rPr lang="en-US" sz="1600" b="0" i="0" dirty="0">
                          <a:solidFill>
                            <a:srgbClr val="000000"/>
                          </a:solidFill>
                          <a:effectLst/>
                          <a:latin typeface="+mn-lt"/>
                        </a:rPr>
                        <a:t>Productivity with Generative AI </a:t>
                      </a:r>
                    </a:p>
                    <a:p>
                      <a:pPr marL="171450" marR="0" lvl="0" indent="-171450" algn="l" defTabSz="914400" rtl="0" eaLnBrk="1" fontAlgn="auto" latinLnBrk="0" hangingPunct="1">
                        <a:lnSpc>
                          <a:spcPts val="1425"/>
                        </a:lnSpc>
                        <a:spcBef>
                          <a:spcPts val="0"/>
                        </a:spcBef>
                        <a:spcAft>
                          <a:spcPts val="0"/>
                        </a:spcAft>
                        <a:buClrTx/>
                        <a:buSzTx/>
                        <a:buFont typeface="Arial"/>
                        <a:buChar char="•"/>
                        <a:tabLst/>
                        <a:defRPr/>
                      </a:pPr>
                      <a:r>
                        <a:rPr lang="en-US" sz="1600" b="0" i="0" dirty="0">
                          <a:solidFill>
                            <a:srgbClr val="000000"/>
                          </a:solidFill>
                          <a:effectLst/>
                          <a:latin typeface="+mn-lt"/>
                        </a:rPr>
                        <a:t>AI for Managers </a:t>
                      </a:r>
                      <a:r>
                        <a:rPr kumimoji="0" lang="en-US" sz="1600" b="0" i="0" u="none" strike="noStrike" kern="1200" cap="none" spc="0" normalizeH="0" baseline="0" noProof="0" dirty="0">
                          <a:ln>
                            <a:noFill/>
                          </a:ln>
                          <a:solidFill>
                            <a:srgbClr val="181818"/>
                          </a:solidFill>
                          <a:effectLst/>
                          <a:uLnTx/>
                          <a:uFillTx/>
                          <a:latin typeface="+mn-lt"/>
                          <a:ea typeface="+mn-ea"/>
                          <a:cs typeface="+mn-cs"/>
                        </a:rPr>
                        <a:t> (eligible for CEUs with CVRP)</a:t>
                      </a:r>
                      <a:endParaRPr lang="en-US" sz="1600" dirty="0"/>
                    </a:p>
                    <a:p>
                      <a:pPr marL="171450" marR="0" lvl="0" indent="-171450" algn="l" defTabSz="914400" rtl="0" eaLnBrk="1" fontAlgn="auto" latinLnBrk="0" hangingPunct="1">
                        <a:lnSpc>
                          <a:spcPts val="1425"/>
                        </a:lnSpc>
                        <a:spcBef>
                          <a:spcPts val="0"/>
                        </a:spcBef>
                        <a:spcAft>
                          <a:spcPts val="0"/>
                        </a:spcAft>
                        <a:buClrTx/>
                        <a:buSzTx/>
                        <a:buFont typeface="Arial"/>
                        <a:buChar char="•"/>
                        <a:tabLst/>
                        <a:defRPr/>
                      </a:pPr>
                      <a:r>
                        <a:rPr lang="en-US" sz="1600" b="0" i="0" dirty="0">
                          <a:solidFill>
                            <a:srgbClr val="000000"/>
                          </a:solidFill>
                          <a:effectLst/>
                          <a:latin typeface="+mn-lt"/>
                        </a:rPr>
                        <a:t>AI for Organizational Leaders </a:t>
                      </a:r>
                      <a:r>
                        <a:rPr kumimoji="0" lang="en-US" sz="1600" b="0" i="0" u="none" strike="noStrike" kern="1200" cap="none" spc="0" normalizeH="0" baseline="0" noProof="0" dirty="0">
                          <a:ln>
                            <a:noFill/>
                          </a:ln>
                          <a:solidFill>
                            <a:srgbClr val="181818"/>
                          </a:solidFill>
                          <a:effectLst/>
                          <a:uLnTx/>
                          <a:uFillTx/>
                          <a:latin typeface="+mn-lt"/>
                          <a:ea typeface="+mn-ea"/>
                          <a:cs typeface="+mn-cs"/>
                        </a:rPr>
                        <a:t> (eligible for CEUs with CVRP)</a:t>
                      </a:r>
                      <a:endParaRPr lang="en-US" sz="1600" b="0" i="0" dirty="0">
                        <a:solidFill>
                          <a:srgbClr val="000000"/>
                        </a:solidFill>
                        <a:effectLst/>
                        <a:latin typeface="+mn-lt"/>
                      </a:endParaRPr>
                    </a:p>
                    <a:p>
                      <a:pPr marL="171450" lvl="0" indent="-171450" algn="l">
                        <a:lnSpc>
                          <a:spcPts val="1425"/>
                        </a:lnSpc>
                        <a:buFont typeface="Arial"/>
                        <a:buChar char="•"/>
                      </a:pPr>
                      <a:r>
                        <a:rPr lang="en-US" sz="1600" b="0" i="0" dirty="0">
                          <a:solidFill>
                            <a:srgbClr val="000000"/>
                          </a:solidFill>
                          <a:effectLst/>
                          <a:latin typeface="+mn-lt"/>
                        </a:rPr>
                        <a:t>Human Skills and AI </a:t>
                      </a:r>
                      <a:r>
                        <a:rPr lang="en-US" sz="1600" b="0" i="0" u="none" strike="noStrike" dirty="0">
                          <a:solidFill>
                            <a:srgbClr val="181818"/>
                          </a:solidFill>
                          <a:effectLst/>
                          <a:latin typeface="+mn-lt"/>
                        </a:rPr>
                        <a:t>(eligible for CEUs with CVRP)</a:t>
                      </a:r>
                      <a:endParaRPr lang="en-US" sz="1600" b="0" i="0" u="none" strike="noStrike" dirty="0">
                        <a:solidFill>
                          <a:srgbClr val="000000"/>
                        </a:solidFill>
                        <a:effectLst/>
                        <a:latin typeface="+mn-lt"/>
                      </a:endParaRPr>
                    </a:p>
                    <a:p>
                      <a:pPr marL="171450" lvl="0" indent="-171450" algn="l">
                        <a:lnSpc>
                          <a:spcPts val="1425"/>
                        </a:lnSpc>
                        <a:buFont typeface="Arial"/>
                        <a:buChar char="•"/>
                      </a:pPr>
                      <a:r>
                        <a:rPr lang="en-US" sz="1600" b="0" i="0" dirty="0">
                          <a:solidFill>
                            <a:srgbClr val="000000"/>
                          </a:solidFill>
                          <a:effectLst/>
                          <a:latin typeface="+mn-lt"/>
                        </a:rPr>
                        <a:t>Microsoft Copilot for Productivity </a:t>
                      </a:r>
                    </a:p>
                    <a:p>
                      <a:pPr marL="171450" lvl="0" indent="-171450" algn="l">
                        <a:lnSpc>
                          <a:spcPts val="1425"/>
                        </a:lnSpc>
                        <a:buFont typeface="Arial"/>
                        <a:buChar char="•"/>
                      </a:pPr>
                      <a:r>
                        <a:rPr lang="en-US" sz="1600" b="0" i="0" dirty="0">
                          <a:solidFill>
                            <a:srgbClr val="000000"/>
                          </a:solidFill>
                          <a:effectLst/>
                          <a:latin typeface="+mn-lt"/>
                        </a:rPr>
                        <a:t>Microsoft Azure AI Essentials</a:t>
                      </a:r>
                    </a:p>
                    <a:p>
                      <a:pPr marL="171450" lvl="0" indent="-171450" algn="l">
                        <a:lnSpc>
                          <a:spcPts val="1425"/>
                        </a:lnSpc>
                        <a:buFont typeface="Arial"/>
                        <a:buChar char="•"/>
                      </a:pPr>
                      <a:r>
                        <a:rPr lang="en-US" sz="1600" b="0" i="0" dirty="0">
                          <a:solidFill>
                            <a:srgbClr val="000000"/>
                          </a:solidFill>
                          <a:effectLst/>
                          <a:latin typeface="+mn-lt"/>
                        </a:rPr>
                        <a:t>Microsoft Security Essentials</a:t>
                      </a:r>
                    </a:p>
                    <a:p>
                      <a:pPr marL="171450" lvl="0" indent="-171450" algn="l">
                        <a:lnSpc>
                          <a:spcPts val="1425"/>
                        </a:lnSpc>
                        <a:buFont typeface="Arial"/>
                        <a:buChar char="•"/>
                      </a:pPr>
                      <a:r>
                        <a:rPr lang="en-US" sz="1600" b="0" i="0" dirty="0">
                          <a:solidFill>
                            <a:srgbClr val="000000"/>
                          </a:solidFill>
                          <a:effectLst/>
                          <a:latin typeface="+mn-lt"/>
                        </a:rPr>
                        <a:t>Cybersecurity</a:t>
                      </a:r>
                    </a:p>
                    <a:p>
                      <a:pPr algn="l" fontAlgn="base">
                        <a:lnSpc>
                          <a:spcPts val="1425"/>
                        </a:lnSpc>
                      </a:pPr>
                      <a:r>
                        <a:rPr lang="en-US" sz="1600" b="0" i="0" u="none" strike="noStrike" dirty="0">
                          <a:solidFill>
                            <a:srgbClr val="181818"/>
                          </a:solidFill>
                          <a:effectLst/>
                          <a:latin typeface="+mn-lt"/>
                        </a:rPr>
                        <a:t>             </a:t>
                      </a:r>
                      <a:endParaRPr lang="en-US" sz="1600" b="0" i="0" dirty="0">
                        <a:solidFill>
                          <a:srgbClr val="00807A"/>
                        </a:solidFill>
                        <a:effectLst/>
                        <a:latin typeface="+mn-lt"/>
                      </a:endParaRPr>
                    </a:p>
                    <a:p>
                      <a:pPr algn="l" fontAlgn="base">
                        <a:lnSpc>
                          <a:spcPts val="1425"/>
                        </a:lnSpc>
                      </a:pPr>
                      <a:r>
                        <a:rPr lang="en-US" sz="1200" b="0" i="0" u="none" strike="noStrike" dirty="0">
                          <a:solidFill>
                            <a:srgbClr val="181818"/>
                          </a:solidFill>
                          <a:effectLst/>
                          <a:latin typeface="+mn-lt"/>
                        </a:rPr>
                        <a:t>  </a:t>
                      </a:r>
                      <a:r>
                        <a:rPr lang="en-US" sz="1200" b="0" i="0" dirty="0">
                          <a:solidFill>
                            <a:srgbClr val="00807A"/>
                          </a:solidFill>
                          <a:effectLst/>
                          <a:latin typeface="+mn-lt"/>
                        </a:rPr>
                        <a:t>​</a:t>
                      </a:r>
                    </a:p>
                    <a:p>
                      <a:pPr indent="0" algn="l" fontAlgn="base">
                        <a:lnSpc>
                          <a:spcPts val="1425"/>
                        </a:lnSpc>
                        <a:buNone/>
                      </a:pPr>
                      <a:endParaRPr lang="en-US" sz="12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extLst>
                  <a:ext uri="{0D108BD9-81ED-4DB2-BD59-A6C34878D82A}">
                    <a16:rowId xmlns:a16="http://schemas.microsoft.com/office/drawing/2014/main" val="217206987"/>
                  </a:ext>
                </a:extLst>
              </a:tr>
            </a:tbl>
          </a:graphicData>
        </a:graphic>
      </p:graphicFrame>
      <p:sp>
        <p:nvSpPr>
          <p:cNvPr id="3" name="Rectangle 1">
            <a:extLst>
              <a:ext uri="{FF2B5EF4-FFF2-40B4-BE49-F238E27FC236}">
                <a16:creationId xmlns:a16="http://schemas.microsoft.com/office/drawing/2014/main" id="{A4F36DA6-343E-ACA6-A3D1-5F9226E8603C}"/>
              </a:ext>
            </a:extLst>
          </p:cNvPr>
          <p:cNvSpPr>
            <a:spLocks noChangeArrowheads="1"/>
          </p:cNvSpPr>
          <p:nvPr/>
        </p:nvSpPr>
        <p:spPr bwMode="auto">
          <a:xfrm>
            <a:off x="-2005110" y="192773"/>
            <a:ext cx="17529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176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768B-7435-48EF-FCA1-CAC36049CDB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11E4D6E-1382-596B-ACBE-4342BFD70117}"/>
              </a:ext>
            </a:extLst>
          </p:cNvPr>
          <p:cNvSpPr>
            <a:spLocks noGrp="1"/>
          </p:cNvSpPr>
          <p:nvPr>
            <p:ph type="title"/>
          </p:nvPr>
        </p:nvSpPr>
        <p:spPr>
          <a:xfrm>
            <a:off x="0" y="-133128"/>
            <a:ext cx="8229600" cy="857250"/>
          </a:xfrm>
        </p:spPr>
        <p:txBody>
          <a:bodyPr/>
          <a:lstStyle/>
          <a:p>
            <a:pPr algn="l"/>
            <a:r>
              <a:rPr lang="en-US">
                <a:solidFill>
                  <a:srgbClr val="00807A"/>
                </a:solidFill>
              </a:rPr>
              <a:t>Learning pathways</a:t>
            </a:r>
          </a:p>
        </p:txBody>
      </p:sp>
      <p:graphicFrame>
        <p:nvGraphicFramePr>
          <p:cNvPr id="2" name="Table 1" descr="The Digital Literacy and Productivity pathway will cover topics such as: ​&#10;​&#10;• Working with computers and devices ​&#10;• Creating content in Microsoft Office  ​&#10;• Participating safely and responsibly online ​&#10;• Using chat, video calls, and group video meetings ​&#10;• Collaborating online in Outlook, Word, and OneDrive ​&#10;​&#10;The Intermediate pathways are: ​&#10;• Business Analyst                                            • Cybersecurity  ​&#10;• Project Manager                                             • Generative AI  ​&#10;• Software Developer                             • Data Analyst ​&#10;•Administrative Professional                                • AI for Managers                                                 • AI for Organizational Leaders​&#10;• Productivity with Generative AI​&#10;• Microsoft Copilot for Productivity​                               Human Skills and AI ​&#10;AI and Accessibility    ​&#10;Sustainable Technology​&#10;&#10;&#10;The Advanced pathways are: ​&#10;​&#10;• Fundamentals MS-900 ​&#10;• Dynamics 365 Fundamentals (CRM) MB-910 ​&#10;• Power Platform Fundamentals PL-900 ​&#10;• Security, Compliance, and Identity Fundamentals SC-900 ​&#10;• Teams Administrator Associate MS-700 ​&#10;• Microsoft Certified: Azure AI Fundamentals AI-900​&#10;">
            <a:extLst>
              <a:ext uri="{FF2B5EF4-FFF2-40B4-BE49-F238E27FC236}">
                <a16:creationId xmlns:a16="http://schemas.microsoft.com/office/drawing/2014/main" id="{EBD9C676-DED6-51FD-2513-3762E4A1BABE}"/>
              </a:ext>
            </a:extLst>
          </p:cNvPr>
          <p:cNvGraphicFramePr>
            <a:graphicFrameLocks noGrp="1"/>
          </p:cNvGraphicFramePr>
          <p:nvPr>
            <p:extLst>
              <p:ext uri="{D42A27DB-BD31-4B8C-83A1-F6EECF244321}">
                <p14:modId xmlns:p14="http://schemas.microsoft.com/office/powerpoint/2010/main" val="3377662434"/>
              </p:ext>
            </p:extLst>
          </p:nvPr>
        </p:nvGraphicFramePr>
        <p:xfrm>
          <a:off x="-6217" y="750426"/>
          <a:ext cx="9150217" cy="3667275"/>
        </p:xfrm>
        <a:graphic>
          <a:graphicData uri="http://schemas.openxmlformats.org/drawingml/2006/table">
            <a:tbl>
              <a:tblPr/>
              <a:tblGrid>
                <a:gridCol w="9150217">
                  <a:extLst>
                    <a:ext uri="{9D8B030D-6E8A-4147-A177-3AD203B41FA5}">
                      <a16:colId xmlns:a16="http://schemas.microsoft.com/office/drawing/2014/main" val="986500224"/>
                    </a:ext>
                  </a:extLst>
                </a:gridCol>
              </a:tblGrid>
              <a:tr h="307643">
                <a:tc>
                  <a:txBody>
                    <a:bodyPr/>
                    <a:lstStyle/>
                    <a:p>
                      <a:pPr algn="ctr" fontAlgn="base">
                        <a:lnSpc>
                          <a:spcPts val="1650"/>
                        </a:lnSpc>
                      </a:pPr>
                      <a:r>
                        <a:rPr lang="en-US" sz="2400" b="1" i="0" dirty="0">
                          <a:solidFill>
                            <a:srgbClr val="FFFFFF"/>
                          </a:solidFill>
                          <a:effectLst/>
                          <a:latin typeface="+mn-lt"/>
                        </a:rPr>
                        <a:t>Advanced​</a:t>
                      </a: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extLst>
                  <a:ext uri="{0D108BD9-81ED-4DB2-BD59-A6C34878D82A}">
                    <a16:rowId xmlns:a16="http://schemas.microsoft.com/office/drawing/2014/main" val="3636400010"/>
                  </a:ext>
                </a:extLst>
              </a:tr>
              <a:tr h="443473">
                <a:tc>
                  <a:txBody>
                    <a:bodyPr/>
                    <a:lstStyle/>
                    <a:p>
                      <a:pPr algn="l" fontAlgn="base">
                        <a:lnSpc>
                          <a:spcPts val="1425"/>
                        </a:lnSpc>
                      </a:pPr>
                      <a:r>
                        <a:rPr lang="en-US" sz="1800" b="0" i="0" u="none" strike="noStrike" dirty="0">
                          <a:solidFill>
                            <a:srgbClr val="000000"/>
                          </a:solidFill>
                          <a:effectLst/>
                          <a:latin typeface="+mn-lt"/>
                        </a:rPr>
                        <a:t>Advanced learners are proficient in MS Systems and have experience or training in ICT. They will focus on earning</a:t>
                      </a:r>
                      <a:r>
                        <a:rPr lang="en-US" sz="1800" b="1" i="0" u="none" strike="noStrike" dirty="0">
                          <a:solidFill>
                            <a:srgbClr val="000000"/>
                          </a:solidFill>
                          <a:effectLst/>
                          <a:latin typeface="+mn-lt"/>
                        </a:rPr>
                        <a:t> Microsoft Certifications</a:t>
                      </a:r>
                      <a:r>
                        <a:rPr lang="en-US" sz="1600" b="1" i="0" u="none" strike="noStrike" dirty="0">
                          <a:solidFill>
                            <a:srgbClr val="000000"/>
                          </a:solidFill>
                          <a:effectLst/>
                          <a:latin typeface="+mn-lt"/>
                        </a:rPr>
                        <a:t>.</a:t>
                      </a:r>
                      <a:r>
                        <a:rPr lang="en-US" sz="1600" b="0" i="0" dirty="0">
                          <a:solidFill>
                            <a:srgbClr val="00807A"/>
                          </a:solidFill>
                          <a:effectLst/>
                          <a:latin typeface="+mn-lt"/>
                        </a:rPr>
                        <a:t>​</a:t>
                      </a:r>
                      <a:endParaRPr lang="en-US" sz="32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extLst>
                  <a:ext uri="{0D108BD9-81ED-4DB2-BD59-A6C34878D82A}">
                    <a16:rowId xmlns:a16="http://schemas.microsoft.com/office/drawing/2014/main" val="463120197"/>
                  </a:ext>
                </a:extLst>
              </a:tr>
              <a:tr h="2916159">
                <a:tc>
                  <a:txBody>
                    <a:bodyPr/>
                    <a:lstStyle/>
                    <a:p>
                      <a:pPr algn="l" fontAlgn="base">
                        <a:lnSpc>
                          <a:spcPts val="1425"/>
                        </a:lnSpc>
                      </a:pPr>
                      <a:r>
                        <a:rPr lang="en-US" sz="1600" b="0" i="0" u="none" strike="noStrike" dirty="0">
                          <a:solidFill>
                            <a:srgbClr val="000000"/>
                          </a:solidFill>
                          <a:effectLst/>
                          <a:latin typeface="+mn-lt"/>
                        </a:rPr>
                        <a:t>The </a:t>
                      </a:r>
                      <a:r>
                        <a:rPr lang="en-US" sz="1600" b="1" i="0" u="none" strike="noStrike" dirty="0">
                          <a:solidFill>
                            <a:srgbClr val="000000"/>
                          </a:solidFill>
                          <a:effectLst/>
                          <a:latin typeface="+mn-lt"/>
                        </a:rPr>
                        <a:t>MS Certification </a:t>
                      </a:r>
                      <a:r>
                        <a:rPr lang="en-US" sz="1600" b="0" i="0" u="none" strike="noStrike" dirty="0">
                          <a:solidFill>
                            <a:srgbClr val="000000"/>
                          </a:solidFill>
                          <a:effectLst/>
                          <a:latin typeface="+mn-lt"/>
                        </a:rPr>
                        <a:t>pathways are: </a:t>
                      </a:r>
                      <a:r>
                        <a:rPr lang="en-US" sz="1600" b="0" i="0" dirty="0">
                          <a:solidFill>
                            <a:srgbClr val="00807A"/>
                          </a:solidFill>
                          <a:effectLst/>
                          <a:latin typeface="+mn-lt"/>
                        </a:rPr>
                        <a:t>​</a:t>
                      </a:r>
                    </a:p>
                    <a:p>
                      <a:pPr algn="l" fontAlgn="base">
                        <a:lnSpc>
                          <a:spcPts val="1425"/>
                        </a:lnSpc>
                      </a:pPr>
                      <a:r>
                        <a:rPr lang="en-US" sz="1200" b="0" i="0" dirty="0">
                          <a:solidFill>
                            <a:srgbClr val="00807A"/>
                          </a:solidFill>
                          <a:effectLst/>
                          <a:latin typeface="+mn-lt"/>
                        </a:rPr>
                        <a:t>​</a:t>
                      </a:r>
                      <a:br>
                        <a:rPr lang="en-US" sz="1600" b="0" i="0" u="none" strike="noStrike" dirty="0">
                          <a:solidFill>
                            <a:srgbClr val="181818"/>
                          </a:solidFill>
                          <a:effectLst/>
                          <a:latin typeface="+mn-lt"/>
                        </a:rPr>
                      </a:br>
                      <a:r>
                        <a:rPr lang="en-US" sz="1600" b="0" i="0" u="none" strike="noStrike" dirty="0">
                          <a:solidFill>
                            <a:srgbClr val="181818"/>
                          </a:solidFill>
                          <a:effectLst/>
                          <a:latin typeface="+mn-lt"/>
                        </a:rPr>
                        <a:t> </a:t>
                      </a:r>
                      <a:r>
                        <a:rPr lang="en-US" sz="1600" b="0" i="0" dirty="0">
                          <a:solidFill>
                            <a:srgbClr val="00807A"/>
                          </a:solidFill>
                          <a:effectLst/>
                          <a:latin typeface="+mn-lt"/>
                        </a:rPr>
                        <a:t>​</a:t>
                      </a:r>
                    </a:p>
                    <a:p>
                      <a:pPr algn="l" fontAlgn="base">
                        <a:lnSpc>
                          <a:spcPts val="1425"/>
                        </a:lnSpc>
                      </a:pPr>
                      <a:r>
                        <a:rPr lang="en-US" sz="1600" b="0" i="0" u="none" strike="noStrike" dirty="0">
                          <a:solidFill>
                            <a:srgbClr val="181818"/>
                          </a:solidFill>
                          <a:effectLst/>
                          <a:latin typeface="+mn-lt"/>
                        </a:rPr>
                        <a:t>• Power Platform Fundamentals PL-900 </a:t>
                      </a:r>
                      <a:r>
                        <a:rPr lang="en-US" sz="1600" b="0" i="0" dirty="0">
                          <a:solidFill>
                            <a:srgbClr val="00807A"/>
                          </a:solidFill>
                          <a:effectLst/>
                          <a:latin typeface="+mn-lt"/>
                        </a:rPr>
                        <a:t>​</a:t>
                      </a:r>
                      <a:br>
                        <a:rPr lang="en-US" sz="1600" b="0" i="0" dirty="0">
                          <a:solidFill>
                            <a:srgbClr val="00807A"/>
                          </a:solidFill>
                          <a:effectLst/>
                          <a:latin typeface="+mn-lt"/>
                        </a:rPr>
                      </a:br>
                      <a:endParaRPr lang="en-US" sz="1600" b="0" i="0" dirty="0">
                        <a:solidFill>
                          <a:srgbClr val="00807A"/>
                        </a:solidFill>
                        <a:effectLst/>
                        <a:latin typeface="+mn-lt"/>
                      </a:endParaRPr>
                    </a:p>
                    <a:p>
                      <a:pPr algn="l" fontAlgn="base">
                        <a:lnSpc>
                          <a:spcPts val="1425"/>
                        </a:lnSpc>
                      </a:pPr>
                      <a:r>
                        <a:rPr lang="en-US" sz="1600" b="0" i="0" u="none" strike="noStrike" dirty="0">
                          <a:solidFill>
                            <a:srgbClr val="181818"/>
                          </a:solidFill>
                          <a:effectLst/>
                          <a:latin typeface="+mn-lt"/>
                        </a:rPr>
                        <a:t>• Security, Compliance, and Identity Fundamentals SC-900</a:t>
                      </a:r>
                      <a:br>
                        <a:rPr lang="en-US" sz="1600" b="0" i="0" u="none" strike="noStrike" dirty="0">
                          <a:solidFill>
                            <a:srgbClr val="181818"/>
                          </a:solidFill>
                          <a:effectLst/>
                          <a:latin typeface="+mn-lt"/>
                        </a:rPr>
                      </a:br>
                      <a:r>
                        <a:rPr lang="en-US" sz="1600" b="0" i="0" u="none" strike="noStrike" dirty="0">
                          <a:solidFill>
                            <a:srgbClr val="181818"/>
                          </a:solidFill>
                          <a:effectLst/>
                          <a:latin typeface="+mn-lt"/>
                        </a:rPr>
                        <a:t> </a:t>
                      </a:r>
                      <a:r>
                        <a:rPr lang="en-US" sz="1600" b="0" i="0" dirty="0">
                          <a:solidFill>
                            <a:srgbClr val="00807A"/>
                          </a:solidFill>
                          <a:effectLst/>
                          <a:latin typeface="+mn-lt"/>
                        </a:rPr>
                        <a:t>​</a:t>
                      </a:r>
                    </a:p>
                    <a:p>
                      <a:pPr algn="l" fontAlgn="base">
                        <a:lnSpc>
                          <a:spcPts val="1425"/>
                        </a:lnSpc>
                      </a:pPr>
                      <a:r>
                        <a:rPr lang="en-US" sz="1600" b="0" i="0" u="none" strike="noStrike" dirty="0">
                          <a:solidFill>
                            <a:srgbClr val="181818"/>
                          </a:solidFill>
                          <a:effectLst/>
                          <a:latin typeface="+mn-lt"/>
                        </a:rPr>
                        <a:t>• Teams Administrator Associate MS-700</a:t>
                      </a:r>
                      <a:br>
                        <a:rPr lang="en-US" sz="1600" b="0" i="0" dirty="0">
                          <a:solidFill>
                            <a:srgbClr val="00807A"/>
                          </a:solidFill>
                          <a:effectLst/>
                          <a:latin typeface="+mn-lt"/>
                        </a:rPr>
                      </a:br>
                      <a:endParaRPr lang="en-US" sz="1600" b="0" i="0" dirty="0">
                        <a:solidFill>
                          <a:srgbClr val="00807A"/>
                        </a:solidFill>
                        <a:effectLst/>
                        <a:latin typeface="+mn-lt"/>
                      </a:endParaRPr>
                    </a:p>
                    <a:p>
                      <a:pPr algn="l" fontAlgn="base">
                        <a:lnSpc>
                          <a:spcPts val="1425"/>
                        </a:lnSpc>
                      </a:pPr>
                      <a:r>
                        <a:rPr lang="en-US" sz="1600" b="0" i="0" u="none" strike="noStrike" dirty="0">
                          <a:solidFill>
                            <a:srgbClr val="181818"/>
                          </a:solidFill>
                          <a:effectLst/>
                          <a:latin typeface="+mn-lt"/>
                        </a:rPr>
                        <a:t>• Microsoft Certified: Azure AI Fundamentals AI-901</a:t>
                      </a:r>
                    </a:p>
                    <a:p>
                      <a:pPr algn="l" fontAlgn="base">
                        <a:lnSpc>
                          <a:spcPts val="1425"/>
                        </a:lnSpc>
                      </a:pPr>
                      <a:endParaRPr lang="en-US" sz="1600" b="0" i="0" dirty="0">
                        <a:solidFill>
                          <a:srgbClr val="00807A"/>
                        </a:solidFill>
                        <a:effectLst/>
                        <a:latin typeface="+mn-lt"/>
                      </a:endParaRPr>
                    </a:p>
                    <a:p>
                      <a:pPr algn="l" fontAlgn="base">
                        <a:lnSpc>
                          <a:spcPts val="1425"/>
                        </a:lnSpc>
                      </a:pPr>
                      <a:r>
                        <a:rPr lang="en-US" sz="1600" b="0" i="0" u="none" strike="noStrike" dirty="0">
                          <a:solidFill>
                            <a:srgbClr val="181818"/>
                          </a:solidFill>
                          <a:effectLst/>
                          <a:latin typeface="+mn-lt"/>
                        </a:rPr>
                        <a:t>• Microsoft Data Analyst Career Path PL-300</a:t>
                      </a:r>
                    </a:p>
                    <a:p>
                      <a:pPr algn="l" fontAlgn="base">
                        <a:lnSpc>
                          <a:spcPts val="1425"/>
                        </a:lnSpc>
                      </a:pPr>
                      <a:endParaRPr lang="en-US" sz="1600" b="0" i="0" u="none" strike="noStrike" dirty="0">
                        <a:solidFill>
                          <a:srgbClr val="181818"/>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extLst>
                  <a:ext uri="{0D108BD9-81ED-4DB2-BD59-A6C34878D82A}">
                    <a16:rowId xmlns:a16="http://schemas.microsoft.com/office/drawing/2014/main" val="217206987"/>
                  </a:ext>
                </a:extLst>
              </a:tr>
            </a:tbl>
          </a:graphicData>
        </a:graphic>
      </p:graphicFrame>
      <p:sp>
        <p:nvSpPr>
          <p:cNvPr id="3" name="Rectangle 1">
            <a:extLst>
              <a:ext uri="{FF2B5EF4-FFF2-40B4-BE49-F238E27FC236}">
                <a16:creationId xmlns:a16="http://schemas.microsoft.com/office/drawing/2014/main" id="{709DC228-F227-E0DA-C8A1-A4D709ED171A}"/>
              </a:ext>
            </a:extLst>
          </p:cNvPr>
          <p:cNvSpPr>
            <a:spLocks noChangeArrowheads="1"/>
          </p:cNvSpPr>
          <p:nvPr/>
        </p:nvSpPr>
        <p:spPr bwMode="auto">
          <a:xfrm>
            <a:off x="-2005110" y="192773"/>
            <a:ext cx="17529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113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CCED6-239A-EF39-5EE7-CB76AD083B9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044BAE1-D63B-7272-9928-9EB1D0C26222}"/>
              </a:ext>
            </a:extLst>
          </p:cNvPr>
          <p:cNvSpPr>
            <a:spLocks noGrp="1"/>
          </p:cNvSpPr>
          <p:nvPr>
            <p:ph type="title"/>
          </p:nvPr>
        </p:nvSpPr>
        <p:spPr>
          <a:xfrm>
            <a:off x="0" y="-133128"/>
            <a:ext cx="8229600" cy="857250"/>
          </a:xfrm>
        </p:spPr>
        <p:txBody>
          <a:bodyPr/>
          <a:lstStyle/>
          <a:p>
            <a:pPr algn="l"/>
            <a:r>
              <a:rPr lang="en-US">
                <a:solidFill>
                  <a:srgbClr val="00807A"/>
                </a:solidFill>
              </a:rPr>
              <a:t>Learning pathways</a:t>
            </a:r>
          </a:p>
        </p:txBody>
      </p:sp>
      <p:graphicFrame>
        <p:nvGraphicFramePr>
          <p:cNvPr id="2" name="Table 1" descr="The Digital Literacy and Productivity pathway will cover topics such as: ​&#10;​&#10;• Working with computers and devices ​&#10;• Creating content in Microsoft Office  ​&#10;• Participating safely and responsibly online ​&#10;• Using chat, video calls, and group video meetings ​&#10;• Collaborating online in Outlook, Word, and OneDrive ​&#10;​&#10;The Intermediate pathways are: ​&#10;• Business Analyst                                            • Cybersecurity  ​&#10;• Project Manager                                             • Generative AI  ​&#10;• Software Developer                             • Data Analyst ​&#10;•Administrative Professional                                • AI for Managers                                                 • AI for Organizational Leaders​&#10;• Productivity with Generative AI​&#10;• Microsoft Copilot for Productivity​                               Human Skills and AI ​&#10;AI and Accessibility    ​&#10;Sustainable Technology​&#10;&#10;&#10;The Advanced pathways are: ​&#10;​&#10;• Fundamentals MS-900 ​&#10;• Dynamics 365 Fundamentals (CRM) MB-910 ​&#10;• Power Platform Fundamentals PL-900 ​&#10;• Security, Compliance, and Identity Fundamentals SC-900 ​&#10;• Teams Administrator Associate MS-700 ​&#10;• Microsoft Certified: Azure AI Fundamentals AI-900​&#10;">
            <a:extLst>
              <a:ext uri="{FF2B5EF4-FFF2-40B4-BE49-F238E27FC236}">
                <a16:creationId xmlns:a16="http://schemas.microsoft.com/office/drawing/2014/main" id="{24F56378-45AC-8426-C972-6879C098F280}"/>
              </a:ext>
            </a:extLst>
          </p:cNvPr>
          <p:cNvGraphicFramePr>
            <a:graphicFrameLocks noGrp="1"/>
          </p:cNvGraphicFramePr>
          <p:nvPr>
            <p:extLst>
              <p:ext uri="{D42A27DB-BD31-4B8C-83A1-F6EECF244321}">
                <p14:modId xmlns:p14="http://schemas.microsoft.com/office/powerpoint/2010/main" val="3728924308"/>
              </p:ext>
            </p:extLst>
          </p:nvPr>
        </p:nvGraphicFramePr>
        <p:xfrm>
          <a:off x="18637" y="577670"/>
          <a:ext cx="9125364" cy="3984768"/>
        </p:xfrm>
        <a:graphic>
          <a:graphicData uri="http://schemas.openxmlformats.org/drawingml/2006/table">
            <a:tbl>
              <a:tblPr/>
              <a:tblGrid>
                <a:gridCol w="4562682">
                  <a:extLst>
                    <a:ext uri="{9D8B030D-6E8A-4147-A177-3AD203B41FA5}">
                      <a16:colId xmlns:a16="http://schemas.microsoft.com/office/drawing/2014/main" val="4174090038"/>
                    </a:ext>
                  </a:extLst>
                </a:gridCol>
                <a:gridCol w="4562682">
                  <a:extLst>
                    <a:ext uri="{9D8B030D-6E8A-4147-A177-3AD203B41FA5}">
                      <a16:colId xmlns:a16="http://schemas.microsoft.com/office/drawing/2014/main" val="713105818"/>
                    </a:ext>
                  </a:extLst>
                </a:gridCol>
              </a:tblGrid>
              <a:tr h="440317">
                <a:tc gridSpan="2">
                  <a:txBody>
                    <a:bodyPr/>
                    <a:lstStyle/>
                    <a:p>
                      <a:pPr algn="ctr" fontAlgn="base">
                        <a:lnSpc>
                          <a:spcPts val="1650"/>
                        </a:lnSpc>
                      </a:pPr>
                      <a:r>
                        <a:rPr lang="en-US" sz="2000" b="1" i="0" dirty="0">
                          <a:solidFill>
                            <a:srgbClr val="FFFFFF"/>
                          </a:solidFill>
                          <a:effectLst/>
                          <a:latin typeface="+mn-lt"/>
                        </a:rPr>
                        <a:t>Professional Soft Skills </a:t>
                      </a: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tc hMerge="1">
                  <a:txBody>
                    <a:bodyPr/>
                    <a:lstStyle/>
                    <a:p>
                      <a:pPr algn="ctr" fontAlgn="base">
                        <a:lnSpc>
                          <a:spcPts val="1650"/>
                        </a:lnSpc>
                      </a:pPr>
                      <a:endParaRPr lang="en-US" sz="2000" b="1" i="0" dirty="0">
                        <a:solidFill>
                          <a:srgbClr val="FFFFFF"/>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extLst>
                  <a:ext uri="{0D108BD9-81ED-4DB2-BD59-A6C34878D82A}">
                    <a16:rowId xmlns:a16="http://schemas.microsoft.com/office/drawing/2014/main" val="3636400010"/>
                  </a:ext>
                </a:extLst>
              </a:tr>
              <a:tr h="975794">
                <a:tc gridSpan="2">
                  <a:txBody>
                    <a:bodyPr/>
                    <a:lstStyle/>
                    <a:p>
                      <a:pPr algn="ctr" fontAlgn="base">
                        <a:lnSpc>
                          <a:spcPts val="1425"/>
                        </a:lnSpc>
                      </a:pPr>
                      <a:r>
                        <a:rPr lang="en-US" sz="1600" b="0" i="0" u="none" strike="noStrike" dirty="0">
                          <a:solidFill>
                            <a:srgbClr val="000000"/>
                          </a:solidFill>
                          <a:effectLst/>
                          <a:latin typeface="+mn-lt"/>
                        </a:rPr>
                        <a:t>Learners will build the skills employers value most and gain the tools they need to succeed in any workplace.</a:t>
                      </a:r>
                    </a:p>
                    <a:p>
                      <a:pPr algn="ctr" fontAlgn="base">
                        <a:lnSpc>
                          <a:spcPts val="1425"/>
                        </a:lnSpc>
                      </a:pPr>
                      <a:endParaRPr lang="en-US" sz="1600" b="0" i="0" u="none" strike="noStrike" dirty="0">
                        <a:solidFill>
                          <a:srgbClr val="000000"/>
                        </a:solidFill>
                        <a:effectLst/>
                        <a:latin typeface="+mn-lt"/>
                      </a:endParaRPr>
                    </a:p>
                    <a:p>
                      <a:pPr algn="l" fontAlgn="base">
                        <a:lnSpc>
                          <a:spcPts val="1425"/>
                        </a:lnSpc>
                      </a:pPr>
                      <a:r>
                        <a:rPr lang="en-US" sz="1600" b="1" i="0" dirty="0">
                          <a:solidFill>
                            <a:srgbClr val="000000"/>
                          </a:solidFill>
                          <a:effectLst/>
                          <a:latin typeface="+mn-lt"/>
                        </a:rPr>
                        <a:t>This pathway covers the following topics:</a:t>
                      </a:r>
                    </a:p>
                    <a:p>
                      <a:pPr algn="ctr" fontAlgn="base">
                        <a:lnSpc>
                          <a:spcPts val="1425"/>
                        </a:lnSpc>
                      </a:pPr>
                      <a:endParaRPr lang="en-US" sz="32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tc hMerge="1">
                  <a:txBody>
                    <a:bodyPr/>
                    <a:lstStyle/>
                    <a:p>
                      <a:pPr algn="ctr" fontAlgn="base">
                        <a:lnSpc>
                          <a:spcPts val="1425"/>
                        </a:lnSpc>
                      </a:pPr>
                      <a:endParaRPr lang="en-US" sz="32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extLst>
                  <a:ext uri="{0D108BD9-81ED-4DB2-BD59-A6C34878D82A}">
                    <a16:rowId xmlns:a16="http://schemas.microsoft.com/office/drawing/2014/main" val="463120197"/>
                  </a:ext>
                </a:extLst>
              </a:tr>
              <a:tr h="2536016">
                <a:tc>
                  <a:txBody>
                    <a:bodyPr/>
                    <a:lstStyle/>
                    <a:p>
                      <a:pPr marL="285750" indent="-285750">
                        <a:buFont typeface="Arial" panose="020B0604020202020204" pitchFamily="34" charset="0"/>
                        <a:buChar char="•"/>
                      </a:pPr>
                      <a:r>
                        <a:rPr lang="en-CA" sz="1600" dirty="0">
                          <a:solidFill>
                            <a:srgbClr val="000000"/>
                          </a:solidFill>
                        </a:rPr>
                        <a:t>Collaboration</a:t>
                      </a:r>
                    </a:p>
                    <a:p>
                      <a:pPr marL="285750" indent="-285750">
                        <a:buFont typeface="Arial" panose="020B0604020202020204" pitchFamily="34" charset="0"/>
                        <a:buChar char="•"/>
                      </a:pPr>
                      <a:r>
                        <a:rPr lang="en-CA" sz="1600" dirty="0">
                          <a:solidFill>
                            <a:srgbClr val="000000"/>
                          </a:solidFill>
                        </a:rPr>
                        <a:t>Adaptability</a:t>
                      </a:r>
                    </a:p>
                    <a:p>
                      <a:pPr marL="285750" indent="-285750">
                        <a:buFont typeface="Arial" panose="020B0604020202020204" pitchFamily="34" charset="0"/>
                        <a:buChar char="•"/>
                      </a:pPr>
                      <a:r>
                        <a:rPr lang="en-CA" sz="1600" dirty="0">
                          <a:solidFill>
                            <a:srgbClr val="000000"/>
                          </a:solidFill>
                        </a:rPr>
                        <a:t>Attitude</a:t>
                      </a:r>
                    </a:p>
                    <a:p>
                      <a:pPr marL="285750" indent="-285750">
                        <a:buFont typeface="Arial" panose="020B0604020202020204" pitchFamily="34" charset="0"/>
                        <a:buChar char="•"/>
                      </a:pPr>
                      <a:r>
                        <a:rPr lang="en-CA" sz="1600" dirty="0">
                          <a:solidFill>
                            <a:srgbClr val="000000"/>
                          </a:solidFill>
                        </a:rPr>
                        <a:t>Writing</a:t>
                      </a:r>
                    </a:p>
                    <a:p>
                      <a:pPr marL="285750" indent="-285750">
                        <a:buFont typeface="Arial" panose="020B0604020202020204" pitchFamily="34" charset="0"/>
                        <a:buChar char="•"/>
                      </a:pPr>
                      <a:r>
                        <a:rPr lang="en-CA" sz="1600" dirty="0">
                          <a:solidFill>
                            <a:srgbClr val="000000"/>
                          </a:solidFill>
                        </a:rPr>
                        <a:t>Accountability</a:t>
                      </a:r>
                    </a:p>
                    <a:p>
                      <a:pPr marL="285750" indent="-285750">
                        <a:buFont typeface="Arial" panose="020B0604020202020204" pitchFamily="34" charset="0"/>
                        <a:buChar char="•"/>
                      </a:pPr>
                      <a:r>
                        <a:rPr lang="en-CA" sz="1600" dirty="0">
                          <a:solidFill>
                            <a:srgbClr val="000000"/>
                          </a:solidFill>
                        </a:rPr>
                        <a:t>Digital Skills</a:t>
                      </a:r>
                    </a:p>
                    <a:p>
                      <a:pPr marL="285750" indent="-285750">
                        <a:buFont typeface="Arial" panose="020B0604020202020204" pitchFamily="34" charset="0"/>
                        <a:buChar char="•"/>
                      </a:pPr>
                      <a:r>
                        <a:rPr lang="en-CA" sz="1600" dirty="0">
                          <a:solidFill>
                            <a:srgbClr val="000000"/>
                          </a:solidFill>
                        </a:rPr>
                        <a:t>Problem Solving</a:t>
                      </a:r>
                    </a:p>
                    <a:p>
                      <a:pPr marL="285750" indent="-285750">
                        <a:buFont typeface="Arial" panose="020B0604020202020204" pitchFamily="34" charset="0"/>
                        <a:buChar char="•"/>
                      </a:pPr>
                      <a:r>
                        <a:rPr lang="en-CA" sz="1600" dirty="0">
                          <a:solidFill>
                            <a:srgbClr val="000000"/>
                          </a:solidFill>
                        </a:rPr>
                        <a:t>Motivation</a:t>
                      </a: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tc>
                  <a:txBody>
                    <a:bodyPr/>
                    <a:lstStyle/>
                    <a:p>
                      <a:pPr marL="285750" indent="-285750">
                        <a:buFont typeface="Arial" panose="020B0604020202020204" pitchFamily="34" charset="0"/>
                        <a:buChar char="•"/>
                      </a:pPr>
                      <a:r>
                        <a:rPr lang="en-CA" sz="1600" dirty="0">
                          <a:solidFill>
                            <a:srgbClr val="000000"/>
                          </a:solidFill>
                        </a:rPr>
                        <a:t>Communication</a:t>
                      </a:r>
                    </a:p>
                    <a:p>
                      <a:pPr marL="285750" indent="-285750">
                        <a:buFont typeface="Arial" panose="020B0604020202020204" pitchFamily="34" charset="0"/>
                        <a:buChar char="•"/>
                      </a:pPr>
                      <a:r>
                        <a:rPr lang="en-CA" sz="1600" dirty="0">
                          <a:solidFill>
                            <a:srgbClr val="000000"/>
                          </a:solidFill>
                        </a:rPr>
                        <a:t>Creativity and Innovation</a:t>
                      </a:r>
                    </a:p>
                    <a:p>
                      <a:pPr marL="285750" indent="-285750">
                        <a:buFont typeface="Arial" panose="020B0604020202020204" pitchFamily="34" charset="0"/>
                        <a:buChar char="•"/>
                      </a:pPr>
                      <a:r>
                        <a:rPr lang="en-CA" sz="1600" dirty="0">
                          <a:solidFill>
                            <a:srgbClr val="000000"/>
                          </a:solidFill>
                        </a:rPr>
                        <a:t>Confidence</a:t>
                      </a:r>
                    </a:p>
                    <a:p>
                      <a:pPr marL="285750" indent="-285750">
                        <a:buFont typeface="Arial" panose="020B0604020202020204" pitchFamily="34" charset="0"/>
                        <a:buChar char="•"/>
                      </a:pPr>
                      <a:r>
                        <a:rPr lang="en-CA" sz="1600" dirty="0">
                          <a:solidFill>
                            <a:srgbClr val="000000"/>
                          </a:solidFill>
                        </a:rPr>
                        <a:t>Numeracy</a:t>
                      </a:r>
                    </a:p>
                    <a:p>
                      <a:pPr marL="285750" indent="-285750">
                        <a:buFont typeface="Arial" panose="020B0604020202020204" pitchFamily="34" charset="0"/>
                        <a:buChar char="•"/>
                      </a:pPr>
                      <a:r>
                        <a:rPr lang="en-CA" sz="1600" dirty="0">
                          <a:solidFill>
                            <a:srgbClr val="000000"/>
                          </a:solidFill>
                        </a:rPr>
                        <a:t>Reading</a:t>
                      </a:r>
                    </a:p>
                    <a:p>
                      <a:pPr marL="285750" indent="-285750">
                        <a:buFont typeface="Arial" panose="020B0604020202020204" pitchFamily="34" charset="0"/>
                        <a:buChar char="•"/>
                      </a:pPr>
                      <a:r>
                        <a:rPr lang="en-CA" sz="1600" dirty="0">
                          <a:solidFill>
                            <a:srgbClr val="000000"/>
                          </a:solidFill>
                        </a:rPr>
                        <a:t>Presentation</a:t>
                      </a:r>
                    </a:p>
                    <a:p>
                      <a:pPr marL="285750" indent="-285750">
                        <a:buFont typeface="Arial" panose="020B0604020202020204" pitchFamily="34" charset="0"/>
                        <a:buChar char="•"/>
                      </a:pPr>
                      <a:r>
                        <a:rPr lang="en-CA" sz="1600" dirty="0">
                          <a:solidFill>
                            <a:srgbClr val="000000"/>
                          </a:solidFill>
                        </a:rPr>
                        <a:t>Stress Management</a:t>
                      </a:r>
                    </a:p>
                    <a:p>
                      <a:pPr marL="285750" indent="-285750">
                        <a:buFont typeface="Arial" panose="020B0604020202020204" pitchFamily="34" charset="0"/>
                        <a:buChar char="•"/>
                      </a:pPr>
                      <a:r>
                        <a:rPr lang="en-CA" sz="1600" dirty="0">
                          <a:solidFill>
                            <a:srgbClr val="000000"/>
                          </a:solidFill>
                        </a:rPr>
                        <a:t>Time Management</a:t>
                      </a: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extLst>
                  <a:ext uri="{0D108BD9-81ED-4DB2-BD59-A6C34878D82A}">
                    <a16:rowId xmlns:a16="http://schemas.microsoft.com/office/drawing/2014/main" val="217206987"/>
                  </a:ext>
                </a:extLst>
              </a:tr>
            </a:tbl>
          </a:graphicData>
        </a:graphic>
      </p:graphicFrame>
      <p:sp>
        <p:nvSpPr>
          <p:cNvPr id="3" name="Rectangle 1">
            <a:extLst>
              <a:ext uri="{FF2B5EF4-FFF2-40B4-BE49-F238E27FC236}">
                <a16:creationId xmlns:a16="http://schemas.microsoft.com/office/drawing/2014/main" id="{7BE78E92-A9D8-21C7-7AD8-3AC51331E331}"/>
              </a:ext>
            </a:extLst>
          </p:cNvPr>
          <p:cNvSpPr>
            <a:spLocks noChangeArrowheads="1"/>
          </p:cNvSpPr>
          <p:nvPr/>
        </p:nvSpPr>
        <p:spPr bwMode="auto">
          <a:xfrm>
            <a:off x="-2005110" y="192773"/>
            <a:ext cx="17529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605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3276-60E3-A713-3101-317128D8BD5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522EB61E-E00C-F603-93D3-F13F2BA5D6FA}"/>
              </a:ext>
            </a:extLst>
          </p:cNvPr>
          <p:cNvSpPr>
            <a:spLocks noGrp="1"/>
          </p:cNvSpPr>
          <p:nvPr>
            <p:ph type="title"/>
          </p:nvPr>
        </p:nvSpPr>
        <p:spPr>
          <a:xfrm>
            <a:off x="0" y="-133128"/>
            <a:ext cx="8229600" cy="857250"/>
          </a:xfrm>
        </p:spPr>
        <p:txBody>
          <a:bodyPr/>
          <a:lstStyle/>
          <a:p>
            <a:pPr algn="l"/>
            <a:r>
              <a:rPr lang="en-US" dirty="0">
                <a:solidFill>
                  <a:srgbClr val="00807A"/>
                </a:solidFill>
              </a:rPr>
              <a:t>Learning pathways</a:t>
            </a:r>
          </a:p>
        </p:txBody>
      </p:sp>
      <p:graphicFrame>
        <p:nvGraphicFramePr>
          <p:cNvPr id="2" name="Table 1" descr="The Digital Literacy and Productivity pathway will cover topics such as: ​&#10;​&#10;• Working with computers and devices ​&#10;• Creating content in Microsoft Office  ​&#10;• Participating safely and responsibly online ​&#10;• Using chat, video calls, and group video meetings ​&#10;• Collaborating online in Outlook, Word, and OneDrive ​&#10;​&#10;The Intermediate pathways are: ​&#10;• Business Analyst                                            • Cybersecurity  ​&#10;• Project Manager                                             • Generative AI  ​&#10;• Software Developer                             • Data Analyst ​&#10;•Administrative Professional                                • AI for Managers                                                 • AI for Organizational Leaders​&#10;• Productivity with Generative AI​&#10;• Microsoft Copilot for Productivity​                               Human Skills and AI ​&#10;AI and Accessibility    ​&#10;Sustainable Technology​&#10;&#10;&#10;The Advanced pathways are: ​&#10;​&#10;• Fundamentals MS-900 ​&#10;• Dynamics 365 Fundamentals (CRM) MB-910 ​&#10;• Power Platform Fundamentals PL-900 ​&#10;• Security, Compliance, and Identity Fundamentals SC-900 ​&#10;• Teams Administrator Associate MS-700 ​&#10;• Microsoft Certified: Azure AI Fundamentals AI-900​&#10;">
            <a:extLst>
              <a:ext uri="{FF2B5EF4-FFF2-40B4-BE49-F238E27FC236}">
                <a16:creationId xmlns:a16="http://schemas.microsoft.com/office/drawing/2014/main" id="{FF795636-987E-E0A8-4CEF-FAB1E2FC0444}"/>
              </a:ext>
            </a:extLst>
          </p:cNvPr>
          <p:cNvGraphicFramePr>
            <a:graphicFrameLocks noGrp="1"/>
          </p:cNvGraphicFramePr>
          <p:nvPr>
            <p:extLst>
              <p:ext uri="{D42A27DB-BD31-4B8C-83A1-F6EECF244321}">
                <p14:modId xmlns:p14="http://schemas.microsoft.com/office/powerpoint/2010/main" val="2350428145"/>
              </p:ext>
            </p:extLst>
          </p:nvPr>
        </p:nvGraphicFramePr>
        <p:xfrm>
          <a:off x="0" y="659997"/>
          <a:ext cx="9125364" cy="3823506"/>
        </p:xfrm>
        <a:graphic>
          <a:graphicData uri="http://schemas.openxmlformats.org/drawingml/2006/table">
            <a:tbl>
              <a:tblPr/>
              <a:tblGrid>
                <a:gridCol w="4562682">
                  <a:extLst>
                    <a:ext uri="{9D8B030D-6E8A-4147-A177-3AD203B41FA5}">
                      <a16:colId xmlns:a16="http://schemas.microsoft.com/office/drawing/2014/main" val="4174090038"/>
                    </a:ext>
                  </a:extLst>
                </a:gridCol>
                <a:gridCol w="4562682">
                  <a:extLst>
                    <a:ext uri="{9D8B030D-6E8A-4147-A177-3AD203B41FA5}">
                      <a16:colId xmlns:a16="http://schemas.microsoft.com/office/drawing/2014/main" val="2129401332"/>
                    </a:ext>
                  </a:extLst>
                </a:gridCol>
              </a:tblGrid>
              <a:tr h="358385">
                <a:tc gridSpan="2">
                  <a:txBody>
                    <a:bodyPr/>
                    <a:lstStyle/>
                    <a:p>
                      <a:pPr algn="ctr" fontAlgn="base">
                        <a:lnSpc>
                          <a:spcPts val="1650"/>
                        </a:lnSpc>
                      </a:pPr>
                      <a:r>
                        <a:rPr lang="en-US" sz="2000" b="1" i="0" dirty="0">
                          <a:solidFill>
                            <a:srgbClr val="FFFFFF"/>
                          </a:solidFill>
                          <a:effectLst/>
                          <a:latin typeface="+mn-lt"/>
                        </a:rPr>
                        <a:t>Entrepreneurship</a:t>
                      </a: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tc hMerge="1">
                  <a:txBody>
                    <a:bodyPr/>
                    <a:lstStyle/>
                    <a:p>
                      <a:pPr algn="ctr" fontAlgn="base">
                        <a:lnSpc>
                          <a:spcPts val="1650"/>
                        </a:lnSpc>
                      </a:pPr>
                      <a:endParaRPr lang="en-US" sz="2000" b="1" i="0" dirty="0">
                        <a:solidFill>
                          <a:srgbClr val="FFFFFF"/>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extLst>
                  <a:ext uri="{0D108BD9-81ED-4DB2-BD59-A6C34878D82A}">
                    <a16:rowId xmlns:a16="http://schemas.microsoft.com/office/drawing/2014/main" val="3636400010"/>
                  </a:ext>
                </a:extLst>
              </a:tr>
              <a:tr h="1313025">
                <a:tc gridSpan="2">
                  <a:txBody>
                    <a:bodyPr/>
                    <a:lstStyle/>
                    <a:p>
                      <a:pPr algn="ctr" fontAlgn="base">
                        <a:lnSpc>
                          <a:spcPct val="100000"/>
                        </a:lnSpc>
                      </a:pPr>
                      <a:r>
                        <a:rPr lang="en-US" sz="1800" b="0" i="0" u="none" strike="noStrike" dirty="0">
                          <a:solidFill>
                            <a:srgbClr val="000000"/>
                          </a:solidFill>
                          <a:effectLst/>
                          <a:latin typeface="+mn-lt"/>
                        </a:rPr>
                        <a:t>Aspiring entrepreneurs can learn how to launch and grow a successful small business through business financing, recruitment planning, marketing fundamentals, networking strategies, and sales planning.</a:t>
                      </a:r>
                    </a:p>
                    <a:p>
                      <a:pPr algn="ctr" fontAlgn="base">
                        <a:lnSpc>
                          <a:spcPct val="100000"/>
                        </a:lnSpc>
                      </a:pPr>
                      <a:endParaRPr lang="en-US" sz="1800" b="0" i="0" dirty="0">
                        <a:solidFill>
                          <a:srgbClr val="000000"/>
                        </a:solidFill>
                        <a:effectLst/>
                        <a:latin typeface="+mn-lt"/>
                      </a:endParaRPr>
                    </a:p>
                    <a:p>
                      <a:pPr algn="l" fontAlgn="base">
                        <a:lnSpc>
                          <a:spcPct val="100000"/>
                        </a:lnSpc>
                      </a:pPr>
                      <a:r>
                        <a:rPr lang="en-US" sz="1600" b="1" i="0" dirty="0">
                          <a:solidFill>
                            <a:srgbClr val="000000"/>
                          </a:solidFill>
                          <a:effectLst/>
                          <a:latin typeface="+mn-lt"/>
                        </a:rPr>
                        <a:t>This pathway covers the following topics:</a:t>
                      </a:r>
                      <a:endParaRPr lang="en-US" sz="3200" b="1" i="0" dirty="0">
                        <a:solidFill>
                          <a:srgbClr val="000000"/>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tc hMerge="1">
                  <a:txBody>
                    <a:bodyPr/>
                    <a:lstStyle/>
                    <a:p>
                      <a:pPr algn="ctr" fontAlgn="base">
                        <a:lnSpc>
                          <a:spcPts val="1425"/>
                        </a:lnSpc>
                      </a:pPr>
                      <a:endParaRPr lang="en-US" sz="24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extLst>
                  <a:ext uri="{0D108BD9-81ED-4DB2-BD59-A6C34878D82A}">
                    <a16:rowId xmlns:a16="http://schemas.microsoft.com/office/drawing/2014/main" val="463120197"/>
                  </a:ext>
                </a:extLst>
              </a:tr>
              <a:tr h="2064129">
                <a:tc>
                  <a:txBody>
                    <a:bodyPr/>
                    <a:lstStyle/>
                    <a:p>
                      <a:pPr marL="285750" indent="-285750">
                        <a:buFont typeface="Arial" panose="020B0604020202020204" pitchFamily="34" charset="0"/>
                        <a:buChar char="•"/>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Business Startup</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Funding Readiness</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Marketing Strategy</a:t>
                      </a:r>
                    </a:p>
                    <a:p>
                      <a:pPr marL="0" indent="0">
                        <a:buFont typeface="Arial" panose="020B0604020202020204" pitchFamily="34" charset="0"/>
                        <a:buNone/>
                      </a:pPr>
                      <a:endParaRPr lang="en-CA" sz="1600" dirty="0">
                        <a:solidFill>
                          <a:srgbClr val="000000"/>
                        </a:solidFill>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tc>
                  <a:txBody>
                    <a:bodyPr/>
                    <a:lstStyle/>
                    <a:p>
                      <a:pPr marL="285750" indent="-285750">
                        <a:buFont typeface="Arial" panose="020B0604020202020204" pitchFamily="34" charset="0"/>
                        <a:buChar char="•"/>
                      </a:pPr>
                      <a:r>
                        <a:rPr lang="en-CA" sz="1600" dirty="0">
                          <a:solidFill>
                            <a:srgbClr val="000000"/>
                          </a:solidFill>
                        </a:rPr>
                        <a:t>Sales Planning</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Networking Skills</a:t>
                      </a:r>
                    </a:p>
                    <a:p>
                      <a:pPr marL="0" indent="0">
                        <a:buFont typeface="Arial" panose="020B0604020202020204" pitchFamily="34" charset="0"/>
                        <a:buNone/>
                      </a:pPr>
                      <a:endParaRPr lang="en-CA" sz="1600" dirty="0">
                        <a:solidFill>
                          <a:srgbClr val="000000"/>
                        </a:solidFill>
                      </a:endParaRPr>
                    </a:p>
                    <a:p>
                      <a:pPr marL="285750" indent="-285750">
                        <a:buFont typeface="Arial" panose="020B0604020202020204" pitchFamily="34" charset="0"/>
                        <a:buChar char="•"/>
                      </a:pPr>
                      <a:r>
                        <a:rPr lang="en-CA" sz="1600" dirty="0">
                          <a:solidFill>
                            <a:srgbClr val="000000"/>
                          </a:solidFill>
                        </a:rPr>
                        <a:t>Business Tools</a:t>
                      </a:r>
                    </a:p>
                    <a:p>
                      <a:pPr marL="0" indent="0">
                        <a:buFont typeface="Arial" panose="020B0604020202020204" pitchFamily="34" charset="0"/>
                        <a:buNone/>
                      </a:pPr>
                      <a:endParaRPr lang="en-CA" sz="1600" dirty="0">
                        <a:solidFill>
                          <a:srgbClr val="000000"/>
                        </a:solidFill>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extLst>
                  <a:ext uri="{0D108BD9-81ED-4DB2-BD59-A6C34878D82A}">
                    <a16:rowId xmlns:a16="http://schemas.microsoft.com/office/drawing/2014/main" val="217206987"/>
                  </a:ext>
                </a:extLst>
              </a:tr>
            </a:tbl>
          </a:graphicData>
        </a:graphic>
      </p:graphicFrame>
      <p:sp>
        <p:nvSpPr>
          <p:cNvPr id="3" name="Rectangle 1">
            <a:extLst>
              <a:ext uri="{FF2B5EF4-FFF2-40B4-BE49-F238E27FC236}">
                <a16:creationId xmlns:a16="http://schemas.microsoft.com/office/drawing/2014/main" id="{E0FF25A0-2227-B41E-A225-2A5D7A996D2D}"/>
              </a:ext>
            </a:extLst>
          </p:cNvPr>
          <p:cNvSpPr>
            <a:spLocks noChangeArrowheads="1"/>
          </p:cNvSpPr>
          <p:nvPr/>
        </p:nvSpPr>
        <p:spPr bwMode="auto">
          <a:xfrm>
            <a:off x="-2005110" y="192773"/>
            <a:ext cx="17529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558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934D7-1E4A-B99E-A461-35C9AD13AC8D}"/>
            </a:ext>
          </a:extLst>
        </p:cNvPr>
        <p:cNvGrpSpPr/>
        <p:nvPr/>
      </p:nvGrpSpPr>
      <p:grpSpPr>
        <a:xfrm>
          <a:off x="0" y="0"/>
          <a:ext cx="0" cy="0"/>
          <a:chOff x="0" y="0"/>
          <a:chExt cx="0" cy="0"/>
        </a:xfrm>
      </p:grpSpPr>
      <p:pic>
        <p:nvPicPr>
          <p:cNvPr id="2" name="Online Media 1" title="Canada | March of Dimes SkillingUp Program is opening doors to inclusive AI careers">
            <a:hlinkClick r:id="" action="ppaction://media"/>
            <a:extLst>
              <a:ext uri="{FF2B5EF4-FFF2-40B4-BE49-F238E27FC236}">
                <a16:creationId xmlns:a16="http://schemas.microsoft.com/office/drawing/2014/main" id="{0F449816-FA1E-57C3-C107-3328FA4FE0BA}"/>
              </a:ext>
            </a:extLst>
          </p:cNvPr>
          <p:cNvPicPr>
            <a:picLocks noRot="1" noChangeAspect="1"/>
          </p:cNvPicPr>
          <p:nvPr>
            <a:videoFile r:link="rId1"/>
          </p:nvPr>
        </p:nvPicPr>
        <p:blipFill>
          <a:blip r:embed="rId4"/>
          <a:stretch>
            <a:fillRect/>
          </a:stretch>
        </p:blipFill>
        <p:spPr>
          <a:xfrm>
            <a:off x="1831873" y="1347614"/>
            <a:ext cx="5480254" cy="3096344"/>
          </a:xfrm>
          <a:prstGeom prst="rect">
            <a:avLst/>
          </a:prstGeom>
          <a:noFill/>
        </p:spPr>
      </p:pic>
      <p:sp>
        <p:nvSpPr>
          <p:cNvPr id="5" name="Title 2">
            <a:extLst>
              <a:ext uri="{FF2B5EF4-FFF2-40B4-BE49-F238E27FC236}">
                <a16:creationId xmlns:a16="http://schemas.microsoft.com/office/drawing/2014/main" id="{9AA34508-6C9C-260A-7222-6E4501421D97}"/>
              </a:ext>
            </a:extLst>
          </p:cNvPr>
          <p:cNvSpPr>
            <a:spLocks noGrp="1"/>
          </p:cNvSpPr>
          <p:nvPr>
            <p:ph type="title"/>
          </p:nvPr>
        </p:nvSpPr>
        <p:spPr>
          <a:xfrm>
            <a:off x="323528" y="205979"/>
            <a:ext cx="8229600" cy="857250"/>
          </a:xfrm>
        </p:spPr>
        <p:txBody>
          <a:bodyPr anchor="ctr">
            <a:normAutofit/>
          </a:bodyPr>
          <a:lstStyle/>
          <a:p>
            <a:r>
              <a:rPr lang="en-US" dirty="0" err="1"/>
              <a:t>Dsjr</a:t>
            </a:r>
            <a:r>
              <a:rPr lang="en-US" dirty="0"/>
              <a:t> Client story</a:t>
            </a:r>
          </a:p>
        </p:txBody>
      </p:sp>
    </p:spTree>
    <p:extLst>
      <p:ext uri="{BB962C8B-B14F-4D97-AF65-F5344CB8AC3E}">
        <p14:creationId xmlns:p14="http://schemas.microsoft.com/office/powerpoint/2010/main" val="8329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5980F-4195-6089-C590-BFDB070EAF6E}"/>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80C49B2-F1EE-C61E-2188-74F609B85133}"/>
              </a:ext>
            </a:extLst>
          </p:cNvPr>
          <p:cNvSpPr>
            <a:spLocks noGrp="1"/>
          </p:cNvSpPr>
          <p:nvPr>
            <p:ph type="title"/>
          </p:nvPr>
        </p:nvSpPr>
        <p:spPr>
          <a:xfrm>
            <a:off x="0" y="-133128"/>
            <a:ext cx="8229600" cy="857250"/>
          </a:xfrm>
        </p:spPr>
        <p:txBody>
          <a:bodyPr/>
          <a:lstStyle/>
          <a:p>
            <a:pPr algn="l"/>
            <a:r>
              <a:rPr lang="en-US">
                <a:solidFill>
                  <a:srgbClr val="00807A"/>
                </a:solidFill>
              </a:rPr>
              <a:t>Learning pathways</a:t>
            </a:r>
          </a:p>
        </p:txBody>
      </p:sp>
      <p:graphicFrame>
        <p:nvGraphicFramePr>
          <p:cNvPr id="2" name="Table 1" descr="The Digital Literacy and Productivity pathway will cover topics such as: ​&#10;​&#10;• Working with computers and devices ​&#10;• Creating content in Microsoft Office  ​&#10;• Participating safely and responsibly online ​&#10;• Using chat, video calls, and group video meetings ​&#10;• Collaborating online in Outlook, Word, and OneDrive ​&#10;​&#10;The Intermediate pathways are: ​&#10;• Business Analyst                                            • Cybersecurity  ​&#10;• Project Manager                                             • Generative AI  ​&#10;• Software Developer                             • Data Analyst ​&#10;•Administrative Professional                                • AI for Managers                                                 • AI for Organizational Leaders​&#10;• Productivity with Generative AI​&#10;• Microsoft Copilot for Productivity​                               Human Skills and AI ​&#10;AI and Accessibility    ​&#10;Sustainable Technology​&#10;&#10;&#10;The Advanced pathways are: ​&#10;​&#10;• Fundamentals MS-900 ​&#10;• Dynamics 365 Fundamentals (CRM) MB-910 ​&#10;• Power Platform Fundamentals PL-900 ​&#10;• Security, Compliance, and Identity Fundamentals SC-900 ​&#10;• Teams Administrator Associate MS-700 ​&#10;• Microsoft Certified: Azure AI Fundamentals AI-900​&#10;">
            <a:extLst>
              <a:ext uri="{FF2B5EF4-FFF2-40B4-BE49-F238E27FC236}">
                <a16:creationId xmlns:a16="http://schemas.microsoft.com/office/drawing/2014/main" id="{B63B364D-BA3A-1ED2-2809-90BA65761191}"/>
              </a:ext>
            </a:extLst>
          </p:cNvPr>
          <p:cNvGraphicFramePr>
            <a:graphicFrameLocks noGrp="1"/>
          </p:cNvGraphicFramePr>
          <p:nvPr>
            <p:extLst>
              <p:ext uri="{D42A27DB-BD31-4B8C-83A1-F6EECF244321}">
                <p14:modId xmlns:p14="http://schemas.microsoft.com/office/powerpoint/2010/main" val="1394013287"/>
              </p:ext>
            </p:extLst>
          </p:nvPr>
        </p:nvGraphicFramePr>
        <p:xfrm>
          <a:off x="0" y="529609"/>
          <a:ext cx="9125364" cy="4049481"/>
        </p:xfrm>
        <a:graphic>
          <a:graphicData uri="http://schemas.openxmlformats.org/drawingml/2006/table">
            <a:tbl>
              <a:tblPr/>
              <a:tblGrid>
                <a:gridCol w="4562682">
                  <a:extLst>
                    <a:ext uri="{9D8B030D-6E8A-4147-A177-3AD203B41FA5}">
                      <a16:colId xmlns:a16="http://schemas.microsoft.com/office/drawing/2014/main" val="4174090038"/>
                    </a:ext>
                  </a:extLst>
                </a:gridCol>
                <a:gridCol w="4562682">
                  <a:extLst>
                    <a:ext uri="{9D8B030D-6E8A-4147-A177-3AD203B41FA5}">
                      <a16:colId xmlns:a16="http://schemas.microsoft.com/office/drawing/2014/main" val="637995799"/>
                    </a:ext>
                  </a:extLst>
                </a:gridCol>
              </a:tblGrid>
              <a:tr h="453733">
                <a:tc gridSpan="2">
                  <a:txBody>
                    <a:bodyPr/>
                    <a:lstStyle/>
                    <a:p>
                      <a:pPr algn="ctr" fontAlgn="base">
                        <a:lnSpc>
                          <a:spcPts val="1650"/>
                        </a:lnSpc>
                      </a:pPr>
                      <a:r>
                        <a:rPr lang="en-US" sz="2000" b="1" i="0" dirty="0">
                          <a:solidFill>
                            <a:srgbClr val="FFFFFF"/>
                          </a:solidFill>
                          <a:effectLst/>
                          <a:latin typeface="+mn-lt"/>
                        </a:rPr>
                        <a:t>Job Readiness</a:t>
                      </a: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tc hMerge="1">
                  <a:txBody>
                    <a:bodyPr/>
                    <a:lstStyle/>
                    <a:p>
                      <a:pPr algn="ctr" fontAlgn="base">
                        <a:lnSpc>
                          <a:spcPts val="1650"/>
                        </a:lnSpc>
                      </a:pPr>
                      <a:endParaRPr lang="en-US" sz="2000" b="1" i="0" dirty="0">
                        <a:solidFill>
                          <a:srgbClr val="FFFFFF"/>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00807A"/>
                    </a:solidFill>
                  </a:tcPr>
                </a:tc>
                <a:extLst>
                  <a:ext uri="{0D108BD9-81ED-4DB2-BD59-A6C34878D82A}">
                    <a16:rowId xmlns:a16="http://schemas.microsoft.com/office/drawing/2014/main" val="3636400010"/>
                  </a:ext>
                </a:extLst>
              </a:tr>
              <a:tr h="968340">
                <a:tc gridSpan="2">
                  <a:txBody>
                    <a:bodyPr/>
                    <a:lstStyle/>
                    <a:p>
                      <a:pPr algn="ctr" fontAlgn="base">
                        <a:lnSpc>
                          <a:spcPts val="1425"/>
                        </a:lnSpc>
                      </a:pPr>
                      <a:r>
                        <a:rPr lang="en-US" sz="1200" b="0" i="0" u="none" strike="noStrike" dirty="0">
                          <a:solidFill>
                            <a:srgbClr val="000000"/>
                          </a:solidFill>
                          <a:effectLst/>
                          <a:latin typeface="+mn-lt"/>
                        </a:rPr>
                        <a:t>Designed for any skill level, the </a:t>
                      </a:r>
                      <a:r>
                        <a:rPr lang="en-US" sz="1200" b="1" i="0" u="none" strike="noStrike" dirty="0">
                          <a:solidFill>
                            <a:srgbClr val="000000"/>
                          </a:solidFill>
                          <a:effectLst/>
                          <a:latin typeface="+mn-lt"/>
                        </a:rPr>
                        <a:t>Job Readiness </a:t>
                      </a:r>
                      <a:r>
                        <a:rPr lang="en-US" sz="1200" b="0" i="0" u="none" strike="noStrike" dirty="0">
                          <a:solidFill>
                            <a:srgbClr val="000000"/>
                          </a:solidFill>
                          <a:effectLst/>
                          <a:latin typeface="+mn-lt"/>
                        </a:rPr>
                        <a:t>learning pathway is designed to prepare individuals for success in the workforce by equipping them with the essential skills, knowledge, and confidence needed to thrive.</a:t>
                      </a:r>
                    </a:p>
                    <a:p>
                      <a:pPr algn="ctr" fontAlgn="base">
                        <a:lnSpc>
                          <a:spcPts val="1425"/>
                        </a:lnSpc>
                      </a:pPr>
                      <a:endParaRPr lang="en-US" sz="1100" b="0" i="0" u="none" strike="noStrike" dirty="0">
                        <a:solidFill>
                          <a:srgbClr val="000000"/>
                        </a:solidFill>
                        <a:effectLst/>
                        <a:latin typeface="+mn-lt"/>
                      </a:endParaRPr>
                    </a:p>
                    <a:p>
                      <a:pPr marL="0" marR="0" lvl="0" indent="0" algn="l" defTabSz="914400" rtl="0" eaLnBrk="1" fontAlgn="base" latinLnBrk="0" hangingPunct="1">
                        <a:lnSpc>
                          <a:spcPts val="1425"/>
                        </a:lnSpc>
                        <a:spcBef>
                          <a:spcPts val="0"/>
                        </a:spcBef>
                        <a:spcAft>
                          <a:spcPts val="0"/>
                        </a:spcAft>
                        <a:buClrTx/>
                        <a:buSzTx/>
                        <a:buFontTx/>
                        <a:buNone/>
                        <a:tabLst/>
                        <a:defRPr/>
                      </a:pPr>
                      <a:r>
                        <a:rPr lang="en-US" sz="1600" b="1" i="0" dirty="0">
                          <a:solidFill>
                            <a:srgbClr val="000000"/>
                          </a:solidFill>
                          <a:effectLst/>
                          <a:latin typeface="+mn-lt"/>
                        </a:rPr>
                        <a:t>This pathway covers the following topics:</a:t>
                      </a:r>
                      <a:endParaRPr lang="en-US" sz="3200" b="1" i="0" dirty="0">
                        <a:solidFill>
                          <a:srgbClr val="000000"/>
                        </a:solidFill>
                        <a:effectLst/>
                        <a:latin typeface="+mn-lt"/>
                      </a:endParaRPr>
                    </a:p>
                    <a:p>
                      <a:pPr algn="ctr" fontAlgn="base">
                        <a:lnSpc>
                          <a:spcPts val="1425"/>
                        </a:lnSpc>
                      </a:pPr>
                      <a:endParaRPr lang="en-US" sz="24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tc hMerge="1">
                  <a:txBody>
                    <a:bodyPr/>
                    <a:lstStyle/>
                    <a:p>
                      <a:pPr algn="ctr" fontAlgn="base">
                        <a:lnSpc>
                          <a:spcPts val="1425"/>
                        </a:lnSpc>
                      </a:pPr>
                      <a:endParaRPr lang="en-US" sz="2400" b="0" i="0" dirty="0">
                        <a:solidFill>
                          <a:srgbClr val="00807A"/>
                        </a:solidFill>
                        <a:effectLst/>
                        <a:latin typeface="+mn-lt"/>
                      </a:endParaRPr>
                    </a:p>
                  </a:txBody>
                  <a:tcPr marL="59873" marR="59873" marT="29936" marB="29936"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CBD8D7"/>
                    </a:solidFill>
                  </a:tcPr>
                </a:tc>
                <a:extLst>
                  <a:ext uri="{0D108BD9-81ED-4DB2-BD59-A6C34878D82A}">
                    <a16:rowId xmlns:a16="http://schemas.microsoft.com/office/drawing/2014/main" val="463120197"/>
                  </a:ext>
                </a:extLst>
              </a:tr>
              <a:tr h="2613284">
                <a:tc>
                  <a:txBody>
                    <a:bodyPr/>
                    <a:lstStyle/>
                    <a:p>
                      <a:pPr marL="285750" indent="-285750">
                        <a:buFont typeface="Arial" panose="020B0604020202020204" pitchFamily="34" charset="0"/>
                        <a:buChar char="•"/>
                      </a:pPr>
                      <a:r>
                        <a:rPr lang="en-CA" sz="1800" dirty="0">
                          <a:solidFill>
                            <a:srgbClr val="000000"/>
                          </a:solidFill>
                        </a:rPr>
                        <a:t>Creating Your Brand</a:t>
                      </a:r>
                    </a:p>
                    <a:p>
                      <a:pPr marL="285750" indent="-285750">
                        <a:buFont typeface="Arial" panose="020B0604020202020204" pitchFamily="34" charset="0"/>
                        <a:buChar char="•"/>
                      </a:pPr>
                      <a:r>
                        <a:rPr lang="en-CA" sz="1800" dirty="0">
                          <a:solidFill>
                            <a:srgbClr val="000000"/>
                          </a:solidFill>
                        </a:rPr>
                        <a:t>Informational Interviews and Job Fairs</a:t>
                      </a:r>
                    </a:p>
                    <a:p>
                      <a:pPr marL="285750" indent="-285750">
                        <a:buFont typeface="Arial" panose="020B0604020202020204" pitchFamily="34" charset="0"/>
                        <a:buChar char="•"/>
                      </a:pPr>
                      <a:r>
                        <a:rPr lang="en-CA" sz="1800" dirty="0">
                          <a:solidFill>
                            <a:srgbClr val="000000"/>
                          </a:solidFill>
                        </a:rPr>
                        <a:t>Resumes and Cover Letters</a:t>
                      </a:r>
                    </a:p>
                    <a:p>
                      <a:pPr marL="285750" indent="-285750">
                        <a:buFont typeface="Arial" panose="020B0604020202020204" pitchFamily="34" charset="0"/>
                        <a:buChar char="•"/>
                      </a:pPr>
                      <a:r>
                        <a:rPr lang="en-CA" sz="1800" dirty="0">
                          <a:solidFill>
                            <a:srgbClr val="000000"/>
                          </a:solidFill>
                        </a:rPr>
                        <a:t>Online Job Search</a:t>
                      </a:r>
                    </a:p>
                    <a:p>
                      <a:pPr marL="285750" indent="-285750">
                        <a:buFont typeface="Arial" panose="020B0604020202020204" pitchFamily="34" charset="0"/>
                        <a:buChar char="•"/>
                      </a:pPr>
                      <a:r>
                        <a:rPr lang="en-CA" sz="1800" dirty="0">
                          <a:solidFill>
                            <a:srgbClr val="000000"/>
                          </a:solidFill>
                        </a:rPr>
                        <a:t>Using AI in Job Search</a:t>
                      </a:r>
                    </a:p>
                    <a:p>
                      <a:pPr marL="0" indent="0">
                        <a:buFont typeface="Arial" panose="020B0604020202020204" pitchFamily="34" charset="0"/>
                        <a:buNone/>
                      </a:pPr>
                      <a:endParaRPr lang="en-CA" sz="1800" dirty="0">
                        <a:solidFill>
                          <a:srgbClr val="000000"/>
                        </a:solidFill>
                      </a:endParaRP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tc>
                  <a:txBody>
                    <a:bodyPr/>
                    <a:lstStyle/>
                    <a:p>
                      <a:pPr marL="285750" indent="-285750">
                        <a:buFont typeface="Arial" panose="020B0604020202020204" pitchFamily="34" charset="0"/>
                        <a:buChar char="•"/>
                      </a:pPr>
                      <a:r>
                        <a:rPr lang="en-CA" sz="1800" dirty="0">
                          <a:solidFill>
                            <a:srgbClr val="000000"/>
                          </a:solidFill>
                        </a:rPr>
                        <a:t>Overcome Frustration in Job Search</a:t>
                      </a:r>
                    </a:p>
                    <a:p>
                      <a:pPr marL="285750" indent="-285750">
                        <a:buFont typeface="Arial" panose="020B0604020202020204" pitchFamily="34" charset="0"/>
                        <a:buChar char="•"/>
                      </a:pPr>
                      <a:r>
                        <a:rPr lang="en-CA" sz="1800" dirty="0">
                          <a:solidFill>
                            <a:srgbClr val="000000"/>
                          </a:solidFill>
                        </a:rPr>
                        <a:t>Using Indeed</a:t>
                      </a:r>
                    </a:p>
                    <a:p>
                      <a:pPr marL="285750" indent="-285750">
                        <a:buFont typeface="Arial" panose="020B0604020202020204" pitchFamily="34" charset="0"/>
                        <a:buChar char="•"/>
                      </a:pPr>
                      <a:r>
                        <a:rPr lang="en-CA" sz="1800" dirty="0">
                          <a:solidFill>
                            <a:srgbClr val="000000"/>
                          </a:solidFill>
                        </a:rPr>
                        <a:t>Using LinkedIn</a:t>
                      </a:r>
                    </a:p>
                    <a:p>
                      <a:pPr marL="285750" indent="-285750">
                        <a:buFont typeface="Arial" panose="020B0604020202020204" pitchFamily="34" charset="0"/>
                        <a:buChar char="•"/>
                      </a:pPr>
                      <a:r>
                        <a:rPr lang="en-CA" sz="1800" dirty="0">
                          <a:solidFill>
                            <a:srgbClr val="000000"/>
                          </a:solidFill>
                        </a:rPr>
                        <a:t>Interview Skills</a:t>
                      </a:r>
                    </a:p>
                    <a:p>
                      <a:pPr marL="285750" indent="-285750">
                        <a:buFont typeface="Arial" panose="020B0604020202020204" pitchFamily="34" charset="0"/>
                        <a:buChar char="•"/>
                      </a:pPr>
                      <a:r>
                        <a:rPr lang="en-CA" sz="1800" dirty="0">
                          <a:solidFill>
                            <a:srgbClr val="000000"/>
                          </a:solidFill>
                        </a:rPr>
                        <a:t>Job Scams</a:t>
                      </a:r>
                    </a:p>
                    <a:p>
                      <a:pPr marL="285750" indent="-285750">
                        <a:buFont typeface="Arial" panose="020B0604020202020204" pitchFamily="34" charset="0"/>
                        <a:buChar char="•"/>
                      </a:pPr>
                      <a:r>
                        <a:rPr lang="en-CA" sz="1800" dirty="0">
                          <a:solidFill>
                            <a:srgbClr val="000000"/>
                          </a:solidFill>
                        </a:rPr>
                        <a:t>Disclosure</a:t>
                      </a:r>
                    </a:p>
                  </a:txBody>
                  <a:tcP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E7EDEC"/>
                    </a:solidFill>
                  </a:tcPr>
                </a:tc>
                <a:extLst>
                  <a:ext uri="{0D108BD9-81ED-4DB2-BD59-A6C34878D82A}">
                    <a16:rowId xmlns:a16="http://schemas.microsoft.com/office/drawing/2014/main" val="217206987"/>
                  </a:ext>
                </a:extLst>
              </a:tr>
            </a:tbl>
          </a:graphicData>
        </a:graphic>
      </p:graphicFrame>
      <p:sp>
        <p:nvSpPr>
          <p:cNvPr id="3" name="Rectangle 1">
            <a:extLst>
              <a:ext uri="{FF2B5EF4-FFF2-40B4-BE49-F238E27FC236}">
                <a16:creationId xmlns:a16="http://schemas.microsoft.com/office/drawing/2014/main" id="{D0F133AF-C440-0E51-4F6B-DD1AD5C249F9}"/>
              </a:ext>
            </a:extLst>
          </p:cNvPr>
          <p:cNvSpPr>
            <a:spLocks noChangeArrowheads="1"/>
          </p:cNvSpPr>
          <p:nvPr/>
        </p:nvSpPr>
        <p:spPr bwMode="auto">
          <a:xfrm>
            <a:off x="-2005110" y="192773"/>
            <a:ext cx="17529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06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79CCD-A7A3-8844-F929-ED3745A5BCC7}"/>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5CB7E032-B434-9BDE-E66C-0F93B98E415C}"/>
              </a:ext>
            </a:extLst>
          </p:cNvPr>
          <p:cNvSpPr txBox="1"/>
          <p:nvPr/>
        </p:nvSpPr>
        <p:spPr>
          <a:xfrm>
            <a:off x="86920" y="1302620"/>
            <a:ext cx="8658973"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7655" indent="-143510"/>
            <a:r>
              <a:rPr lang="en-US" sz="2400" b="1" dirty="0">
                <a:solidFill>
                  <a:srgbClr val="000000"/>
                </a:solidFill>
                <a:cs typeface="Arial" panose="020B0604020202020204" pitchFamily="34" charset="0"/>
              </a:rPr>
              <a:t>We offer job development support which includes:</a:t>
            </a:r>
          </a:p>
          <a:p>
            <a:pPr marL="429895" indent="-285750">
              <a:buFont typeface="Arial" panose="020B0604020202020204" pitchFamily="34" charset="0"/>
              <a:buChar char="•"/>
            </a:pPr>
            <a:r>
              <a:rPr lang="en-US" sz="1400" dirty="0">
                <a:solidFill>
                  <a:srgbClr val="000000"/>
                </a:solidFill>
                <a:cs typeface="Arial" panose="020B0604020202020204" pitchFamily="34" charset="0"/>
              </a:rPr>
              <a:t>Resume review</a:t>
            </a:r>
          </a:p>
          <a:p>
            <a:pPr marL="429895" indent="-285750">
              <a:buFont typeface="Arial" panose="020B0604020202020204" pitchFamily="34" charset="0"/>
              <a:buChar char="•"/>
            </a:pPr>
            <a:r>
              <a:rPr lang="en-US" sz="1400" dirty="0">
                <a:solidFill>
                  <a:srgbClr val="000000"/>
                </a:solidFill>
                <a:cs typeface="Arial" panose="020B0604020202020204" pitchFamily="34" charset="0"/>
              </a:rPr>
              <a:t>Mock interview practice</a:t>
            </a:r>
          </a:p>
          <a:p>
            <a:pPr marL="429895" indent="-285750">
              <a:buFont typeface="Arial" panose="020B0604020202020204" pitchFamily="34" charset="0"/>
              <a:buChar char="•"/>
            </a:pPr>
            <a:r>
              <a:rPr lang="en-US" sz="1400" dirty="0">
                <a:solidFill>
                  <a:srgbClr val="000000"/>
                </a:solidFill>
                <a:cs typeface="Arial" panose="020B0604020202020204" pitchFamily="34" charset="0"/>
              </a:rPr>
              <a:t>Connection to job openings</a:t>
            </a:r>
          </a:p>
          <a:p>
            <a:pPr marL="429895" indent="-285750">
              <a:buFont typeface="Arial" panose="020B0604020202020204" pitchFamily="34" charset="0"/>
              <a:buChar char="•"/>
            </a:pPr>
            <a:r>
              <a:rPr lang="en-US" sz="1400" dirty="0">
                <a:solidFill>
                  <a:srgbClr val="000000"/>
                </a:solidFill>
                <a:cs typeface="Arial" panose="020B0604020202020204" pitchFamily="34" charset="0"/>
              </a:rPr>
              <a:t>Application support</a:t>
            </a:r>
          </a:p>
          <a:p>
            <a:pPr marL="429895" indent="-285750">
              <a:buFont typeface="Arial" panose="020B0604020202020204" pitchFamily="34" charset="0"/>
              <a:buChar char="•"/>
            </a:pPr>
            <a:r>
              <a:rPr lang="en-US" sz="1400" dirty="0">
                <a:solidFill>
                  <a:srgbClr val="000000"/>
                </a:solidFill>
                <a:cs typeface="Arial" panose="020B0604020202020204" pitchFamily="34" charset="0"/>
              </a:rPr>
              <a:t>Connect to job fairs/workshops</a:t>
            </a:r>
          </a:p>
          <a:p>
            <a:pPr marL="429895" indent="-285750">
              <a:buFont typeface="Arial" panose="020B0604020202020204" pitchFamily="34" charset="0"/>
              <a:buChar char="•"/>
            </a:pPr>
            <a:r>
              <a:rPr lang="en-US" sz="1400" dirty="0">
                <a:solidFill>
                  <a:srgbClr val="000000"/>
                </a:solidFill>
                <a:cs typeface="Arial" panose="020B0604020202020204" pitchFamily="34" charset="0"/>
              </a:rPr>
              <a:t>Connect to group info sessions</a:t>
            </a:r>
          </a:p>
          <a:p>
            <a:pPr marL="287655" indent="-143510"/>
            <a:endParaRPr lang="en-US" sz="1400" dirty="0">
              <a:solidFill>
                <a:srgbClr val="000000"/>
              </a:solidFill>
              <a:cs typeface="Arial" panose="020B0604020202020204" pitchFamily="34" charset="0"/>
            </a:endParaRPr>
          </a:p>
          <a:p>
            <a:pPr marL="429895" indent="-285750">
              <a:buFont typeface="Arial" panose="020B0604020202020204" pitchFamily="34" charset="0"/>
              <a:buChar char="•"/>
            </a:pPr>
            <a:r>
              <a:rPr lang="en-US" sz="1600" b="1" dirty="0">
                <a:solidFill>
                  <a:srgbClr val="000000"/>
                </a:solidFill>
                <a:cs typeface="Arial" panose="020B0604020202020204" pitchFamily="34" charset="0"/>
              </a:rPr>
              <a:t>Access to remote job developers and virtual mentorships across Canada upon pathway completion</a:t>
            </a:r>
          </a:p>
          <a:p>
            <a:pPr marL="287655" indent="-143510"/>
            <a:endParaRPr lang="en-US" sz="1600" b="1" dirty="0">
              <a:solidFill>
                <a:srgbClr val="000000"/>
              </a:solidFill>
              <a:cs typeface="Arial" panose="020B0604020202020204" pitchFamily="34" charset="0"/>
            </a:endParaRPr>
          </a:p>
          <a:p>
            <a:pPr marL="429895" indent="-285750">
              <a:buFont typeface="Arial" panose="020B0604020202020204" pitchFamily="34" charset="0"/>
              <a:buChar char="•"/>
            </a:pPr>
            <a:r>
              <a:rPr lang="en-US" sz="1600" b="1" dirty="0">
                <a:solidFill>
                  <a:srgbClr val="000000"/>
                </a:solidFill>
                <a:cs typeface="Arial" panose="020B0604020202020204" pitchFamily="34" charset="0"/>
              </a:rPr>
              <a:t>Compliments existing employment service provider job development work, no conflict due to corporate funding</a:t>
            </a:r>
          </a:p>
          <a:p>
            <a:pPr marL="287655" indent="-143510"/>
            <a:endParaRPr lang="en-US" sz="1400" dirty="0">
              <a:solidFill>
                <a:srgbClr val="000000"/>
              </a:solidFill>
              <a:cs typeface="Arial" panose="020B0604020202020204" pitchFamily="34" charset="0"/>
            </a:endParaRPr>
          </a:p>
        </p:txBody>
      </p:sp>
      <p:sp>
        <p:nvSpPr>
          <p:cNvPr id="5" name="Title 2">
            <a:extLst>
              <a:ext uri="{FF2B5EF4-FFF2-40B4-BE49-F238E27FC236}">
                <a16:creationId xmlns:a16="http://schemas.microsoft.com/office/drawing/2014/main" id="{D6E75398-5BEE-1290-3BC0-F5A917F72A7F}"/>
              </a:ext>
            </a:extLst>
          </p:cNvPr>
          <p:cNvSpPr>
            <a:spLocks noGrp="1"/>
          </p:cNvSpPr>
          <p:nvPr>
            <p:ph type="title"/>
          </p:nvPr>
        </p:nvSpPr>
        <p:spPr>
          <a:xfrm>
            <a:off x="86920" y="104080"/>
            <a:ext cx="8229600" cy="857250"/>
          </a:xfrm>
        </p:spPr>
        <p:txBody>
          <a:bodyPr/>
          <a:lstStyle/>
          <a:p>
            <a:pPr algn="l"/>
            <a:r>
              <a:rPr lang="en-US" sz="3200">
                <a:solidFill>
                  <a:srgbClr val="00807A"/>
                </a:solidFill>
              </a:rPr>
              <a:t>Digital skills and job readiness – job development support</a:t>
            </a:r>
          </a:p>
        </p:txBody>
      </p:sp>
    </p:spTree>
    <p:extLst>
      <p:ext uri="{BB962C8B-B14F-4D97-AF65-F5344CB8AC3E}">
        <p14:creationId xmlns:p14="http://schemas.microsoft.com/office/powerpoint/2010/main" val="263065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D74F1-7868-0F49-490A-BD4A036D1837}"/>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3F43D530-5ECD-E68F-8FD1-0D35273BBB07}"/>
              </a:ext>
            </a:extLst>
          </p:cNvPr>
          <p:cNvSpPr txBox="1"/>
          <p:nvPr/>
        </p:nvSpPr>
        <p:spPr>
          <a:xfrm>
            <a:off x="263880" y="1065460"/>
            <a:ext cx="3707528" cy="39087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4145" indent="0">
              <a:buNone/>
            </a:pPr>
            <a:r>
              <a:rPr lang="en-US" b="1" dirty="0">
                <a:solidFill>
                  <a:srgbClr val="000000"/>
                </a:solidFill>
                <a:cs typeface="Arial"/>
              </a:rPr>
              <a:t>Benefit from 5 hours virtual mentorship with mentor in field of interest </a:t>
            </a:r>
          </a:p>
          <a:p>
            <a:pPr marL="144145" indent="0">
              <a:buNone/>
            </a:pPr>
            <a:endParaRPr lang="en-US" b="1" dirty="0">
              <a:solidFill>
                <a:srgbClr val="000000"/>
              </a:solidFill>
              <a:cs typeface="Arial"/>
            </a:endParaRPr>
          </a:p>
          <a:p>
            <a:pPr marL="429895" indent="-285750">
              <a:buFont typeface="Arial" panose="020B0604020202020204" pitchFamily="34" charset="0"/>
              <a:buChar char="•"/>
            </a:pPr>
            <a:r>
              <a:rPr lang="en-US" sz="1800" dirty="0">
                <a:solidFill>
                  <a:srgbClr val="000000"/>
                </a:solidFill>
                <a:cs typeface="Arial"/>
              </a:rPr>
              <a:t>Mentors from across Canada</a:t>
            </a:r>
            <a:endParaRPr lang="en-US" sz="1800" dirty="0">
              <a:solidFill>
                <a:srgbClr val="000000"/>
              </a:solidFill>
              <a:cs typeface="Arial" panose="020B0604020202020204" pitchFamily="34" charset="0"/>
            </a:endParaRPr>
          </a:p>
          <a:p>
            <a:pPr marL="429895" indent="-285750">
              <a:buFont typeface="Arial" panose="020B0604020202020204" pitchFamily="34" charset="0"/>
              <a:buChar char="•"/>
            </a:pPr>
            <a:r>
              <a:rPr lang="en-US" sz="1800" dirty="0">
                <a:solidFill>
                  <a:srgbClr val="000000"/>
                </a:solidFill>
                <a:cs typeface="Arial"/>
              </a:rPr>
              <a:t>Variety of roles and backgrounds</a:t>
            </a:r>
            <a:endParaRPr lang="en-US" sz="1800" dirty="0">
              <a:solidFill>
                <a:srgbClr val="000000"/>
              </a:solidFill>
              <a:cs typeface="Arial" panose="020B0604020202020204" pitchFamily="34" charset="0"/>
            </a:endParaRPr>
          </a:p>
          <a:p>
            <a:pPr marL="429895" indent="-285750">
              <a:buFont typeface="Arial" panose="020B0604020202020204" pitchFamily="34" charset="0"/>
              <a:buChar char="•"/>
            </a:pPr>
            <a:r>
              <a:rPr lang="en-US" sz="1800" dirty="0">
                <a:solidFill>
                  <a:srgbClr val="000000"/>
                </a:solidFill>
                <a:cs typeface="Arial"/>
              </a:rPr>
              <a:t>Boost client confidence</a:t>
            </a:r>
            <a:endParaRPr lang="en-US" sz="1800" dirty="0">
              <a:solidFill>
                <a:srgbClr val="000000"/>
              </a:solidFill>
              <a:cs typeface="Arial" panose="020B0604020202020204" pitchFamily="34" charset="0"/>
            </a:endParaRPr>
          </a:p>
          <a:p>
            <a:pPr marL="429895" indent="-285750">
              <a:buFont typeface="Arial" panose="020B0604020202020204" pitchFamily="34" charset="0"/>
              <a:buChar char="•"/>
            </a:pPr>
            <a:r>
              <a:rPr lang="en-US" sz="1800" dirty="0">
                <a:solidFill>
                  <a:srgbClr val="000000"/>
                </a:solidFill>
                <a:cs typeface="Arial"/>
              </a:rPr>
              <a:t>Get insight and real-life advice</a:t>
            </a:r>
            <a:endParaRPr lang="en-US" sz="1800" dirty="0">
              <a:solidFill>
                <a:srgbClr val="000000"/>
              </a:solidFill>
              <a:cs typeface="Arial" panose="020B0604020202020204" pitchFamily="34" charset="0"/>
            </a:endParaRPr>
          </a:p>
          <a:p>
            <a:pPr marL="429895" indent="-285750">
              <a:buFont typeface="Arial" panose="020B0604020202020204" pitchFamily="34" charset="0"/>
              <a:buChar char="•"/>
            </a:pPr>
            <a:r>
              <a:rPr lang="en-US" sz="1800" dirty="0">
                <a:solidFill>
                  <a:srgbClr val="000000"/>
                </a:solidFill>
                <a:cs typeface="Arial"/>
              </a:rPr>
              <a:t>Increase networks</a:t>
            </a:r>
            <a:endParaRPr lang="en-US" sz="1800" dirty="0">
              <a:solidFill>
                <a:srgbClr val="000000"/>
              </a:solidFill>
              <a:cs typeface="Arial" panose="020B0604020202020204" pitchFamily="34" charset="0"/>
            </a:endParaRPr>
          </a:p>
          <a:p>
            <a:pPr marL="429895" indent="-285750">
              <a:buFont typeface="Arial" panose="020B0604020202020204" pitchFamily="34" charset="0"/>
              <a:buChar char="•"/>
            </a:pPr>
            <a:r>
              <a:rPr lang="en-US" sz="1800" dirty="0">
                <a:solidFill>
                  <a:srgbClr val="000000"/>
                </a:solidFill>
                <a:cs typeface="Arial"/>
              </a:rPr>
              <a:t>Improve communication skills</a:t>
            </a:r>
            <a:endParaRPr lang="en-US" sz="1800" dirty="0">
              <a:solidFill>
                <a:srgbClr val="000000"/>
              </a:solidFill>
              <a:cs typeface="Arial" panose="020B0604020202020204" pitchFamily="34" charset="0"/>
            </a:endParaRPr>
          </a:p>
          <a:p>
            <a:pPr marL="429895" indent="-285750">
              <a:buFont typeface="Arial" panose="020B0604020202020204" pitchFamily="34" charset="0"/>
              <a:buChar char="•"/>
            </a:pPr>
            <a:r>
              <a:rPr lang="en-US" sz="1800" dirty="0">
                <a:solidFill>
                  <a:srgbClr val="000000"/>
                </a:solidFill>
                <a:cs typeface="Arial"/>
              </a:rPr>
              <a:t>Gain industry knowledge</a:t>
            </a:r>
          </a:p>
          <a:p>
            <a:pPr marL="287655" indent="-143510"/>
            <a:endParaRPr lang="en-US" sz="1800" dirty="0">
              <a:solidFill>
                <a:srgbClr val="000000"/>
              </a:solidFill>
              <a:cs typeface="Arial" panose="020B0604020202020204" pitchFamily="34" charset="0"/>
            </a:endParaRPr>
          </a:p>
          <a:p>
            <a:pPr marL="287655" indent="-143510"/>
            <a:endParaRPr lang="en-US" sz="1400" dirty="0">
              <a:solidFill>
                <a:srgbClr val="000000"/>
              </a:solidFill>
              <a:cs typeface="Arial" panose="020B0604020202020204" pitchFamily="34" charset="0"/>
            </a:endParaRPr>
          </a:p>
        </p:txBody>
      </p:sp>
      <p:sp>
        <p:nvSpPr>
          <p:cNvPr id="5" name="Title 2">
            <a:extLst>
              <a:ext uri="{FF2B5EF4-FFF2-40B4-BE49-F238E27FC236}">
                <a16:creationId xmlns:a16="http://schemas.microsoft.com/office/drawing/2014/main" id="{DA2A3CE5-B174-6C0F-E402-397E01D38ACD}"/>
              </a:ext>
            </a:extLst>
          </p:cNvPr>
          <p:cNvSpPr>
            <a:spLocks noGrp="1"/>
          </p:cNvSpPr>
          <p:nvPr>
            <p:ph type="title"/>
          </p:nvPr>
        </p:nvSpPr>
        <p:spPr>
          <a:xfrm>
            <a:off x="168165" y="38933"/>
            <a:ext cx="8229600" cy="857250"/>
          </a:xfrm>
        </p:spPr>
        <p:txBody>
          <a:bodyPr/>
          <a:lstStyle/>
          <a:p>
            <a:pPr algn="l"/>
            <a:r>
              <a:rPr lang="en-US" sz="3200" dirty="0">
                <a:solidFill>
                  <a:srgbClr val="00807A"/>
                </a:solidFill>
              </a:rPr>
              <a:t>Digital skills and job readiness - mentorship</a:t>
            </a:r>
          </a:p>
        </p:txBody>
      </p:sp>
      <p:sp>
        <p:nvSpPr>
          <p:cNvPr id="7" name="TextBox 1">
            <a:extLst>
              <a:ext uri="{FF2B5EF4-FFF2-40B4-BE49-F238E27FC236}">
                <a16:creationId xmlns:a16="http://schemas.microsoft.com/office/drawing/2014/main" id="{67363758-05D5-63AE-46FC-22134755A185}"/>
              </a:ext>
            </a:extLst>
          </p:cNvPr>
          <p:cNvSpPr txBox="1"/>
          <p:nvPr/>
        </p:nvSpPr>
        <p:spPr>
          <a:xfrm>
            <a:off x="4572000" y="1058891"/>
            <a:ext cx="3707528"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4145" indent="0">
              <a:buNone/>
            </a:pPr>
            <a:r>
              <a:rPr lang="en-US" sz="1800" b="1" dirty="0">
                <a:solidFill>
                  <a:srgbClr val="000000"/>
                </a:solidFill>
                <a:cs typeface="Arial"/>
              </a:rPr>
              <a:t>Conversation Topics Could Include:</a:t>
            </a:r>
          </a:p>
          <a:p>
            <a:pPr marL="144145" indent="0">
              <a:buNone/>
            </a:pPr>
            <a:endParaRPr lang="en-US" sz="1800" dirty="0">
              <a:solidFill>
                <a:srgbClr val="000000"/>
              </a:solidFill>
              <a:cs typeface="Arial"/>
            </a:endParaRPr>
          </a:p>
          <a:p>
            <a:pPr marL="429895" indent="-285750">
              <a:buFont typeface="Arial" panose="020B0604020202020204" pitchFamily="34" charset="0"/>
              <a:buChar char="•"/>
            </a:pPr>
            <a:r>
              <a:rPr lang="en-US" sz="1800" dirty="0">
                <a:solidFill>
                  <a:srgbClr val="000000"/>
                </a:solidFill>
                <a:cs typeface="Arial"/>
              </a:rPr>
              <a:t>How to create a technical portfolio</a:t>
            </a:r>
          </a:p>
          <a:p>
            <a:pPr marL="429895" indent="-285750">
              <a:buFont typeface="Arial" panose="020B0604020202020204" pitchFamily="34" charset="0"/>
              <a:buChar char="•"/>
            </a:pPr>
            <a:r>
              <a:rPr lang="en-US" sz="1800" dirty="0">
                <a:solidFill>
                  <a:srgbClr val="000000"/>
                </a:solidFill>
                <a:cs typeface="Arial"/>
              </a:rPr>
              <a:t>Resume review and interview practice</a:t>
            </a:r>
          </a:p>
          <a:p>
            <a:pPr marL="429895" indent="-285750">
              <a:buFont typeface="Arial" panose="020B0604020202020204" pitchFamily="34" charset="0"/>
              <a:buChar char="•"/>
            </a:pPr>
            <a:r>
              <a:rPr lang="en-US" sz="1800" dirty="0">
                <a:solidFill>
                  <a:srgbClr val="000000"/>
                </a:solidFill>
                <a:cs typeface="Arial"/>
              </a:rPr>
              <a:t>Disclose a disability</a:t>
            </a:r>
          </a:p>
          <a:p>
            <a:pPr marL="429895" indent="-285750">
              <a:buFont typeface="Arial" panose="020B0604020202020204" pitchFamily="34" charset="0"/>
              <a:buChar char="•"/>
            </a:pPr>
            <a:r>
              <a:rPr lang="en-US" sz="1800" dirty="0">
                <a:solidFill>
                  <a:srgbClr val="000000"/>
                </a:solidFill>
                <a:cs typeface="Arial"/>
              </a:rPr>
              <a:t>Identify transferrable skills</a:t>
            </a:r>
          </a:p>
          <a:p>
            <a:pPr marL="429895" indent="-285750">
              <a:buFont typeface="Arial" panose="020B0604020202020204" pitchFamily="34" charset="0"/>
              <a:buChar char="•"/>
            </a:pPr>
            <a:r>
              <a:rPr lang="en-US" sz="1800" dirty="0">
                <a:solidFill>
                  <a:srgbClr val="000000"/>
                </a:solidFill>
                <a:cs typeface="Arial"/>
              </a:rPr>
              <a:t>Become more employable</a:t>
            </a:r>
          </a:p>
          <a:p>
            <a:pPr marL="429895" indent="-285750">
              <a:buFont typeface="Arial" panose="020B0604020202020204" pitchFamily="34" charset="0"/>
              <a:buChar char="•"/>
            </a:pPr>
            <a:r>
              <a:rPr lang="en-US" sz="1800" dirty="0">
                <a:solidFill>
                  <a:srgbClr val="000000"/>
                </a:solidFill>
                <a:cs typeface="Arial"/>
              </a:rPr>
              <a:t>Define career goals</a:t>
            </a:r>
          </a:p>
          <a:p>
            <a:pPr marL="429895" indent="-285750">
              <a:buFont typeface="Arial" panose="020B0604020202020204" pitchFamily="34" charset="0"/>
              <a:buChar char="•"/>
            </a:pPr>
            <a:r>
              <a:rPr lang="en-US" sz="1800" dirty="0">
                <a:solidFill>
                  <a:srgbClr val="000000"/>
                </a:solidFill>
                <a:cs typeface="Arial"/>
              </a:rPr>
              <a:t>Identify further skill development needs</a:t>
            </a:r>
          </a:p>
          <a:p>
            <a:pPr marL="144145" indent="0">
              <a:buNone/>
            </a:pPr>
            <a:endParaRPr lang="en-US" sz="1800" dirty="0">
              <a:solidFill>
                <a:srgbClr val="000000"/>
              </a:solidFill>
              <a:cs typeface="Arial"/>
            </a:endParaRPr>
          </a:p>
          <a:p>
            <a:pPr marL="144145" indent="0">
              <a:buNone/>
            </a:pPr>
            <a:endParaRPr lang="en-US" sz="1800" dirty="0">
              <a:solidFill>
                <a:srgbClr val="000000"/>
              </a:solidFill>
              <a:cs typeface="Arial"/>
            </a:endParaRPr>
          </a:p>
          <a:p>
            <a:pPr marL="144145" indent="0">
              <a:buNone/>
            </a:pPr>
            <a:endParaRPr lang="en-US" sz="1800" dirty="0">
              <a:solidFill>
                <a:srgbClr val="000000"/>
              </a:solidFill>
              <a:cs typeface="Arial"/>
            </a:endParaRPr>
          </a:p>
        </p:txBody>
      </p:sp>
    </p:spTree>
    <p:extLst>
      <p:ext uri="{BB962C8B-B14F-4D97-AF65-F5344CB8AC3E}">
        <p14:creationId xmlns:p14="http://schemas.microsoft.com/office/powerpoint/2010/main" val="108886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9C07-30DC-459B-A687-02817DBC793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85DCA5A-518B-3A42-BAAC-7B618A61599B}"/>
              </a:ext>
            </a:extLst>
          </p:cNvPr>
          <p:cNvSpPr>
            <a:spLocks noGrp="1"/>
          </p:cNvSpPr>
          <p:nvPr>
            <p:ph idx="4294967295"/>
          </p:nvPr>
        </p:nvSpPr>
        <p:spPr>
          <a:xfrm>
            <a:off x="0" y="619962"/>
            <a:ext cx="8147050" cy="3644562"/>
          </a:xfrm>
        </p:spPr>
        <p:txBody>
          <a:bodyPr vert="horz" lIns="91440" tIns="45720" rIns="91440" bIns="45720" rtlCol="0" anchor="t">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65455" indent="0">
              <a:buNone/>
            </a:pPr>
            <a:r>
              <a:rPr lang="en-US" sz="1600" dirty="0">
                <a:solidFill>
                  <a:srgbClr val="000000"/>
                </a:solidFill>
                <a:latin typeface="Arial"/>
                <a:cs typeface="Arial"/>
              </a:rPr>
              <a:t>Aaron has been an amazing mentor. He cleared my doubts related to the job roles and certifications that I was interested in. His suggestions and advice provided a clear vision of how I can achieve recognition and excellence in my career. I would like to thank Aaron for being my mentor and March of Dimes for providing me an opportunity to join this mentorship program.</a:t>
            </a:r>
            <a:endParaRPr lang="en-US" sz="1600" dirty="0">
              <a:solidFill>
                <a:srgbClr val="3D343A"/>
              </a:solidFill>
              <a:latin typeface="Arial"/>
              <a:cs typeface="Arial"/>
            </a:endParaRPr>
          </a:p>
          <a:p>
            <a:pPr marL="608965" indent="-143510"/>
            <a:endParaRPr lang="en-US" sz="1600" dirty="0">
              <a:solidFill>
                <a:srgbClr val="000000"/>
              </a:solidFill>
              <a:latin typeface="Arial" panose="020B0604020202020204" pitchFamily="34" charset="0"/>
              <a:cs typeface="Arial" panose="020B0604020202020204" pitchFamily="34" charset="0"/>
            </a:endParaRPr>
          </a:p>
          <a:p>
            <a:pPr marL="465455" lvl="1" indent="0">
              <a:buNone/>
            </a:pPr>
            <a:r>
              <a:rPr lang="en-US" sz="1600" dirty="0">
                <a:solidFill>
                  <a:srgbClr val="000000"/>
                </a:solidFill>
                <a:latin typeface="Arial"/>
                <a:cs typeface="Arial"/>
              </a:rPr>
              <a:t>I am getting to learn a lot through this mentorship program. I have been receiving great guidance from my mentor. It has helped me solve my doubts and see how to achieve my future goals. I'm really thankful for all the assistance I have received through this program. I look forward to learn more and achieve more through this mentorship.</a:t>
            </a:r>
            <a:endParaRPr lang="en-US" sz="1600" dirty="0">
              <a:latin typeface="Arial"/>
              <a:cs typeface="Arial"/>
            </a:endParaRPr>
          </a:p>
          <a:p>
            <a:pPr marL="608965" lvl="1" indent="-143510"/>
            <a:endParaRPr lang="en-US" sz="1600" dirty="0">
              <a:solidFill>
                <a:srgbClr val="000000"/>
              </a:solidFill>
              <a:latin typeface="Arial" panose="020B0604020202020204" pitchFamily="34" charset="0"/>
              <a:ea typeface="+mn-lt"/>
              <a:cs typeface="Arial" panose="020B0604020202020204" pitchFamily="34" charset="0"/>
            </a:endParaRPr>
          </a:p>
          <a:p>
            <a:pPr marL="465455" lvl="1" indent="0">
              <a:buNone/>
            </a:pPr>
            <a:r>
              <a:rPr lang="en-US" sz="1600" dirty="0">
                <a:solidFill>
                  <a:srgbClr val="000000"/>
                </a:solidFill>
                <a:latin typeface="Arial"/>
                <a:ea typeface="+mn-lt"/>
                <a:cs typeface="Arial"/>
              </a:rPr>
              <a:t>I’m grateful for the support and guidance provided by my mentor throughout the program. The sessions have been insightful, especially in helping me develop better communication skills and build confidence. My mentor provided practical advice tailored to my goals, which I found incredibly helpful. I also appreciate the structure of the program, allowing for flexibility while still keeping us on track.</a:t>
            </a:r>
            <a:endParaRPr lang="en-US" sz="1600" dirty="0">
              <a:solidFill>
                <a:srgbClr val="000000"/>
              </a:solidFill>
              <a:latin typeface="Arial"/>
              <a:cs typeface="Arial"/>
            </a:endParaRPr>
          </a:p>
          <a:p>
            <a:pPr marL="608965" lvl="1" indent="-143510"/>
            <a:endParaRPr lang="en-US" dirty="0">
              <a:solidFill>
                <a:srgbClr val="3D343A"/>
              </a:solidFill>
              <a:latin typeface="Arial"/>
              <a:cs typeface="Arial" panose="020B0604020202020204" pitchFamily="34" charset="0"/>
            </a:endParaRPr>
          </a:p>
          <a:p>
            <a:pPr indent="-143510"/>
            <a:endParaRPr lang="en-CA" sz="1600" dirty="0">
              <a:latin typeface="Arial" panose="020B0604020202020204" pitchFamily="34" charset="0"/>
            </a:endParaRPr>
          </a:p>
        </p:txBody>
      </p:sp>
      <p:sp>
        <p:nvSpPr>
          <p:cNvPr id="6" name="Title 5">
            <a:extLst>
              <a:ext uri="{FF2B5EF4-FFF2-40B4-BE49-F238E27FC236}">
                <a16:creationId xmlns:a16="http://schemas.microsoft.com/office/drawing/2014/main" id="{7AC68825-7C86-2770-0BE1-77163E6D2620}"/>
              </a:ext>
            </a:extLst>
          </p:cNvPr>
          <p:cNvSpPr>
            <a:spLocks noGrp="1"/>
          </p:cNvSpPr>
          <p:nvPr>
            <p:ph type="title" idx="4294967295"/>
          </p:nvPr>
        </p:nvSpPr>
        <p:spPr>
          <a:xfrm>
            <a:off x="127000" y="0"/>
            <a:ext cx="9017000" cy="849745"/>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latin typeface="Arial"/>
                <a:cs typeface="Arial"/>
              </a:rPr>
              <a:t>Mentorship testimonials </a:t>
            </a:r>
            <a:endParaRPr lang="en-CA" sz="3600" dirty="0">
              <a:latin typeface="Arial"/>
              <a:cs typeface="Arial"/>
            </a:endParaRPr>
          </a:p>
        </p:txBody>
      </p:sp>
    </p:spTree>
    <p:extLst>
      <p:ext uri="{BB962C8B-B14F-4D97-AF65-F5344CB8AC3E}">
        <p14:creationId xmlns:p14="http://schemas.microsoft.com/office/powerpoint/2010/main" val="68383151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E68A6-91FD-42BC-2A14-C1555701688F}"/>
              </a:ext>
            </a:extLst>
          </p:cNvPr>
          <p:cNvSpPr>
            <a:spLocks noGrp="1"/>
          </p:cNvSpPr>
          <p:nvPr>
            <p:ph type="title" idx="4294967295"/>
          </p:nvPr>
        </p:nvSpPr>
        <p:spPr>
          <a:xfrm>
            <a:off x="184728" y="0"/>
            <a:ext cx="8525162" cy="911161"/>
          </a:xfrm>
        </p:spPr>
        <p:txBody>
          <a:bodyPr>
            <a:normAutofit/>
          </a:bodyPr>
          <a:lstStyle/>
          <a:p>
            <a:r>
              <a:rPr kumimoji="0" lang="en-CA" sz="3600" b="0" i="0" u="none" strike="noStrike" kern="1200" cap="none" spc="0" normalizeH="0" baseline="0" noProof="0" dirty="0">
                <a:ln>
                  <a:noFill/>
                </a:ln>
                <a:solidFill>
                  <a:schemeClr val="tx1"/>
                </a:solidFill>
                <a:effectLst/>
                <a:uLnTx/>
                <a:uFillTx/>
                <a:ea typeface="+mn-ea"/>
                <a:cs typeface="Arial" panose="020B0604020202020204" pitchFamily="34" charset="0"/>
              </a:rPr>
              <a:t>ABOUT MARCH OF DIMES CANADA</a:t>
            </a:r>
            <a:endParaRPr lang="en-US" sz="3600" cap="none" dirty="0">
              <a:cs typeface="Arial" panose="020B0604020202020204" pitchFamily="34" charset="0"/>
            </a:endParaRPr>
          </a:p>
        </p:txBody>
      </p:sp>
      <p:sp>
        <p:nvSpPr>
          <p:cNvPr id="21" name="Content Placeholder 3">
            <a:extLst>
              <a:ext uri="{FF2B5EF4-FFF2-40B4-BE49-F238E27FC236}">
                <a16:creationId xmlns:a16="http://schemas.microsoft.com/office/drawing/2014/main" id="{056F4987-C9C9-803B-707B-F43D16A54B19}"/>
              </a:ext>
            </a:extLst>
          </p:cNvPr>
          <p:cNvSpPr txBox="1">
            <a:spLocks/>
          </p:cNvSpPr>
          <p:nvPr/>
        </p:nvSpPr>
        <p:spPr>
          <a:xfrm>
            <a:off x="5129829" y="781976"/>
            <a:ext cx="3850100" cy="382607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eaLnBrk="0" fontAlgn="base" hangingPunct="0">
              <a:lnSpc>
                <a:spcPct val="110000"/>
              </a:lnSpc>
              <a:spcBef>
                <a:spcPct val="0"/>
              </a:spcBef>
              <a:spcAft>
                <a:spcPct val="0"/>
              </a:spcAft>
              <a:buFontTx/>
              <a:buNone/>
            </a:pPr>
            <a:r>
              <a:rPr lang="en-US" altLang="en-US" b="1" dirty="0">
                <a:solidFill>
                  <a:srgbClr val="005A52"/>
                </a:solidFill>
                <a:latin typeface="Arial"/>
                <a:cs typeface="Arial"/>
              </a:rPr>
              <a:t>Purpose</a:t>
            </a:r>
          </a:p>
          <a:p>
            <a:pPr marL="0" algn="l" eaLnBrk="0" fontAlgn="base" hangingPunct="0">
              <a:lnSpc>
                <a:spcPct val="110000"/>
              </a:lnSpc>
              <a:spcBef>
                <a:spcPct val="0"/>
              </a:spcBef>
              <a:spcAft>
                <a:spcPct val="0"/>
              </a:spcAft>
              <a:buFontTx/>
              <a:buNone/>
            </a:pPr>
            <a:r>
              <a:rPr lang="en-US" altLang="en-US" dirty="0">
                <a:solidFill>
                  <a:schemeClr val="bg2">
                    <a:lumMod val="25000"/>
                  </a:schemeClr>
                </a:solidFill>
                <a:latin typeface="Arial"/>
                <a:cs typeface="Arial"/>
              </a:rPr>
              <a:t>Champion equity. Empower </a:t>
            </a:r>
            <a:r>
              <a:rPr lang="en-US" altLang="en-US">
                <a:solidFill>
                  <a:schemeClr val="bg2">
                    <a:lumMod val="25000"/>
                  </a:schemeClr>
                </a:solidFill>
                <a:latin typeface="Arial"/>
                <a:cs typeface="Arial"/>
              </a:rPr>
              <a:t>ability. </a:t>
            </a:r>
          </a:p>
          <a:p>
            <a:pPr>
              <a:lnSpc>
                <a:spcPct val="110000"/>
              </a:lnSpc>
              <a:spcBef>
                <a:spcPct val="0"/>
              </a:spcBef>
              <a:spcAft>
                <a:spcPct val="0"/>
              </a:spcAft>
            </a:pPr>
            <a:endParaRPr lang="en-US" altLang="en-US" dirty="0">
              <a:solidFill>
                <a:schemeClr val="bg2">
                  <a:lumMod val="25000"/>
                </a:schemeClr>
              </a:solidFill>
              <a:latin typeface="Arial"/>
              <a:cs typeface="Arial"/>
            </a:endParaRPr>
          </a:p>
          <a:p>
            <a:pPr marL="0" algn="l" eaLnBrk="0" fontAlgn="base" hangingPunct="0">
              <a:lnSpc>
                <a:spcPct val="110000"/>
              </a:lnSpc>
              <a:spcBef>
                <a:spcPct val="0"/>
              </a:spcBef>
              <a:spcAft>
                <a:spcPct val="0"/>
              </a:spcAft>
              <a:buFontTx/>
              <a:buNone/>
            </a:pPr>
            <a:r>
              <a:rPr lang="en-US" altLang="en-US" b="1" dirty="0">
                <a:solidFill>
                  <a:srgbClr val="005A52"/>
                </a:solidFill>
                <a:latin typeface="Arial"/>
                <a:cs typeface="Arial"/>
              </a:rPr>
              <a:t>Vision</a:t>
            </a:r>
          </a:p>
          <a:p>
            <a:pPr marL="0" algn="l" eaLnBrk="0" fontAlgn="base" hangingPunct="0">
              <a:lnSpc>
                <a:spcPct val="110000"/>
              </a:lnSpc>
              <a:spcBef>
                <a:spcPct val="0"/>
              </a:spcBef>
              <a:spcAft>
                <a:spcPct val="0"/>
              </a:spcAft>
              <a:buFontTx/>
              <a:buNone/>
            </a:pPr>
            <a:r>
              <a:rPr lang="en-US" altLang="en-US" dirty="0">
                <a:solidFill>
                  <a:schemeClr val="bg2">
                    <a:lumMod val="25000"/>
                  </a:schemeClr>
                </a:solidFill>
                <a:latin typeface="Arial"/>
                <a:cs typeface="Arial"/>
              </a:rPr>
              <a:t>An inclusive, barrier-free society for people with disabilities. </a:t>
            </a:r>
          </a:p>
          <a:p>
            <a:pPr marL="0" algn="l" eaLnBrk="0" fontAlgn="base" hangingPunct="0">
              <a:lnSpc>
                <a:spcPct val="110000"/>
              </a:lnSpc>
              <a:spcBef>
                <a:spcPct val="0"/>
              </a:spcBef>
              <a:spcAft>
                <a:spcPct val="0"/>
              </a:spcAft>
              <a:buFontTx/>
              <a:buNone/>
            </a:pPr>
            <a:r>
              <a:rPr lang="en-US" altLang="en-US" dirty="0">
                <a:solidFill>
                  <a:srgbClr val="000000"/>
                </a:solidFill>
                <a:latin typeface="Arial"/>
                <a:cs typeface="Arial"/>
              </a:rPr>
              <a:t>       </a:t>
            </a:r>
            <a:endParaRPr lang="en-US" altLang="en-US" b="1" dirty="0">
              <a:solidFill>
                <a:srgbClr val="005A52"/>
              </a:solidFill>
              <a:latin typeface="Arial"/>
              <a:cs typeface="Arial"/>
            </a:endParaRPr>
          </a:p>
          <a:p>
            <a:pPr marL="0" algn="l" eaLnBrk="0" fontAlgn="base" hangingPunct="0">
              <a:lnSpc>
                <a:spcPct val="110000"/>
              </a:lnSpc>
              <a:spcBef>
                <a:spcPct val="0"/>
              </a:spcBef>
              <a:spcAft>
                <a:spcPct val="0"/>
              </a:spcAft>
              <a:buFontTx/>
              <a:buNone/>
            </a:pPr>
            <a:r>
              <a:rPr lang="en-US" altLang="en-US" b="1" dirty="0">
                <a:solidFill>
                  <a:srgbClr val="005A52"/>
                </a:solidFill>
                <a:latin typeface="Arial"/>
                <a:cs typeface="Arial"/>
              </a:rPr>
              <a:t>Mission</a:t>
            </a:r>
            <a:br>
              <a:rPr lang="en-US" altLang="en-US" b="1" dirty="0">
                <a:latin typeface="Arial" panose="020B0604020202020204" pitchFamily="34" charset="0"/>
                <a:cs typeface="Arial" panose="020B0604020202020204" pitchFamily="34" charset="0"/>
              </a:rPr>
            </a:br>
            <a:r>
              <a:rPr lang="en-US" altLang="en-US" dirty="0">
                <a:solidFill>
                  <a:schemeClr val="bg2">
                    <a:lumMod val="25000"/>
                  </a:schemeClr>
                </a:solidFill>
                <a:latin typeface="Arial"/>
                <a:cs typeface="Arial"/>
              </a:rPr>
              <a:t>To be Canada’s leading service provider, resource and advocate, empowering people with disabilities to live and thrive in communities nationwide.</a:t>
            </a:r>
          </a:p>
        </p:txBody>
      </p:sp>
      <p:pic>
        <p:nvPicPr>
          <p:cNvPr id="22" name="Picture 11" descr="A picture containing text, clipart&#10;&#10;Description automatically generated">
            <a:extLst>
              <a:ext uri="{FF2B5EF4-FFF2-40B4-BE49-F238E27FC236}">
                <a16:creationId xmlns:a16="http://schemas.microsoft.com/office/drawing/2014/main" id="{02F24E2E-3FB4-BB0D-A40A-6832FF17863B}"/>
              </a:ext>
            </a:extLst>
          </p:cNvPr>
          <p:cNvPicPr>
            <a:picLocks noChangeAspect="1"/>
          </p:cNvPicPr>
          <p:nvPr/>
        </p:nvPicPr>
        <p:blipFill>
          <a:blip r:embed="rId3"/>
          <a:stretch>
            <a:fillRect/>
          </a:stretch>
        </p:blipFill>
        <p:spPr>
          <a:xfrm>
            <a:off x="4448682" y="3288049"/>
            <a:ext cx="685800" cy="685800"/>
          </a:xfrm>
          <a:prstGeom prst="rect">
            <a:avLst/>
          </a:prstGeom>
          <a:ln>
            <a:noFill/>
          </a:ln>
        </p:spPr>
      </p:pic>
      <p:sp>
        <p:nvSpPr>
          <p:cNvPr id="23" name="Content Placeholder 1">
            <a:extLst>
              <a:ext uri="{FF2B5EF4-FFF2-40B4-BE49-F238E27FC236}">
                <a16:creationId xmlns:a16="http://schemas.microsoft.com/office/drawing/2014/main" id="{AC703E2B-4A1A-FDA1-A2B9-63ACAFA0BF12}"/>
              </a:ext>
            </a:extLst>
          </p:cNvPr>
          <p:cNvSpPr txBox="1">
            <a:spLocks/>
          </p:cNvSpPr>
          <p:nvPr/>
        </p:nvSpPr>
        <p:spPr>
          <a:xfrm>
            <a:off x="244055" y="905916"/>
            <a:ext cx="4318214" cy="3698369"/>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3510" indent="0">
              <a:lnSpc>
                <a:spcPct val="90000"/>
              </a:lnSpc>
              <a:spcAft>
                <a:spcPts val="600"/>
              </a:spcAft>
              <a:buFont typeface="Gill Sans MT" panose="020B0502020104020203" pitchFamily="34" charset="0"/>
              <a:buNone/>
            </a:pPr>
            <a:r>
              <a:rPr lang="en-US" b="1" dirty="0">
                <a:solidFill>
                  <a:srgbClr val="000000"/>
                </a:solidFill>
                <a:latin typeface="Arial"/>
                <a:cs typeface="Arial"/>
              </a:rPr>
              <a:t>March of Dimes Canada </a:t>
            </a:r>
            <a:r>
              <a:rPr lang="en-US" dirty="0">
                <a:solidFill>
                  <a:schemeClr val="bg2">
                    <a:lumMod val="25000"/>
                  </a:schemeClr>
                </a:solidFill>
                <a:latin typeface="Arial"/>
                <a:cs typeface="Arial"/>
              </a:rPr>
              <a:t>is a leading national charity committed to championing equity, empowering ability, and creating real change that will help the more than six million people living with disabilities across the country unlock the richness of their lives. </a:t>
            </a:r>
          </a:p>
          <a:p>
            <a:pPr marL="143510" indent="0">
              <a:lnSpc>
                <a:spcPct val="90000"/>
              </a:lnSpc>
              <a:spcAft>
                <a:spcPts val="600"/>
              </a:spcAft>
              <a:buFont typeface="Gill Sans MT" panose="020B0502020104020203" pitchFamily="34" charset="0"/>
              <a:buNone/>
            </a:pPr>
            <a:r>
              <a:rPr lang="en-US" dirty="0">
                <a:solidFill>
                  <a:schemeClr val="bg2">
                    <a:lumMod val="25000"/>
                  </a:schemeClr>
                </a:solidFill>
                <a:latin typeface="Arial"/>
                <a:cs typeface="Arial"/>
              </a:rPr>
              <a:t>We serve, connect, and empower people living with disabilities to participate fully in life - on their own terms. Our work is grounded in the voices of the people we serve, built on a foundation of service, and backed by a 70-year history of success.</a:t>
            </a:r>
          </a:p>
        </p:txBody>
      </p:sp>
      <p:pic>
        <p:nvPicPr>
          <p:cNvPr id="24" name="Picture 9" descr="Icon&#10;&#10;Description automatically generated">
            <a:extLst>
              <a:ext uri="{FF2B5EF4-FFF2-40B4-BE49-F238E27FC236}">
                <a16:creationId xmlns:a16="http://schemas.microsoft.com/office/drawing/2014/main" id="{A147DC93-D362-2329-7785-D02EF55D6BB6}"/>
              </a:ext>
            </a:extLst>
          </p:cNvPr>
          <p:cNvPicPr>
            <a:picLocks noChangeAspect="1"/>
          </p:cNvPicPr>
          <p:nvPr/>
        </p:nvPicPr>
        <p:blipFill>
          <a:blip r:embed="rId4"/>
          <a:stretch>
            <a:fillRect/>
          </a:stretch>
        </p:blipFill>
        <p:spPr>
          <a:xfrm>
            <a:off x="4448682" y="1287966"/>
            <a:ext cx="685800" cy="685800"/>
          </a:xfrm>
          <a:prstGeom prst="rect">
            <a:avLst/>
          </a:prstGeom>
          <a:ln>
            <a:noFill/>
          </a:ln>
        </p:spPr>
      </p:pic>
      <p:pic>
        <p:nvPicPr>
          <p:cNvPr id="25" name="Picture 10" descr="Icon&#10;&#10;Description automatically generated">
            <a:extLst>
              <a:ext uri="{FF2B5EF4-FFF2-40B4-BE49-F238E27FC236}">
                <a16:creationId xmlns:a16="http://schemas.microsoft.com/office/drawing/2014/main" id="{85C292A4-EDCB-D589-7134-790188167380}"/>
              </a:ext>
            </a:extLst>
          </p:cNvPr>
          <p:cNvPicPr>
            <a:picLocks noChangeAspect="1"/>
          </p:cNvPicPr>
          <p:nvPr/>
        </p:nvPicPr>
        <p:blipFill>
          <a:blip r:embed="rId5"/>
          <a:stretch>
            <a:fillRect/>
          </a:stretch>
        </p:blipFill>
        <p:spPr>
          <a:xfrm>
            <a:off x="4448430" y="2229186"/>
            <a:ext cx="685800" cy="685800"/>
          </a:xfrm>
          <a:prstGeom prst="rect">
            <a:avLst/>
          </a:prstGeom>
          <a:ln>
            <a:noFill/>
          </a:ln>
        </p:spPr>
      </p:pic>
    </p:spTree>
    <p:extLst>
      <p:ext uri="{BB962C8B-B14F-4D97-AF65-F5344CB8AC3E}">
        <p14:creationId xmlns:p14="http://schemas.microsoft.com/office/powerpoint/2010/main" val="3265891515"/>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C79B5-D0A4-0598-9C99-C4507E401EB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4AFCC-F4B4-5C21-B9D8-225B9C0C37F4}"/>
              </a:ext>
            </a:extLst>
          </p:cNvPr>
          <p:cNvSpPr>
            <a:spLocks noGrp="1"/>
          </p:cNvSpPr>
          <p:nvPr>
            <p:ph idx="4294967295"/>
          </p:nvPr>
        </p:nvSpPr>
        <p:spPr>
          <a:xfrm>
            <a:off x="375645" y="754211"/>
            <a:ext cx="8147050" cy="474088"/>
          </a:xfrm>
        </p:spPr>
        <p:txBody>
          <a:bodyPr vert="horz" lIns="91440" tIns="45720" rIns="91440" bIns="45720" rtlCol="0" anchor="t">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0" algn="ctr">
              <a:buNone/>
            </a:pPr>
            <a:r>
              <a:rPr lang="en-US" sz="1600" dirty="0">
                <a:solidFill>
                  <a:srgbClr val="000000"/>
                </a:solidFill>
              </a:rPr>
              <a:t>Support people with disabilities as they build </a:t>
            </a:r>
            <a:r>
              <a:rPr lang="en-US" sz="1600" b="1" dirty="0">
                <a:solidFill>
                  <a:srgbClr val="000000"/>
                </a:solidFill>
              </a:rPr>
              <a:t>new digital skills and career pathways</a:t>
            </a:r>
            <a:r>
              <a:rPr lang="en-US" sz="1600" dirty="0">
                <a:solidFill>
                  <a:srgbClr val="000000"/>
                </a:solidFill>
              </a:rPr>
              <a:t>.</a:t>
            </a:r>
          </a:p>
          <a:p>
            <a:pPr indent="0">
              <a:buNone/>
            </a:pPr>
            <a:endParaRPr lang="en-CA" sz="1600" dirty="0">
              <a:latin typeface="Arial" panose="020B0604020202020204" pitchFamily="34" charset="0"/>
            </a:endParaRPr>
          </a:p>
        </p:txBody>
      </p:sp>
      <p:sp>
        <p:nvSpPr>
          <p:cNvPr id="6" name="Title 5">
            <a:extLst>
              <a:ext uri="{FF2B5EF4-FFF2-40B4-BE49-F238E27FC236}">
                <a16:creationId xmlns:a16="http://schemas.microsoft.com/office/drawing/2014/main" id="{5CD0A66D-8FCE-AD46-EF0A-3138289AA25D}"/>
              </a:ext>
            </a:extLst>
          </p:cNvPr>
          <p:cNvSpPr>
            <a:spLocks noGrp="1"/>
          </p:cNvSpPr>
          <p:nvPr>
            <p:ph type="title" idx="4294967295"/>
          </p:nvPr>
        </p:nvSpPr>
        <p:spPr>
          <a:xfrm>
            <a:off x="127000" y="0"/>
            <a:ext cx="9017000" cy="849745"/>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latin typeface="Arial"/>
                <a:cs typeface="Arial"/>
              </a:rPr>
              <a:t>Become a </a:t>
            </a:r>
            <a:r>
              <a:rPr lang="en-US" sz="3600" dirty="0" err="1">
                <a:latin typeface="Arial"/>
                <a:cs typeface="Arial"/>
              </a:rPr>
              <a:t>skillingup</a:t>
            </a:r>
            <a:r>
              <a:rPr lang="en-US" sz="3600" dirty="0">
                <a:latin typeface="Arial"/>
                <a:cs typeface="Arial"/>
              </a:rPr>
              <a:t> mentor</a:t>
            </a:r>
            <a:endParaRPr lang="en-CA" sz="3600" dirty="0">
              <a:latin typeface="Arial"/>
              <a:cs typeface="Arial"/>
            </a:endParaRPr>
          </a:p>
        </p:txBody>
      </p:sp>
      <p:graphicFrame>
        <p:nvGraphicFramePr>
          <p:cNvPr id="2" name="Table 1">
            <a:extLst>
              <a:ext uri="{FF2B5EF4-FFF2-40B4-BE49-F238E27FC236}">
                <a16:creationId xmlns:a16="http://schemas.microsoft.com/office/drawing/2014/main" id="{09ABB257-8B3D-14E4-243B-42B3D7918B46}"/>
              </a:ext>
            </a:extLst>
          </p:cNvPr>
          <p:cNvGraphicFramePr>
            <a:graphicFrameLocks noGrp="1"/>
          </p:cNvGraphicFramePr>
          <p:nvPr>
            <p:extLst>
              <p:ext uri="{D42A27DB-BD31-4B8C-83A1-F6EECF244321}">
                <p14:modId xmlns:p14="http://schemas.microsoft.com/office/powerpoint/2010/main" val="1886251845"/>
              </p:ext>
            </p:extLst>
          </p:nvPr>
        </p:nvGraphicFramePr>
        <p:xfrm>
          <a:off x="127000" y="1228298"/>
          <a:ext cx="8887346" cy="2459271"/>
        </p:xfrm>
        <a:graphic>
          <a:graphicData uri="http://schemas.openxmlformats.org/drawingml/2006/table">
            <a:tbl>
              <a:tblPr firstRow="1" bandRow="1">
                <a:tableStyleId>{5C22544A-7EE6-4342-B048-85BDC9FD1C3A}</a:tableStyleId>
              </a:tblPr>
              <a:tblGrid>
                <a:gridCol w="4443673">
                  <a:extLst>
                    <a:ext uri="{9D8B030D-6E8A-4147-A177-3AD203B41FA5}">
                      <a16:colId xmlns:a16="http://schemas.microsoft.com/office/drawing/2014/main" val="1478147280"/>
                    </a:ext>
                  </a:extLst>
                </a:gridCol>
                <a:gridCol w="4443673">
                  <a:extLst>
                    <a:ext uri="{9D8B030D-6E8A-4147-A177-3AD203B41FA5}">
                      <a16:colId xmlns:a16="http://schemas.microsoft.com/office/drawing/2014/main" val="2987589733"/>
                    </a:ext>
                  </a:extLst>
                </a:gridCol>
              </a:tblGrid>
              <a:tr h="432595">
                <a:tc>
                  <a:txBody>
                    <a:bodyPr/>
                    <a:lstStyle/>
                    <a:p>
                      <a:pPr algn="ctr"/>
                      <a:r>
                        <a:rPr lang="en-CA" dirty="0"/>
                        <a:t>What Mentors Do</a:t>
                      </a:r>
                    </a:p>
                  </a:txBody>
                  <a:tcPr/>
                </a:tc>
                <a:tc>
                  <a:txBody>
                    <a:bodyPr/>
                    <a:lstStyle/>
                    <a:p>
                      <a:pPr algn="ctr"/>
                      <a:r>
                        <a:rPr lang="en-CA" dirty="0"/>
                        <a:t>How It Works</a:t>
                      </a:r>
                    </a:p>
                  </a:txBody>
                  <a:tcPr/>
                </a:tc>
                <a:extLst>
                  <a:ext uri="{0D108BD9-81ED-4DB2-BD59-A6C34878D82A}">
                    <a16:rowId xmlns:a16="http://schemas.microsoft.com/office/drawing/2014/main" val="3029085460"/>
                  </a:ext>
                </a:extLst>
              </a:tr>
              <a:tr h="2026676">
                <a:tc>
                  <a:txBody>
                    <a:bodyPr/>
                    <a:lstStyle/>
                    <a:p>
                      <a:pPr marL="285750" indent="-285750">
                        <a:buFont typeface="Arial" panose="020B0604020202020204" pitchFamily="34" charset="0"/>
                        <a:buChar char="•"/>
                      </a:pPr>
                      <a:r>
                        <a:rPr lang="en-US" dirty="0">
                          <a:solidFill>
                            <a:srgbClr val="000000"/>
                          </a:solidFill>
                        </a:rPr>
                        <a:t> Share industry insights</a:t>
                      </a:r>
                    </a:p>
                    <a:p>
                      <a:pPr marL="285750" indent="-285750">
                        <a:buFont typeface="Arial" panose="020B0604020202020204" pitchFamily="34" charset="0"/>
                        <a:buChar char="•"/>
                      </a:pPr>
                      <a:r>
                        <a:rPr lang="en-US" dirty="0">
                          <a:solidFill>
                            <a:srgbClr val="000000"/>
                          </a:solidFill>
                        </a:rPr>
                        <a:t>Answer questions and provide guidance</a:t>
                      </a:r>
                    </a:p>
                    <a:p>
                      <a:pPr marL="285750" indent="-285750">
                        <a:buFont typeface="Arial" panose="020B0604020202020204" pitchFamily="34" charset="0"/>
                        <a:buChar char="•"/>
                      </a:pPr>
                      <a:r>
                        <a:rPr lang="en-US" dirty="0">
                          <a:solidFill>
                            <a:srgbClr val="000000"/>
                          </a:solidFill>
                        </a:rPr>
                        <a:t>Review progress and encourage growth</a:t>
                      </a:r>
                    </a:p>
                    <a:p>
                      <a:pPr marL="285750" indent="-285750">
                        <a:buFont typeface="Arial" panose="020B0604020202020204" pitchFamily="34" charset="0"/>
                        <a:buChar char="•"/>
                      </a:pPr>
                      <a:r>
                        <a:rPr lang="en-US" dirty="0">
                          <a:solidFill>
                            <a:srgbClr val="000000"/>
                          </a:solidFill>
                        </a:rPr>
                        <a:t>Offer career advice</a:t>
                      </a:r>
                    </a:p>
                    <a:p>
                      <a:pPr marL="285750" indent="-285750">
                        <a:buFont typeface="Arial" panose="020B0604020202020204" pitchFamily="34" charset="0"/>
                        <a:buChar char="•"/>
                      </a:pPr>
                      <a:r>
                        <a:rPr lang="en-US" dirty="0">
                          <a:solidFill>
                            <a:srgbClr val="000000"/>
                          </a:solidFill>
                        </a:rPr>
                        <a:t>Connect learners to networks and opportunities</a:t>
                      </a:r>
                      <a:endParaRPr lang="en-CA" dirty="0">
                        <a:solidFill>
                          <a:srgbClr val="000000"/>
                        </a:solidFill>
                      </a:endParaRPr>
                    </a:p>
                  </a:txBody>
                  <a:tcPr/>
                </a:tc>
                <a:tc>
                  <a:txBody>
                    <a:bodyPr/>
                    <a:lstStyle/>
                    <a:p>
                      <a:pPr marL="285750" indent="-285750">
                        <a:buFont typeface="Arial" panose="020B0604020202020204" pitchFamily="34" charset="0"/>
                        <a:buChar char="•"/>
                      </a:pPr>
                      <a:r>
                        <a:rPr lang="en-US" dirty="0">
                          <a:solidFill>
                            <a:srgbClr val="000000"/>
                          </a:solidFill>
                        </a:rPr>
                        <a:t>Mentors are </a:t>
                      </a:r>
                      <a:r>
                        <a:rPr lang="en-US" b="1" dirty="0">
                          <a:solidFill>
                            <a:srgbClr val="000000"/>
                          </a:solidFill>
                        </a:rPr>
                        <a:t>paired 1:1 with a learner</a:t>
                      </a:r>
                      <a:r>
                        <a:rPr lang="en-US" dirty="0">
                          <a:solidFill>
                            <a:srgbClr val="000000"/>
                          </a:solidFill>
                        </a:rPr>
                        <a:t> </a:t>
                      </a:r>
                    </a:p>
                    <a:p>
                      <a:pPr marL="285750" indent="-285750">
                        <a:buFont typeface="Arial" panose="020B0604020202020204" pitchFamily="34" charset="0"/>
                        <a:buChar char="•"/>
                      </a:pPr>
                      <a:r>
                        <a:rPr lang="en-US" dirty="0">
                          <a:solidFill>
                            <a:srgbClr val="000000"/>
                          </a:solidFill>
                        </a:rPr>
                        <a:t>Focus on </a:t>
                      </a:r>
                      <a:r>
                        <a:rPr lang="en-US" b="1" dirty="0">
                          <a:solidFill>
                            <a:srgbClr val="000000"/>
                          </a:solidFill>
                        </a:rPr>
                        <a:t>building a meaningful connection</a:t>
                      </a:r>
                    </a:p>
                    <a:p>
                      <a:pPr marL="285750" indent="-285750">
                        <a:buFont typeface="Arial" panose="020B0604020202020204" pitchFamily="34" charset="0"/>
                        <a:buChar char="•"/>
                      </a:pPr>
                      <a:r>
                        <a:rPr lang="en-US" dirty="0">
                          <a:solidFill>
                            <a:srgbClr val="000000"/>
                          </a:solidFill>
                        </a:rPr>
                        <a:t>Support </a:t>
                      </a:r>
                      <a:r>
                        <a:rPr lang="en-US" b="1" dirty="0">
                          <a:solidFill>
                            <a:srgbClr val="000000"/>
                          </a:solidFill>
                        </a:rPr>
                        <a:t>individual goals and growth</a:t>
                      </a:r>
                      <a:endParaRPr lang="en-CA" dirty="0">
                        <a:solidFill>
                          <a:srgbClr val="000000"/>
                        </a:solidFill>
                      </a:endParaRPr>
                    </a:p>
                  </a:txBody>
                  <a:tcPr/>
                </a:tc>
                <a:extLst>
                  <a:ext uri="{0D108BD9-81ED-4DB2-BD59-A6C34878D82A}">
                    <a16:rowId xmlns:a16="http://schemas.microsoft.com/office/drawing/2014/main" val="967840710"/>
                  </a:ext>
                </a:extLst>
              </a:tr>
            </a:tbl>
          </a:graphicData>
        </a:graphic>
      </p:graphicFrame>
      <p:sp>
        <p:nvSpPr>
          <p:cNvPr id="4" name="TextBox 3">
            <a:extLst>
              <a:ext uri="{FF2B5EF4-FFF2-40B4-BE49-F238E27FC236}">
                <a16:creationId xmlns:a16="http://schemas.microsoft.com/office/drawing/2014/main" id="{8C765178-7DFF-E6ED-96E9-79CBBF541355}"/>
              </a:ext>
            </a:extLst>
          </p:cNvPr>
          <p:cNvSpPr txBox="1"/>
          <p:nvPr/>
        </p:nvSpPr>
        <p:spPr>
          <a:xfrm>
            <a:off x="87383" y="4066123"/>
            <a:ext cx="8723573" cy="646331"/>
          </a:xfrm>
          <a:prstGeom prst="rect">
            <a:avLst/>
          </a:prstGeom>
          <a:noFill/>
        </p:spPr>
        <p:txBody>
          <a:bodyPr wrap="square">
            <a:spAutoFit/>
          </a:bodyPr>
          <a:lstStyle/>
          <a:p>
            <a:pPr algn="ctr"/>
            <a:r>
              <a:rPr lang="en-US" dirty="0">
                <a:solidFill>
                  <a:srgbClr val="000000"/>
                </a:solidFill>
              </a:rPr>
              <a:t>A small time commitment can have a lasting impact on someone’s career journey.</a:t>
            </a:r>
          </a:p>
          <a:p>
            <a:pPr algn="ctr"/>
            <a:r>
              <a:rPr lang="en-US" b="1" dirty="0">
                <a:solidFill>
                  <a:srgbClr val="000000"/>
                </a:solidFill>
              </a:rPr>
              <a:t>Sign-up:  www.skillingup.ca</a:t>
            </a:r>
            <a:endParaRPr lang="en-CA" b="1" dirty="0">
              <a:solidFill>
                <a:srgbClr val="000000"/>
              </a:solidFill>
            </a:endParaRPr>
          </a:p>
        </p:txBody>
      </p:sp>
    </p:spTree>
    <p:extLst>
      <p:ext uri="{BB962C8B-B14F-4D97-AF65-F5344CB8AC3E}">
        <p14:creationId xmlns:p14="http://schemas.microsoft.com/office/powerpoint/2010/main" val="267182354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52FB9-2C04-694C-3567-93C5B916ED88}"/>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1E5B190F-5C40-6B58-0BD9-24070EE40E13}"/>
              </a:ext>
            </a:extLst>
          </p:cNvPr>
          <p:cNvSpPr txBox="1"/>
          <p:nvPr/>
        </p:nvSpPr>
        <p:spPr>
          <a:xfrm>
            <a:off x="0" y="519222"/>
            <a:ext cx="909458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7655" indent="-143510"/>
            <a:r>
              <a:rPr lang="en-US" sz="1400" dirty="0">
                <a:solidFill>
                  <a:srgbClr val="000000"/>
                </a:solidFill>
              </a:rPr>
              <a:t>A flexible program that enables your team to deliver </a:t>
            </a:r>
            <a:r>
              <a:rPr lang="en-US" sz="1400" b="1" dirty="0">
                <a:solidFill>
                  <a:srgbClr val="000000"/>
                </a:solidFill>
              </a:rPr>
              <a:t>in-person digital skills and job readiness training</a:t>
            </a:r>
            <a:r>
              <a:rPr lang="en-US" sz="1400" dirty="0">
                <a:solidFill>
                  <a:srgbClr val="000000"/>
                </a:solidFill>
              </a:rPr>
              <a:t> using</a:t>
            </a:r>
          </a:p>
          <a:p>
            <a:pPr marL="287655" indent="-143510"/>
            <a:r>
              <a:rPr lang="en-US" sz="1400" dirty="0" err="1">
                <a:solidFill>
                  <a:srgbClr val="000000"/>
                </a:solidFill>
              </a:rPr>
              <a:t>SkillingUp</a:t>
            </a:r>
            <a:r>
              <a:rPr lang="en-US" sz="1400" dirty="0">
                <a:solidFill>
                  <a:srgbClr val="000000"/>
                </a:solidFill>
              </a:rPr>
              <a:t> content with full support from our team</a:t>
            </a:r>
            <a:r>
              <a:rPr lang="en-US" sz="1600" dirty="0">
                <a:solidFill>
                  <a:srgbClr val="000000"/>
                </a:solidFill>
              </a:rPr>
              <a:t>.</a:t>
            </a:r>
            <a:endParaRPr lang="en-US" sz="1600" b="1" dirty="0">
              <a:solidFill>
                <a:srgbClr val="000000"/>
              </a:solidFill>
            </a:endParaRPr>
          </a:p>
          <a:p>
            <a:r>
              <a:rPr lang="en-US" sz="1600" b="1" dirty="0">
                <a:solidFill>
                  <a:srgbClr val="000000"/>
                </a:solidFill>
              </a:rPr>
              <a:t>How It Works:</a:t>
            </a:r>
          </a:p>
          <a:p>
            <a:pPr marL="287655" indent="-143510" algn="ctr"/>
            <a:endParaRPr lang="en-US" sz="1400" dirty="0">
              <a:solidFill>
                <a:srgbClr val="000000"/>
              </a:solidFill>
              <a:cs typeface="Arial" panose="020B0604020202020204" pitchFamily="34" charset="0"/>
            </a:endParaRPr>
          </a:p>
        </p:txBody>
      </p:sp>
      <p:sp>
        <p:nvSpPr>
          <p:cNvPr id="5" name="Title 2">
            <a:extLst>
              <a:ext uri="{FF2B5EF4-FFF2-40B4-BE49-F238E27FC236}">
                <a16:creationId xmlns:a16="http://schemas.microsoft.com/office/drawing/2014/main" id="{E3630503-3FCE-1311-EF95-BE0D8CF02F40}"/>
              </a:ext>
            </a:extLst>
          </p:cNvPr>
          <p:cNvSpPr>
            <a:spLocks noGrp="1"/>
          </p:cNvSpPr>
          <p:nvPr>
            <p:ph type="title"/>
          </p:nvPr>
        </p:nvSpPr>
        <p:spPr>
          <a:xfrm>
            <a:off x="-61415" y="-199478"/>
            <a:ext cx="8229600" cy="857250"/>
          </a:xfrm>
        </p:spPr>
        <p:txBody>
          <a:bodyPr/>
          <a:lstStyle/>
          <a:p>
            <a:pPr algn="l"/>
            <a:r>
              <a:rPr lang="en-US" sz="3200" dirty="0">
                <a:solidFill>
                  <a:srgbClr val="00807A"/>
                </a:solidFill>
              </a:rPr>
              <a:t>Workshop collaboration</a:t>
            </a:r>
          </a:p>
        </p:txBody>
      </p:sp>
      <p:graphicFrame>
        <p:nvGraphicFramePr>
          <p:cNvPr id="6" name="Table 5">
            <a:extLst>
              <a:ext uri="{FF2B5EF4-FFF2-40B4-BE49-F238E27FC236}">
                <a16:creationId xmlns:a16="http://schemas.microsoft.com/office/drawing/2014/main" id="{FC2A99C3-F1BA-916F-35DF-D12FB9CE1D6A}"/>
              </a:ext>
            </a:extLst>
          </p:cNvPr>
          <p:cNvGraphicFramePr>
            <a:graphicFrameLocks noGrp="1"/>
          </p:cNvGraphicFramePr>
          <p:nvPr>
            <p:extLst>
              <p:ext uri="{D42A27DB-BD31-4B8C-83A1-F6EECF244321}">
                <p14:modId xmlns:p14="http://schemas.microsoft.com/office/powerpoint/2010/main" val="3393904991"/>
              </p:ext>
            </p:extLst>
          </p:nvPr>
        </p:nvGraphicFramePr>
        <p:xfrm>
          <a:off x="109496" y="1294760"/>
          <a:ext cx="8875596" cy="3139440"/>
        </p:xfrm>
        <a:graphic>
          <a:graphicData uri="http://schemas.openxmlformats.org/drawingml/2006/table">
            <a:tbl>
              <a:tblPr firstRow="1" bandRow="1">
                <a:tableStyleId>{5C22544A-7EE6-4342-B048-85BDC9FD1C3A}</a:tableStyleId>
              </a:tblPr>
              <a:tblGrid>
                <a:gridCol w="2218899">
                  <a:extLst>
                    <a:ext uri="{9D8B030D-6E8A-4147-A177-3AD203B41FA5}">
                      <a16:colId xmlns:a16="http://schemas.microsoft.com/office/drawing/2014/main" val="799407142"/>
                    </a:ext>
                  </a:extLst>
                </a:gridCol>
                <a:gridCol w="2218899">
                  <a:extLst>
                    <a:ext uri="{9D8B030D-6E8A-4147-A177-3AD203B41FA5}">
                      <a16:colId xmlns:a16="http://schemas.microsoft.com/office/drawing/2014/main" val="3068412326"/>
                    </a:ext>
                  </a:extLst>
                </a:gridCol>
                <a:gridCol w="2218899">
                  <a:extLst>
                    <a:ext uri="{9D8B030D-6E8A-4147-A177-3AD203B41FA5}">
                      <a16:colId xmlns:a16="http://schemas.microsoft.com/office/drawing/2014/main" val="2969869775"/>
                    </a:ext>
                  </a:extLst>
                </a:gridCol>
                <a:gridCol w="2218899">
                  <a:extLst>
                    <a:ext uri="{9D8B030D-6E8A-4147-A177-3AD203B41FA5}">
                      <a16:colId xmlns:a16="http://schemas.microsoft.com/office/drawing/2014/main" val="3939022911"/>
                    </a:ext>
                  </a:extLst>
                </a:gridCol>
              </a:tblGrid>
              <a:tr h="139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BFBFB"/>
                          </a:solidFill>
                        </a:rPr>
                        <a:t>1. Plan</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BFBFB"/>
                          </a:solidFill>
                        </a:rPr>
                        <a:t>2. Registration</a:t>
                      </a:r>
                      <a:endParaRPr lang="en-US" sz="1600" dirty="0">
                        <a:solidFill>
                          <a:srgbClr val="FBFBFB"/>
                        </a:solidFill>
                      </a:endParaRPr>
                    </a:p>
                    <a:p>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BFBFB"/>
                          </a:solidFill>
                        </a:rPr>
                        <a:t>3. Delivery</a:t>
                      </a:r>
                      <a:endParaRPr lang="en-US" sz="1600" dirty="0">
                        <a:solidFill>
                          <a:srgbClr val="FBFBFB"/>
                        </a:solidFill>
                      </a:endParaRPr>
                    </a:p>
                    <a:p>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BFBFB"/>
                          </a:solidFill>
                        </a:rPr>
                        <a:t>4. Wrap-Up</a:t>
                      </a:r>
                      <a:endParaRPr lang="en-CA" sz="1600" dirty="0"/>
                    </a:p>
                  </a:txBody>
                  <a:tcPr/>
                </a:tc>
                <a:extLst>
                  <a:ext uri="{0D108BD9-81ED-4DB2-BD59-A6C34878D82A}">
                    <a16:rowId xmlns:a16="http://schemas.microsoft.com/office/drawing/2014/main" val="1600542371"/>
                  </a:ext>
                </a:extLst>
              </a:tr>
              <a:tr h="23826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rgbClr val="000000"/>
                          </a:solidFill>
                        </a:rPr>
                        <a:t>Intro call to confirm dates, content, and support needs </a:t>
                      </a:r>
                    </a:p>
                    <a:p>
                      <a:endParaRPr lang="en-CA" sz="1600" dirty="0"/>
                    </a:p>
                  </a:txBody>
                  <a:tcPr/>
                </a:tc>
                <a:tc>
                  <a:txBody>
                    <a:bodyPr/>
                    <a:lstStyle/>
                    <a:p>
                      <a:pPr marL="285750" indent="-285750">
                        <a:buFont typeface="Arial" panose="020B0604020202020204" pitchFamily="34" charset="0"/>
                        <a:buChar char="•"/>
                      </a:pPr>
                      <a:r>
                        <a:rPr lang="en-US" sz="1600" b="0" dirty="0">
                          <a:solidFill>
                            <a:srgbClr val="000000"/>
                          </a:solidFill>
                        </a:rPr>
                        <a:t>Submit participant list + confirm start date </a:t>
                      </a:r>
                    </a:p>
                    <a:p>
                      <a:pPr marL="285750" indent="-285750">
                        <a:buFont typeface="Arial" panose="020B0604020202020204" pitchFamily="34" charset="0"/>
                        <a:buChar char="•"/>
                      </a:pPr>
                      <a:r>
                        <a:rPr lang="en-US" sz="1600" b="0" dirty="0">
                          <a:solidFill>
                            <a:srgbClr val="000000"/>
                          </a:solidFill>
                        </a:rPr>
                        <a:t>Participants complete online registration </a:t>
                      </a:r>
                    </a:p>
                    <a:p>
                      <a:pPr marL="285750" indent="-285750">
                        <a:buFont typeface="Arial" panose="020B0604020202020204" pitchFamily="34" charset="0"/>
                        <a:buChar char="•"/>
                      </a:pPr>
                      <a:r>
                        <a:rPr lang="en-US" sz="1600" b="0" dirty="0">
                          <a:solidFill>
                            <a:srgbClr val="000000"/>
                          </a:solidFill>
                        </a:rPr>
                        <a:t>SkillingUp team enrolls learners + sends login details </a:t>
                      </a:r>
                    </a:p>
                  </a:txBody>
                  <a:tcPr/>
                </a:tc>
                <a:tc>
                  <a:txBody>
                    <a:bodyPr/>
                    <a:lstStyle/>
                    <a:p>
                      <a:pPr marL="285750" indent="-285750">
                        <a:buFont typeface="Arial" panose="020B0604020202020204" pitchFamily="34" charset="0"/>
                        <a:buChar char="•"/>
                      </a:pPr>
                      <a:r>
                        <a:rPr lang="en-US" sz="1600" b="0" dirty="0">
                          <a:solidFill>
                            <a:srgbClr val="000000"/>
                          </a:solidFill>
                        </a:rPr>
                        <a:t>You facilitate in-person sessions using our content. </a:t>
                      </a:r>
                    </a:p>
                    <a:p>
                      <a:pPr marL="285750" indent="-285750">
                        <a:buFont typeface="Arial" panose="020B0604020202020204" pitchFamily="34" charset="0"/>
                        <a:buChar char="•"/>
                      </a:pPr>
                      <a:r>
                        <a:rPr lang="en-US" sz="1600" b="0" dirty="0">
                          <a:solidFill>
                            <a:srgbClr val="000000"/>
                          </a:solidFill>
                        </a:rPr>
                        <a:t>Live orientation session on Day 1 </a:t>
                      </a:r>
                    </a:p>
                    <a:p>
                      <a:pPr marL="285750" indent="-285750">
                        <a:buFont typeface="Arial" panose="020B0604020202020204" pitchFamily="34" charset="0"/>
                        <a:buChar char="•"/>
                      </a:pPr>
                      <a:r>
                        <a:rPr lang="en-US" sz="1600" b="0" dirty="0">
                          <a:solidFill>
                            <a:srgbClr val="000000"/>
                          </a:solidFill>
                        </a:rPr>
                        <a:t>Ongoing support available </a:t>
                      </a:r>
                    </a:p>
                    <a:p>
                      <a:endParaRPr lang="en-CA" sz="1600" dirty="0">
                        <a:solidFill>
                          <a:srgbClr val="000000"/>
                        </a:solidFill>
                      </a:endParaRPr>
                    </a:p>
                  </a:txBody>
                  <a:tcPr/>
                </a:tc>
                <a:tc>
                  <a:txBody>
                    <a:bodyPr/>
                    <a:lstStyle/>
                    <a:p>
                      <a:pPr marL="285750" indent="-285750">
                        <a:buFont typeface="Arial" panose="020B0604020202020204" pitchFamily="34" charset="0"/>
                        <a:buChar char="•"/>
                      </a:pPr>
                      <a:r>
                        <a:rPr lang="en-US" sz="1600" b="0" dirty="0">
                          <a:solidFill>
                            <a:srgbClr val="000000"/>
                          </a:solidFill>
                        </a:rPr>
                        <a:t>Final Q&amp;A session with our team </a:t>
                      </a:r>
                    </a:p>
                    <a:p>
                      <a:pPr marL="285750" indent="-285750">
                        <a:buFont typeface="Arial" panose="020B0604020202020204" pitchFamily="34" charset="0"/>
                        <a:buChar char="•"/>
                      </a:pPr>
                      <a:r>
                        <a:rPr lang="en-US" sz="1600" b="0" dirty="0">
                          <a:solidFill>
                            <a:srgbClr val="000000"/>
                          </a:solidFill>
                        </a:rPr>
                        <a:t>SkillingUp team sends completion certificates</a:t>
                      </a:r>
                    </a:p>
                    <a:p>
                      <a:pPr marL="285750" indent="-285750">
                        <a:buFont typeface="Arial" panose="020B0604020202020204" pitchFamily="34" charset="0"/>
                        <a:buChar char="•"/>
                      </a:pPr>
                      <a:r>
                        <a:rPr lang="en-US" sz="1600" b="0" dirty="0">
                          <a:solidFill>
                            <a:srgbClr val="000000"/>
                          </a:solidFill>
                        </a:rPr>
                        <a:t>Participants can continue learning + access employment support</a:t>
                      </a:r>
                    </a:p>
                    <a:p>
                      <a:pPr marL="0" indent="0">
                        <a:buFont typeface="Arial" panose="020B0604020202020204" pitchFamily="34" charset="0"/>
                        <a:buNone/>
                      </a:pPr>
                      <a:endParaRPr lang="en-CA" dirty="0">
                        <a:solidFill>
                          <a:srgbClr val="000000"/>
                        </a:solidFill>
                      </a:endParaRPr>
                    </a:p>
                  </a:txBody>
                  <a:tcPr/>
                </a:tc>
                <a:extLst>
                  <a:ext uri="{0D108BD9-81ED-4DB2-BD59-A6C34878D82A}">
                    <a16:rowId xmlns:a16="http://schemas.microsoft.com/office/drawing/2014/main" val="2154546231"/>
                  </a:ext>
                </a:extLst>
              </a:tr>
            </a:tbl>
          </a:graphicData>
        </a:graphic>
      </p:graphicFrame>
    </p:spTree>
    <p:extLst>
      <p:ext uri="{BB962C8B-B14F-4D97-AF65-F5344CB8AC3E}">
        <p14:creationId xmlns:p14="http://schemas.microsoft.com/office/powerpoint/2010/main" val="293892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A49E-4CBE-42C4-5AED-AAD1D28D6A80}"/>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33451364-0C89-EE01-D242-A268870A68CA}"/>
              </a:ext>
            </a:extLst>
          </p:cNvPr>
          <p:cNvSpPr>
            <a:spLocks noGrp="1"/>
          </p:cNvSpPr>
          <p:nvPr>
            <p:ph type="title"/>
          </p:nvPr>
        </p:nvSpPr>
        <p:spPr>
          <a:xfrm>
            <a:off x="0" y="-110395"/>
            <a:ext cx="8229600" cy="857250"/>
          </a:xfrm>
        </p:spPr>
        <p:txBody>
          <a:bodyPr/>
          <a:lstStyle/>
          <a:p>
            <a:pPr algn="l"/>
            <a:r>
              <a:rPr lang="en-US" sz="3200" dirty="0">
                <a:solidFill>
                  <a:srgbClr val="00807A"/>
                </a:solidFill>
              </a:rPr>
              <a:t>Workshop content</a:t>
            </a:r>
          </a:p>
        </p:txBody>
      </p:sp>
      <p:graphicFrame>
        <p:nvGraphicFramePr>
          <p:cNvPr id="3" name="Table 2">
            <a:extLst>
              <a:ext uri="{FF2B5EF4-FFF2-40B4-BE49-F238E27FC236}">
                <a16:creationId xmlns:a16="http://schemas.microsoft.com/office/drawing/2014/main" id="{00C1F8DC-237E-997F-8702-812C6CD1BE6A}"/>
              </a:ext>
            </a:extLst>
          </p:cNvPr>
          <p:cNvGraphicFramePr>
            <a:graphicFrameLocks noGrp="1"/>
          </p:cNvGraphicFramePr>
          <p:nvPr>
            <p:extLst>
              <p:ext uri="{D42A27DB-BD31-4B8C-83A1-F6EECF244321}">
                <p14:modId xmlns:p14="http://schemas.microsoft.com/office/powerpoint/2010/main" val="2976078722"/>
              </p:ext>
            </p:extLst>
          </p:nvPr>
        </p:nvGraphicFramePr>
        <p:xfrm>
          <a:off x="142406" y="746855"/>
          <a:ext cx="8859188" cy="3688080"/>
        </p:xfrm>
        <a:graphic>
          <a:graphicData uri="http://schemas.openxmlformats.org/drawingml/2006/table">
            <a:tbl>
              <a:tblPr firstRow="1" bandRow="1">
                <a:tableStyleId>{5C22544A-7EE6-4342-B048-85BDC9FD1C3A}</a:tableStyleId>
              </a:tblPr>
              <a:tblGrid>
                <a:gridCol w="4429594">
                  <a:extLst>
                    <a:ext uri="{9D8B030D-6E8A-4147-A177-3AD203B41FA5}">
                      <a16:colId xmlns:a16="http://schemas.microsoft.com/office/drawing/2014/main" val="1084518685"/>
                    </a:ext>
                  </a:extLst>
                </a:gridCol>
                <a:gridCol w="4429594">
                  <a:extLst>
                    <a:ext uri="{9D8B030D-6E8A-4147-A177-3AD203B41FA5}">
                      <a16:colId xmlns:a16="http://schemas.microsoft.com/office/drawing/2014/main" val="2143219238"/>
                    </a:ext>
                  </a:extLst>
                </a:gridCol>
              </a:tblGrid>
              <a:tr h="37226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Workshop Options</a:t>
                      </a:r>
                      <a:br>
                        <a:rPr lang="en-US" sz="1200" dirty="0"/>
                      </a:br>
                      <a:endParaRPr lang="en-CA" sz="1200" dirty="0"/>
                    </a:p>
                  </a:txBody>
                  <a:tcPr/>
                </a:tc>
                <a:tc>
                  <a:txBody>
                    <a:bodyPr/>
                    <a:lstStyle/>
                    <a:p>
                      <a:pPr marL="0" indent="0" algn="ctr">
                        <a:buFont typeface="Arial" panose="020B0604020202020204" pitchFamily="34" charset="0"/>
                        <a:buNone/>
                      </a:pPr>
                      <a:r>
                        <a:rPr lang="en-CA" sz="2000" dirty="0"/>
                        <a:t>Benefits of Collaboration</a:t>
                      </a:r>
                    </a:p>
                  </a:txBody>
                  <a:tcPr/>
                </a:tc>
                <a:extLst>
                  <a:ext uri="{0D108BD9-81ED-4DB2-BD59-A6C34878D82A}">
                    <a16:rowId xmlns:a16="http://schemas.microsoft.com/office/drawing/2014/main" val="3133918160"/>
                  </a:ext>
                </a:extLst>
              </a:tr>
              <a:tr h="2988920">
                <a:tc>
                  <a:txBody>
                    <a:bodyPr/>
                    <a:lstStyle/>
                    <a:p>
                      <a:pPr algn="l"/>
                      <a:r>
                        <a:rPr lang="en-US" sz="1400" b="1" dirty="0">
                          <a:solidFill>
                            <a:srgbClr val="000000"/>
                          </a:solidFill>
                        </a:rPr>
                        <a:t>Core Workshops (9-10 hours)</a:t>
                      </a:r>
                    </a:p>
                    <a:p>
                      <a:pPr marL="285750" indent="-285750">
                        <a:buFont typeface="Arial" panose="020B0604020202020204" pitchFamily="34" charset="0"/>
                        <a:buChar char="•"/>
                      </a:pPr>
                      <a:r>
                        <a:rPr lang="en-US" sz="1400" b="0" dirty="0">
                          <a:solidFill>
                            <a:srgbClr val="000000"/>
                          </a:solidFill>
                        </a:rPr>
                        <a:t>Digital Literacy for Work &amp; Everyday Life</a:t>
                      </a:r>
                    </a:p>
                    <a:p>
                      <a:pPr marL="285750" indent="-285750">
                        <a:buFont typeface="Arial" panose="020B0604020202020204" pitchFamily="34" charset="0"/>
                        <a:buChar char="•"/>
                      </a:pPr>
                      <a:r>
                        <a:rPr lang="en-US" sz="1400" b="0" dirty="0">
                          <a:solidFill>
                            <a:srgbClr val="000000"/>
                          </a:solidFill>
                        </a:rPr>
                        <a:t>Professional Soft Skills</a:t>
                      </a:r>
                    </a:p>
                    <a:p>
                      <a:pPr marL="285750" indent="-285750">
                        <a:buFont typeface="Arial" panose="020B0604020202020204" pitchFamily="34" charset="0"/>
                        <a:buChar char="•"/>
                      </a:pPr>
                      <a:r>
                        <a:rPr lang="en-US" sz="1400" b="0" dirty="0">
                          <a:solidFill>
                            <a:srgbClr val="000000"/>
                          </a:solidFill>
                        </a:rPr>
                        <a:t> Job Readiness</a:t>
                      </a:r>
                    </a:p>
                    <a:p>
                      <a:pPr marL="285750" indent="-285750">
                        <a:buFont typeface="Arial" panose="020B0604020202020204" pitchFamily="34" charset="0"/>
                        <a:buChar char="•"/>
                      </a:pPr>
                      <a:endParaRPr lang="en-US" sz="1200" b="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Digital Fundamentals Library (1.5 hours each)</a:t>
                      </a:r>
                    </a:p>
                    <a:p>
                      <a:pPr marL="285750" indent="-285750">
                        <a:buFont typeface="Arial" panose="020B0604020202020204" pitchFamily="34" charset="0"/>
                        <a:buChar char="•"/>
                      </a:pPr>
                      <a:r>
                        <a:rPr lang="en-CA" sz="1400" b="0" dirty="0">
                          <a:solidFill>
                            <a:srgbClr val="000000"/>
                          </a:solidFill>
                        </a:rPr>
                        <a:t>Tech Etiquette, Internet Safety, Digital Footprint</a:t>
                      </a:r>
                    </a:p>
                    <a:p>
                      <a:pPr marL="285750" indent="-285750">
                        <a:buFont typeface="Arial" panose="020B0604020202020204" pitchFamily="34" charset="0"/>
                        <a:buChar char="•"/>
                      </a:pPr>
                      <a:r>
                        <a:rPr lang="en-CA" sz="1400" b="0" dirty="0">
                          <a:solidFill>
                            <a:srgbClr val="000000"/>
                          </a:solidFill>
                        </a:rPr>
                        <a:t>Privacy &amp; Security, Social Media, Online Collaboration</a:t>
                      </a:r>
                    </a:p>
                    <a:p>
                      <a:pPr marL="285750" indent="-285750">
                        <a:buFont typeface="Arial" panose="020B0604020202020204" pitchFamily="34" charset="0"/>
                        <a:buChar char="•"/>
                      </a:pPr>
                      <a:r>
                        <a:rPr lang="en-CA" sz="1400" b="0" dirty="0">
                          <a:solidFill>
                            <a:srgbClr val="000000"/>
                          </a:solidFill>
                        </a:rPr>
                        <a:t>Device Basics, iPad Basics, Device Settings </a:t>
                      </a:r>
                    </a:p>
                    <a:p>
                      <a:pPr marL="285750" indent="-285750">
                        <a:buFont typeface="Arial" panose="020B0604020202020204" pitchFamily="34" charset="0"/>
                        <a:buChar char="•"/>
                      </a:pPr>
                      <a:r>
                        <a:rPr lang="en-CA" sz="1400" b="0" dirty="0">
                          <a:solidFill>
                            <a:srgbClr val="000000"/>
                          </a:solidFill>
                        </a:rPr>
                        <a:t>LinkedIn, Online Applications</a:t>
                      </a:r>
                    </a:p>
                    <a:p>
                      <a:pPr marL="285750" indent="-285750">
                        <a:buFont typeface="Arial" panose="020B0604020202020204" pitchFamily="34" charset="0"/>
                        <a:buChar char="•"/>
                      </a:pPr>
                      <a:r>
                        <a:rPr lang="en-CA" sz="1400" b="0" dirty="0">
                          <a:solidFill>
                            <a:srgbClr val="000000"/>
                          </a:solidFill>
                        </a:rPr>
                        <a:t>WhatsApp, Zoom, Google Maps </a:t>
                      </a:r>
                    </a:p>
                    <a:p>
                      <a:pPr marL="285750" indent="-285750">
                        <a:buFont typeface="Arial" panose="020B0604020202020204" pitchFamily="34" charset="0"/>
                        <a:buChar char="•"/>
                      </a:pPr>
                      <a:r>
                        <a:rPr lang="en-CA" sz="1400" b="0" dirty="0">
                          <a:solidFill>
                            <a:srgbClr val="000000"/>
                          </a:solidFill>
                        </a:rPr>
                        <a:t>Employment Scams </a:t>
                      </a:r>
                      <a:endParaRPr lang="en-US" sz="1400" b="0" dirty="0">
                        <a:solidFill>
                          <a:srgbClr val="000000"/>
                        </a:solidFill>
                      </a:endParaRPr>
                    </a:p>
                    <a:p>
                      <a:endParaRPr lang="en-CA" dirty="0"/>
                    </a:p>
                  </a:txBody>
                  <a:tcPr/>
                </a:tc>
                <a:tc>
                  <a:txBody>
                    <a:bodyPr/>
                    <a:lstStyle/>
                    <a:p>
                      <a:pPr marL="342900" indent="-342900" algn="l">
                        <a:buFont typeface="Arial" panose="020B0604020202020204" pitchFamily="34" charset="0"/>
                        <a:buChar char="•"/>
                      </a:pPr>
                      <a:r>
                        <a:rPr lang="en-US" sz="1600" b="0" dirty="0">
                          <a:solidFill>
                            <a:srgbClr val="000000"/>
                          </a:solidFill>
                        </a:rPr>
                        <a:t>Ready-to-use curriculum</a:t>
                      </a:r>
                    </a:p>
                    <a:p>
                      <a:pPr marL="342900" indent="-342900" algn="l">
                        <a:buFont typeface="Arial" panose="020B0604020202020204" pitchFamily="34" charset="0"/>
                        <a:buChar char="•"/>
                      </a:pPr>
                      <a:r>
                        <a:rPr lang="en-US" sz="1600" b="0" dirty="0">
                          <a:solidFill>
                            <a:srgbClr val="000000"/>
                          </a:solidFill>
                        </a:rPr>
                        <a:t>Flexible delivery options</a:t>
                      </a:r>
                    </a:p>
                    <a:p>
                      <a:pPr marL="342900" indent="-342900" algn="l">
                        <a:buFont typeface="Arial" panose="020B0604020202020204" pitchFamily="34" charset="0"/>
                        <a:buChar char="•"/>
                      </a:pPr>
                      <a:r>
                        <a:rPr lang="en-US" sz="1600" b="0" dirty="0">
                          <a:solidFill>
                            <a:srgbClr val="000000"/>
                          </a:solidFill>
                        </a:rPr>
                        <a:t>Live onboarding + support</a:t>
                      </a:r>
                    </a:p>
                    <a:p>
                      <a:pPr marL="342900" indent="-342900" algn="l">
                        <a:buFont typeface="Arial" panose="020B0604020202020204" pitchFamily="34" charset="0"/>
                        <a:buChar char="•"/>
                      </a:pPr>
                      <a:r>
                        <a:rPr lang="en-US" sz="1600" b="0" dirty="0">
                          <a:solidFill>
                            <a:srgbClr val="000000"/>
                          </a:solidFill>
                        </a:rPr>
                        <a:t>Enhances your existing programs</a:t>
                      </a:r>
                    </a:p>
                    <a:p>
                      <a:pPr marL="342900" indent="-342900" algn="l">
                        <a:buFont typeface="Arial" panose="020B0604020202020204" pitchFamily="34" charset="0"/>
                        <a:buChar char="•"/>
                      </a:pPr>
                      <a:r>
                        <a:rPr lang="en-US" sz="1600" b="0" dirty="0">
                          <a:solidFill>
                            <a:srgbClr val="000000"/>
                          </a:solidFill>
                        </a:rPr>
                        <a:t>Clients receive completion certificates</a:t>
                      </a:r>
                    </a:p>
                    <a:p>
                      <a:pPr marL="342900" indent="-342900" algn="l">
                        <a:buFont typeface="Arial" panose="020B0604020202020204" pitchFamily="34" charset="0"/>
                        <a:buChar char="•"/>
                      </a:pPr>
                      <a:r>
                        <a:rPr lang="en-US" sz="1600" b="0" dirty="0">
                          <a:solidFill>
                            <a:srgbClr val="000000"/>
                          </a:solidFill>
                        </a:rPr>
                        <a:t>Connects clients to job development supports and mentorship</a:t>
                      </a:r>
                    </a:p>
                  </a:txBody>
                  <a:tcPr/>
                </a:tc>
                <a:extLst>
                  <a:ext uri="{0D108BD9-81ED-4DB2-BD59-A6C34878D82A}">
                    <a16:rowId xmlns:a16="http://schemas.microsoft.com/office/drawing/2014/main" val="1544203029"/>
                  </a:ext>
                </a:extLst>
              </a:tr>
            </a:tbl>
          </a:graphicData>
        </a:graphic>
      </p:graphicFrame>
    </p:spTree>
    <p:extLst>
      <p:ext uri="{BB962C8B-B14F-4D97-AF65-F5344CB8AC3E}">
        <p14:creationId xmlns:p14="http://schemas.microsoft.com/office/powerpoint/2010/main" val="307916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FF94E-65C4-7D03-97E7-9DFBF5CF0BFA}"/>
              </a:ext>
            </a:extLst>
          </p:cNvPr>
          <p:cNvSpPr>
            <a:spLocks noGrp="1"/>
          </p:cNvSpPr>
          <p:nvPr>
            <p:ph type="title"/>
          </p:nvPr>
        </p:nvSpPr>
        <p:spPr>
          <a:xfrm>
            <a:off x="0" y="57511"/>
            <a:ext cx="8229600" cy="857250"/>
          </a:xfrm>
        </p:spPr>
        <p:txBody>
          <a:bodyPr>
            <a:noAutofit/>
          </a:bodyPr>
          <a:lstStyle/>
          <a:p>
            <a:pPr algn="l"/>
            <a:r>
              <a:rPr lang="en-US" sz="4000">
                <a:solidFill>
                  <a:srgbClr val="00807A"/>
                </a:solidFill>
              </a:rPr>
              <a:t>The skillingup advantage</a:t>
            </a:r>
          </a:p>
        </p:txBody>
      </p:sp>
      <p:sp>
        <p:nvSpPr>
          <p:cNvPr id="7" name="TextBox 1">
            <a:extLst>
              <a:ext uri="{FF2B5EF4-FFF2-40B4-BE49-F238E27FC236}">
                <a16:creationId xmlns:a16="http://schemas.microsoft.com/office/drawing/2014/main" id="{29DAA35F-8B5F-CD9C-D2CA-041984F29DD5}"/>
              </a:ext>
            </a:extLst>
          </p:cNvPr>
          <p:cNvSpPr txBox="1"/>
          <p:nvPr/>
        </p:nvSpPr>
        <p:spPr>
          <a:xfrm>
            <a:off x="108042" y="1194628"/>
            <a:ext cx="8658973" cy="33715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7045" indent="-342900">
              <a:lnSpc>
                <a:spcPct val="150000"/>
              </a:lnSpc>
              <a:buFont typeface="Wingdings" panose="05000000000000000000" pitchFamily="2" charset="2"/>
              <a:buChar char="ü"/>
            </a:pPr>
            <a:r>
              <a:rPr lang="en-US">
                <a:solidFill>
                  <a:srgbClr val="000000"/>
                </a:solidFill>
                <a:cs typeface="Arial" panose="020B0604020202020204" pitchFamily="34" charset="0"/>
              </a:rPr>
              <a:t>Free digital skills training for clients</a:t>
            </a:r>
          </a:p>
          <a:p>
            <a:pPr marL="487045" indent="-342900">
              <a:lnSpc>
                <a:spcPct val="150000"/>
              </a:lnSpc>
              <a:buFont typeface="Wingdings" panose="05000000000000000000" pitchFamily="2" charset="2"/>
              <a:buChar char="ü"/>
            </a:pPr>
            <a:r>
              <a:rPr lang="en-US">
                <a:solidFill>
                  <a:srgbClr val="000000"/>
                </a:solidFill>
                <a:cs typeface="Arial" panose="020B0604020202020204" pitchFamily="34" charset="0"/>
              </a:rPr>
              <a:t>Flexible Learning Options</a:t>
            </a:r>
          </a:p>
          <a:p>
            <a:pPr marL="487045" indent="-342900">
              <a:lnSpc>
                <a:spcPct val="150000"/>
              </a:lnSpc>
              <a:buFont typeface="Wingdings" panose="05000000000000000000" pitchFamily="2" charset="2"/>
              <a:buChar char="ü"/>
            </a:pPr>
            <a:r>
              <a:rPr lang="en-US">
                <a:solidFill>
                  <a:srgbClr val="000000"/>
                </a:solidFill>
                <a:cs typeface="Arial" panose="020B0604020202020204" pitchFamily="34" charset="0"/>
              </a:rPr>
              <a:t>Increased job readiness and employability</a:t>
            </a:r>
          </a:p>
          <a:p>
            <a:pPr marL="487045" indent="-342900">
              <a:lnSpc>
                <a:spcPct val="150000"/>
              </a:lnSpc>
              <a:buFont typeface="Wingdings" panose="05000000000000000000" pitchFamily="2" charset="2"/>
              <a:buChar char="ü"/>
            </a:pPr>
            <a:r>
              <a:rPr lang="en-US">
                <a:solidFill>
                  <a:srgbClr val="000000"/>
                </a:solidFill>
                <a:cs typeface="Arial" panose="020B0604020202020204" pitchFamily="34" charset="0"/>
              </a:rPr>
              <a:t>Free support from Accessible Technology Specialists</a:t>
            </a:r>
          </a:p>
          <a:p>
            <a:pPr marL="487045" indent="-342900">
              <a:lnSpc>
                <a:spcPct val="150000"/>
              </a:lnSpc>
              <a:buFont typeface="Wingdings" panose="05000000000000000000" pitchFamily="2" charset="2"/>
              <a:buChar char="ü"/>
            </a:pPr>
            <a:r>
              <a:rPr lang="en-US">
                <a:solidFill>
                  <a:srgbClr val="000000"/>
                </a:solidFill>
                <a:cs typeface="Arial" panose="020B0604020202020204" pitchFamily="34" charset="0"/>
              </a:rPr>
              <a:t>Accessible and inclusive</a:t>
            </a:r>
          </a:p>
          <a:p>
            <a:pPr marL="487045" indent="-342900">
              <a:lnSpc>
                <a:spcPct val="150000"/>
              </a:lnSpc>
              <a:buFont typeface="Wingdings" panose="05000000000000000000" pitchFamily="2" charset="2"/>
              <a:buChar char="ü"/>
            </a:pPr>
            <a:r>
              <a:rPr lang="en-US">
                <a:solidFill>
                  <a:srgbClr val="000000"/>
                </a:solidFill>
                <a:cs typeface="Arial"/>
              </a:rPr>
              <a:t>Leverage all program offerings within your existing services for free</a:t>
            </a:r>
            <a:endParaRPr lang="en-US">
              <a:solidFill>
                <a:srgbClr val="000000"/>
              </a:solidFill>
              <a:cs typeface="Arial" panose="020B0604020202020204" pitchFamily="34" charset="0"/>
            </a:endParaRPr>
          </a:p>
          <a:p>
            <a:pPr marL="487045" indent="-342900">
              <a:lnSpc>
                <a:spcPct val="150000"/>
              </a:lnSpc>
              <a:buFont typeface="Wingdings" panose="05000000000000000000" pitchFamily="2" charset="2"/>
              <a:buChar char="ü"/>
            </a:pPr>
            <a:r>
              <a:rPr lang="en-US">
                <a:solidFill>
                  <a:srgbClr val="000000"/>
                </a:solidFill>
                <a:cs typeface="Arial" panose="020B0604020202020204" pitchFamily="34" charset="0"/>
              </a:rPr>
              <a:t>Work collaboratively with the SkillingUp team to expand support for your client</a:t>
            </a:r>
          </a:p>
          <a:p>
            <a:pPr marL="487045" indent="-342900">
              <a:lnSpc>
                <a:spcPct val="150000"/>
              </a:lnSpc>
              <a:buFont typeface="Wingdings" panose="05000000000000000000" pitchFamily="2" charset="2"/>
              <a:buChar char="ü"/>
            </a:pPr>
            <a:r>
              <a:rPr lang="en-US">
                <a:solidFill>
                  <a:srgbClr val="000000"/>
                </a:solidFill>
                <a:cs typeface="Arial" panose="020B0604020202020204" pitchFamily="34" charset="0"/>
              </a:rPr>
              <a:t>Participation will not impact any other services or funding</a:t>
            </a:r>
          </a:p>
        </p:txBody>
      </p:sp>
    </p:spTree>
    <p:extLst>
      <p:ext uri="{BB962C8B-B14F-4D97-AF65-F5344CB8AC3E}">
        <p14:creationId xmlns:p14="http://schemas.microsoft.com/office/powerpoint/2010/main" val="210052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7452D-5B68-5238-0C58-3421C1757C7A}"/>
              </a:ext>
            </a:extLst>
          </p:cNvPr>
          <p:cNvSpPr>
            <a:spLocks noGrp="1"/>
          </p:cNvSpPr>
          <p:nvPr>
            <p:ph type="title"/>
          </p:nvPr>
        </p:nvSpPr>
        <p:spPr/>
        <p:txBody>
          <a:bodyPr/>
          <a:lstStyle/>
          <a:p>
            <a:r>
              <a:rPr lang="en-US"/>
              <a:t>Registration</a:t>
            </a:r>
          </a:p>
        </p:txBody>
      </p:sp>
      <p:sp>
        <p:nvSpPr>
          <p:cNvPr id="3" name="TextBox 2">
            <a:extLst>
              <a:ext uri="{FF2B5EF4-FFF2-40B4-BE49-F238E27FC236}">
                <a16:creationId xmlns:a16="http://schemas.microsoft.com/office/drawing/2014/main" id="{8D91CEE0-A3C4-C101-9F82-507B8D00215A}"/>
              </a:ext>
            </a:extLst>
          </p:cNvPr>
          <p:cNvSpPr txBox="1"/>
          <p:nvPr/>
        </p:nvSpPr>
        <p:spPr>
          <a:xfrm>
            <a:off x="323528" y="1151869"/>
            <a:ext cx="870456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2">
                    <a:lumMod val="10000"/>
                  </a:schemeClr>
                </a:solidFill>
              </a:rPr>
              <a:t>Review program offerings and submit registration form on </a:t>
            </a:r>
            <a:r>
              <a:rPr lang="en-US" sz="1600" dirty="0">
                <a:solidFill>
                  <a:schemeClr val="bg2">
                    <a:lumMod val="10000"/>
                  </a:schemeClr>
                </a:solidFill>
                <a:hlinkClick r:id="rId3">
                  <a:extLst>
                    <a:ext uri="{A12FA001-AC4F-418D-AE19-62706E023703}">
                      <ahyp:hlinkClr xmlns:ahyp="http://schemas.microsoft.com/office/drawing/2018/hyperlinkcolor" val="tx"/>
                    </a:ext>
                  </a:extLst>
                </a:hlinkClick>
              </a:rPr>
              <a:t>www.skillingup.ca</a:t>
            </a:r>
            <a:endParaRPr lang="en-US" sz="1600" dirty="0">
              <a:solidFill>
                <a:schemeClr val="bg2">
                  <a:lumMod val="10000"/>
                </a:schemeClr>
              </a:solidFill>
            </a:endParaRPr>
          </a:p>
          <a:p>
            <a:pPr marL="285750" indent="-285750">
              <a:buFont typeface="Arial" panose="020B0604020202020204" pitchFamily="34" charset="0"/>
              <a:buChar char="•"/>
            </a:pPr>
            <a:endParaRPr lang="en-US" sz="1600" dirty="0">
              <a:solidFill>
                <a:schemeClr val="bg2">
                  <a:lumMod val="10000"/>
                </a:schemeClr>
              </a:solidFill>
            </a:endParaRPr>
          </a:p>
          <a:p>
            <a:pPr marL="285750" indent="-285750">
              <a:buFont typeface="Arial" panose="020B0604020202020204" pitchFamily="34" charset="0"/>
              <a:buChar char="•"/>
            </a:pPr>
            <a:r>
              <a:rPr lang="en-US" sz="1600" dirty="0">
                <a:solidFill>
                  <a:schemeClr val="bg2">
                    <a:lumMod val="10000"/>
                  </a:schemeClr>
                </a:solidFill>
              </a:rPr>
              <a:t>Receive confirmation from program team within 3 business days.</a:t>
            </a:r>
          </a:p>
          <a:p>
            <a:pPr marL="285750" indent="-285750">
              <a:buFont typeface="Arial" panose="020B0604020202020204" pitchFamily="34" charset="0"/>
              <a:buChar char="•"/>
            </a:pPr>
            <a:endParaRPr lang="en-US" sz="1600" dirty="0">
              <a:solidFill>
                <a:schemeClr val="bg2">
                  <a:lumMod val="10000"/>
                </a:schemeClr>
              </a:solidFill>
            </a:endParaRPr>
          </a:p>
          <a:p>
            <a:pPr marL="285750" indent="-285750">
              <a:buFont typeface="Arial" panose="020B0604020202020204" pitchFamily="34" charset="0"/>
              <a:buChar char="•"/>
            </a:pPr>
            <a:r>
              <a:rPr lang="en-US" sz="1600" dirty="0">
                <a:solidFill>
                  <a:schemeClr val="bg2">
                    <a:lumMod val="10000"/>
                  </a:schemeClr>
                </a:solidFill>
              </a:rPr>
              <a:t>Program staff will complete an intake call for Digital Fundamentals or Accessible Technology .</a:t>
            </a:r>
          </a:p>
          <a:p>
            <a:pPr marL="285750" indent="-285750">
              <a:buFont typeface="Arial" panose="020B0604020202020204" pitchFamily="34" charset="0"/>
              <a:buChar char="•"/>
            </a:pPr>
            <a:endParaRPr lang="en-US" sz="1600" dirty="0">
              <a:solidFill>
                <a:schemeClr val="bg2">
                  <a:lumMod val="10000"/>
                </a:schemeClr>
              </a:solidFill>
            </a:endParaRPr>
          </a:p>
          <a:p>
            <a:pPr marL="285750" indent="-285750">
              <a:buFont typeface="Arial" panose="020B0604020202020204" pitchFamily="34" charset="0"/>
              <a:buChar char="•"/>
            </a:pPr>
            <a:r>
              <a:rPr lang="en-US" sz="1600" dirty="0">
                <a:solidFill>
                  <a:schemeClr val="bg2">
                    <a:lumMod val="10000"/>
                  </a:schemeClr>
                </a:solidFill>
              </a:rPr>
              <a:t>Program staff will share information about how to login and start the independent learning pathway in Digital Skills and Job Readiness by email.</a:t>
            </a:r>
          </a:p>
          <a:p>
            <a:pPr marL="285750" indent="-285750">
              <a:buFont typeface="Arial" panose="020B0604020202020204" pitchFamily="34" charset="0"/>
              <a:buChar char="•"/>
            </a:pPr>
            <a:endParaRPr lang="en-US" sz="1600" dirty="0">
              <a:solidFill>
                <a:schemeClr val="bg2">
                  <a:lumMod val="10000"/>
                </a:schemeClr>
              </a:solidFill>
            </a:endParaRPr>
          </a:p>
          <a:p>
            <a:pPr marL="285750" indent="-285750">
              <a:buFont typeface="Arial" panose="020B0604020202020204" pitchFamily="34" charset="0"/>
              <a:buChar char="•"/>
            </a:pPr>
            <a:r>
              <a:rPr lang="en-US" sz="1600" dirty="0">
                <a:solidFill>
                  <a:schemeClr val="bg2">
                    <a:lumMod val="10000"/>
                  </a:schemeClr>
                </a:solidFill>
              </a:rPr>
              <a:t>If you want to be included on your client’s communication with our team, please email </a:t>
            </a:r>
            <a:r>
              <a:rPr lang="en-US" sz="1600" dirty="0">
                <a:solidFill>
                  <a:schemeClr val="bg2">
                    <a:lumMod val="10000"/>
                  </a:schemeClr>
                </a:solidFill>
                <a:hlinkClick r:id="rId4">
                  <a:extLst>
                    <a:ext uri="{A12FA001-AC4F-418D-AE19-62706E023703}">
                      <ahyp:hlinkClr xmlns:ahyp="http://schemas.microsoft.com/office/drawing/2018/hyperlinkcolor" val="tx"/>
                    </a:ext>
                  </a:extLst>
                </a:hlinkClick>
              </a:rPr>
              <a:t>skillingup@marchofdimes.ca</a:t>
            </a:r>
            <a:r>
              <a:rPr lang="en-US" sz="1600" dirty="0">
                <a:solidFill>
                  <a:schemeClr val="bg2">
                    <a:lumMod val="10000"/>
                  </a:schemeClr>
                </a:solidFill>
              </a:rPr>
              <a:t> and CC your client.</a:t>
            </a:r>
          </a:p>
          <a:p>
            <a:endParaRPr lang="en-US" sz="1600" dirty="0">
              <a:solidFill>
                <a:schemeClr val="bg2">
                  <a:lumMod val="10000"/>
                </a:schemeClr>
              </a:solidFill>
            </a:endParaRPr>
          </a:p>
          <a:p>
            <a:pPr marL="285750" indent="-285750">
              <a:buFont typeface="Arial" panose="020B0604020202020204" pitchFamily="34" charset="0"/>
              <a:buChar char="•"/>
            </a:pPr>
            <a:r>
              <a:rPr lang="en-CA" sz="1600" dirty="0">
                <a:solidFill>
                  <a:schemeClr val="bg2">
                    <a:lumMod val="10000"/>
                  </a:schemeClr>
                </a:solidFill>
              </a:rPr>
              <a:t>Contact </a:t>
            </a:r>
            <a:r>
              <a:rPr lang="en-CA" sz="1600" dirty="0">
                <a:solidFill>
                  <a:schemeClr val="bg2">
                    <a:lumMod val="10000"/>
                  </a:schemeClr>
                </a:solidFill>
                <a:hlinkClick r:id="rId4"/>
              </a:rPr>
              <a:t>skillingup@marchofdimes.ca</a:t>
            </a:r>
            <a:r>
              <a:rPr lang="en-CA" sz="1600" dirty="0">
                <a:solidFill>
                  <a:schemeClr val="bg2">
                    <a:lumMod val="10000"/>
                  </a:schemeClr>
                </a:solidFill>
              </a:rPr>
              <a:t> for any support while participating in the program</a:t>
            </a:r>
          </a:p>
        </p:txBody>
      </p:sp>
    </p:spTree>
    <p:extLst>
      <p:ext uri="{BB962C8B-B14F-4D97-AF65-F5344CB8AC3E}">
        <p14:creationId xmlns:p14="http://schemas.microsoft.com/office/powerpoint/2010/main" val="120716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5C631C4-0553-EE5F-DA4E-BBE09E50AFBA}"/>
              </a:ext>
            </a:extLst>
          </p:cNvPr>
          <p:cNvGraphicFramePr>
            <a:graphicFrameLocks noGrp="1"/>
          </p:cNvGraphicFramePr>
          <p:nvPr>
            <p:extLst>
              <p:ext uri="{D42A27DB-BD31-4B8C-83A1-F6EECF244321}">
                <p14:modId xmlns:p14="http://schemas.microsoft.com/office/powerpoint/2010/main" val="7609643"/>
              </p:ext>
            </p:extLst>
          </p:nvPr>
        </p:nvGraphicFramePr>
        <p:xfrm>
          <a:off x="156948" y="197893"/>
          <a:ext cx="8775511" cy="4285397"/>
        </p:xfrm>
        <a:graphic>
          <a:graphicData uri="http://schemas.openxmlformats.org/drawingml/2006/table">
            <a:tbl>
              <a:tblPr firstRow="1" bandRow="1">
                <a:tableStyleId>{5C22544A-7EE6-4342-B048-85BDC9FD1C3A}</a:tableStyleId>
              </a:tblPr>
              <a:tblGrid>
                <a:gridCol w="8775511">
                  <a:extLst>
                    <a:ext uri="{9D8B030D-6E8A-4147-A177-3AD203B41FA5}">
                      <a16:colId xmlns:a16="http://schemas.microsoft.com/office/drawing/2014/main" val="2715777733"/>
                    </a:ext>
                  </a:extLst>
                </a:gridCol>
              </a:tblGrid>
              <a:tr h="4285397">
                <a:tc>
                  <a:txBody>
                    <a:bodyPr/>
                    <a:lstStyle/>
                    <a:p>
                      <a:pPr algn="ctr"/>
                      <a:r>
                        <a:rPr lang="en-CA" sz="7200" dirty="0"/>
                        <a:t>QUESTIONS</a:t>
                      </a:r>
                    </a:p>
                    <a:p>
                      <a:pPr algn="ctr"/>
                      <a:endParaRPr lang="en-CA" sz="7200" dirty="0"/>
                    </a:p>
                    <a:p>
                      <a:pPr algn="ctr"/>
                      <a:r>
                        <a:rPr lang="en-CA" sz="1400" dirty="0"/>
                        <a:t>CONTACT: SKILLINGUP@MARCHOFDIMES.CA </a:t>
                      </a:r>
                    </a:p>
                    <a:p>
                      <a:pPr algn="ctr"/>
                      <a:r>
                        <a:rPr lang="en-CA" sz="1400" dirty="0"/>
                        <a:t>WEBSITE: WWW.SKILLINGUP.CA</a:t>
                      </a:r>
                    </a:p>
                  </a:txBody>
                  <a:tcPr anchor="ctr"/>
                </a:tc>
                <a:extLst>
                  <a:ext uri="{0D108BD9-81ED-4DB2-BD59-A6C34878D82A}">
                    <a16:rowId xmlns:a16="http://schemas.microsoft.com/office/drawing/2014/main" val="107899641"/>
                  </a:ext>
                </a:extLst>
              </a:tr>
            </a:tbl>
          </a:graphicData>
        </a:graphic>
      </p:graphicFrame>
    </p:spTree>
    <p:extLst>
      <p:ext uri="{BB962C8B-B14F-4D97-AF65-F5344CB8AC3E}">
        <p14:creationId xmlns:p14="http://schemas.microsoft.com/office/powerpoint/2010/main" val="10983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79753-2591-488C-BD6D-BE55DFC93DE8}"/>
              </a:ext>
            </a:extLst>
          </p:cNvPr>
          <p:cNvSpPr>
            <a:spLocks noGrp="1"/>
          </p:cNvSpPr>
          <p:nvPr>
            <p:ph type="ctrTitle"/>
          </p:nvPr>
        </p:nvSpPr>
        <p:spPr>
          <a:xfrm>
            <a:off x="682897" y="1642024"/>
            <a:ext cx="7542316" cy="3501476"/>
          </a:xfrm>
        </p:spPr>
        <p:txBody>
          <a:bodyPr>
            <a:normAutofit fontScale="90000"/>
          </a:bodyPr>
          <a:lstStyle/>
          <a:p>
            <a:br>
              <a:rPr lang="en-CA"/>
            </a:br>
            <a:r>
              <a:rPr lang="en-CA"/>
              <a:t>                                         </a:t>
            </a:r>
            <a:br>
              <a:rPr kumimoji="0" lang="en-US" altLang="en-US" sz="4400" b="0" i="0" u="none" strike="noStrike" cap="none" normalizeH="0" baseline="0">
                <a:ln>
                  <a:noFill/>
                </a:ln>
                <a:solidFill>
                  <a:srgbClr val="000000"/>
                </a:solidFill>
                <a:effectLst/>
              </a:rPr>
            </a:br>
            <a:br>
              <a:rPr kumimoji="0" lang="en-US" altLang="en-US" sz="4400" b="0" i="0" u="none" strike="noStrike" cap="none" normalizeH="0" baseline="0">
                <a:ln>
                  <a:noFill/>
                </a:ln>
                <a:solidFill>
                  <a:srgbClr val="000000"/>
                </a:solidFill>
                <a:effectLst/>
              </a:rPr>
            </a:br>
            <a:r>
              <a:rPr lang="en-US" altLang="en-US"/>
              <a:t>learn  digital skills for life and work</a:t>
            </a:r>
            <a:br>
              <a:rPr lang="en-US" altLang="en-US" b="1" cap="none">
                <a:solidFill>
                  <a:srgbClr val="005A52"/>
                </a:solidFill>
              </a:rPr>
            </a:br>
            <a:br>
              <a:rPr kumimoji="0" lang="en-US" altLang="en-US" sz="4400" b="1" i="0" u="none" strike="noStrike" cap="none" normalizeH="0" baseline="0">
                <a:ln>
                  <a:noFill/>
                </a:ln>
                <a:solidFill>
                  <a:srgbClr val="005A52"/>
                </a:solidFill>
                <a:effectLst/>
              </a:rPr>
            </a:br>
            <a:endParaRPr lang="en-CA"/>
          </a:p>
        </p:txBody>
      </p:sp>
      <p:pic>
        <p:nvPicPr>
          <p:cNvPr id="4" name="Picture 3" descr="SkillingUp logo">
            <a:extLst>
              <a:ext uri="{FF2B5EF4-FFF2-40B4-BE49-F238E27FC236}">
                <a16:creationId xmlns:a16="http://schemas.microsoft.com/office/drawing/2014/main" id="{4D2A04EB-3436-4E14-8842-49459D814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734" y="2117696"/>
            <a:ext cx="2896641" cy="908107"/>
          </a:xfrm>
          <a:prstGeom prst="rect">
            <a:avLst/>
          </a:prstGeom>
        </p:spPr>
      </p:pic>
    </p:spTree>
    <p:extLst>
      <p:ext uri="{BB962C8B-B14F-4D97-AF65-F5344CB8AC3E}">
        <p14:creationId xmlns:p14="http://schemas.microsoft.com/office/powerpoint/2010/main" val="17429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40D14-2DE5-41FF-CDAB-1790EC9E198B}"/>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05AE1FCA-7DF7-BEDE-4704-378E665DFCD2}"/>
              </a:ext>
            </a:extLst>
          </p:cNvPr>
          <p:cNvSpPr txBox="1"/>
          <p:nvPr/>
        </p:nvSpPr>
        <p:spPr>
          <a:xfrm>
            <a:off x="117633" y="890812"/>
            <a:ext cx="4578927" cy="44627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a:solidFill>
                  <a:schemeClr val="bg2">
                    <a:lumMod val="25000"/>
                  </a:schemeClr>
                </a:solidFill>
              </a:rPr>
              <a:t>Accessible Technology </a:t>
            </a:r>
          </a:p>
          <a:p>
            <a:endParaRPr lang="en-US" sz="2400">
              <a:solidFill>
                <a:schemeClr val="bg2">
                  <a:lumMod val="25000"/>
                </a:schemeClr>
              </a:solidFill>
            </a:endParaRPr>
          </a:p>
          <a:p>
            <a:pPr marL="285750" indent="-285750">
              <a:buFont typeface="Arial" panose="020B0604020202020204" pitchFamily="34" charset="0"/>
              <a:buChar char="•"/>
            </a:pPr>
            <a:r>
              <a:rPr lang="en-US" sz="2400">
                <a:solidFill>
                  <a:schemeClr val="bg2">
                    <a:lumMod val="25000"/>
                  </a:schemeClr>
                </a:solidFill>
              </a:rPr>
              <a:t>Digital Fundamentals</a:t>
            </a:r>
          </a:p>
          <a:p>
            <a:endParaRPr lang="en-US" sz="2400">
              <a:solidFill>
                <a:schemeClr val="bg2">
                  <a:lumMod val="25000"/>
                </a:schemeClr>
              </a:solidFill>
            </a:endParaRPr>
          </a:p>
          <a:p>
            <a:pPr marL="285750" indent="-285750">
              <a:buFont typeface="Arial" panose="020B0604020202020204" pitchFamily="34" charset="0"/>
              <a:buChar char="•"/>
            </a:pPr>
            <a:r>
              <a:rPr lang="en-US" sz="2400">
                <a:solidFill>
                  <a:schemeClr val="bg2">
                    <a:lumMod val="25000"/>
                  </a:schemeClr>
                </a:solidFill>
              </a:rPr>
              <a:t>Digital Skills and Jobs Readiness</a:t>
            </a:r>
          </a:p>
          <a:p>
            <a:endParaRPr lang="en-US" sz="2400">
              <a:solidFill>
                <a:schemeClr val="bg2">
                  <a:lumMod val="25000"/>
                </a:schemeClr>
              </a:solidFill>
            </a:endParaRPr>
          </a:p>
          <a:p>
            <a:pPr marL="287655" indent="-143510"/>
            <a:r>
              <a:rPr lang="en-US" sz="2400">
                <a:solidFill>
                  <a:schemeClr val="bg2">
                    <a:lumMod val="25000"/>
                  </a:schemeClr>
                </a:solidFill>
              </a:rPr>
              <a:t>* </a:t>
            </a:r>
            <a:r>
              <a:rPr lang="en-US" sz="1400" b="0">
                <a:solidFill>
                  <a:schemeClr val="bg2">
                    <a:lumMod val="10000"/>
                  </a:schemeClr>
                </a:solidFill>
                <a:latin typeface="Arial"/>
                <a:ea typeface="Calibri"/>
                <a:cs typeface="Arial" panose="020B0604020202020204" pitchFamily="34" charset="0"/>
              </a:rPr>
              <a:t>This program is corporately funded so it does not impact any other services or funding </a:t>
            </a:r>
            <a:r>
              <a:rPr lang="en-US" sz="1400" b="0" i="0" u="none" strike="noStrike">
                <a:solidFill>
                  <a:schemeClr val="bg2">
                    <a:lumMod val="10000"/>
                  </a:schemeClr>
                </a:solidFill>
                <a:effectLst/>
                <a:latin typeface="Arial"/>
                <a:ea typeface="Calibri"/>
                <a:cs typeface="Arial" panose="020B0604020202020204" pitchFamily="34" charset="0"/>
              </a:rPr>
              <a:t>that </a:t>
            </a:r>
            <a:r>
              <a:rPr lang="en-US" sz="1400" b="0">
                <a:solidFill>
                  <a:schemeClr val="bg2">
                    <a:lumMod val="10000"/>
                  </a:schemeClr>
                </a:solidFill>
                <a:latin typeface="Arial"/>
                <a:ea typeface="Calibri"/>
                <a:cs typeface="Arial" panose="020B0604020202020204" pitchFamily="34" charset="0"/>
              </a:rPr>
              <a:t>your clients might be receiving.  </a:t>
            </a:r>
            <a:endParaRPr lang="en-US" sz="2400" b="0">
              <a:solidFill>
                <a:schemeClr val="bg2">
                  <a:lumMod val="10000"/>
                </a:schemeClr>
              </a:solidFill>
              <a:latin typeface="Arial"/>
              <a:ea typeface="Calibri"/>
              <a:cs typeface="Arial" panose="020B0604020202020204" pitchFamily="34" charset="0"/>
            </a:endParaRPr>
          </a:p>
          <a:p>
            <a:endParaRPr lang="en-US" sz="2400">
              <a:solidFill>
                <a:schemeClr val="bg2">
                  <a:lumMod val="25000"/>
                </a:schemeClr>
              </a:solidFill>
            </a:endParaRPr>
          </a:p>
          <a:p>
            <a:br>
              <a:rPr lang="en-US">
                <a:solidFill>
                  <a:schemeClr val="bg2">
                    <a:lumMod val="25000"/>
                  </a:schemeClr>
                </a:solidFill>
              </a:rPr>
            </a:br>
            <a:endParaRPr lang="en-CA">
              <a:solidFill>
                <a:schemeClr val="bg2">
                  <a:lumMod val="25000"/>
                </a:schemeClr>
              </a:solidFill>
            </a:endParaRPr>
          </a:p>
        </p:txBody>
      </p:sp>
      <p:sp>
        <p:nvSpPr>
          <p:cNvPr id="5" name="Title 2">
            <a:extLst>
              <a:ext uri="{FF2B5EF4-FFF2-40B4-BE49-F238E27FC236}">
                <a16:creationId xmlns:a16="http://schemas.microsoft.com/office/drawing/2014/main" id="{CCCCA90F-4BF2-07A9-6692-571610342050}"/>
              </a:ext>
            </a:extLst>
          </p:cNvPr>
          <p:cNvSpPr>
            <a:spLocks noGrp="1"/>
          </p:cNvSpPr>
          <p:nvPr>
            <p:ph type="title"/>
          </p:nvPr>
        </p:nvSpPr>
        <p:spPr>
          <a:xfrm>
            <a:off x="117633" y="33562"/>
            <a:ext cx="8229600" cy="857250"/>
          </a:xfrm>
        </p:spPr>
        <p:txBody>
          <a:bodyPr/>
          <a:lstStyle/>
          <a:p>
            <a:pPr algn="l"/>
            <a:r>
              <a:rPr lang="en-US">
                <a:solidFill>
                  <a:srgbClr val="00807A"/>
                </a:solidFill>
              </a:rPr>
              <a:t>Program offerings</a:t>
            </a:r>
          </a:p>
        </p:txBody>
      </p:sp>
      <p:pic>
        <p:nvPicPr>
          <p:cNvPr id="14" name="Picture 13" descr="A person sitting at a table using a computer">
            <a:extLst>
              <a:ext uri="{FF2B5EF4-FFF2-40B4-BE49-F238E27FC236}">
                <a16:creationId xmlns:a16="http://schemas.microsoft.com/office/drawing/2014/main" id="{67A3C821-0BDE-121A-8598-ADC08287EA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33241" y="890812"/>
            <a:ext cx="3993126" cy="3167401"/>
          </a:xfrm>
          <a:prstGeom prst="rect">
            <a:avLst/>
          </a:prstGeom>
        </p:spPr>
      </p:pic>
    </p:spTree>
    <p:extLst>
      <p:ext uri="{BB962C8B-B14F-4D97-AF65-F5344CB8AC3E}">
        <p14:creationId xmlns:p14="http://schemas.microsoft.com/office/powerpoint/2010/main" val="249033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 person sitting in a chair using a computer&#10;&#10;AI-generated content may be incorrect.">
            <a:extLst>
              <a:ext uri="{FF2B5EF4-FFF2-40B4-BE49-F238E27FC236}">
                <a16:creationId xmlns:a16="http://schemas.microsoft.com/office/drawing/2014/main" id="{B6349D62-2311-4B98-AA37-1C1C4FCD1F16}"/>
              </a:ext>
            </a:extLst>
          </p:cNvPr>
          <p:cNvPicPr>
            <a:picLocks noChangeAspect="1"/>
          </p:cNvPicPr>
          <p:nvPr/>
        </p:nvPicPr>
        <p:blipFill>
          <a:blip r:embed="rId3"/>
          <a:stretch>
            <a:fillRect/>
          </a:stretch>
        </p:blipFill>
        <p:spPr>
          <a:xfrm>
            <a:off x="110615" y="979136"/>
            <a:ext cx="4094103" cy="3128290"/>
          </a:xfrm>
          <a:prstGeom prst="rect">
            <a:avLst/>
          </a:prstGeom>
        </p:spPr>
      </p:pic>
      <p:sp>
        <p:nvSpPr>
          <p:cNvPr id="4" name="TextBox 1">
            <a:extLst>
              <a:ext uri="{FF2B5EF4-FFF2-40B4-BE49-F238E27FC236}">
                <a16:creationId xmlns:a16="http://schemas.microsoft.com/office/drawing/2014/main" id="{AFF54B06-C83D-4428-9D82-3E451ADF2740}"/>
              </a:ext>
            </a:extLst>
          </p:cNvPr>
          <p:cNvSpPr txBox="1"/>
          <p:nvPr/>
        </p:nvSpPr>
        <p:spPr>
          <a:xfrm>
            <a:off x="4454458" y="890812"/>
            <a:ext cx="4578927" cy="40934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solidFill>
                  <a:schemeClr val="bg2">
                    <a:lumMod val="10000"/>
                  </a:schemeClr>
                </a:solidFill>
              </a:rPr>
              <a:t>Live in Canada </a:t>
            </a:r>
          </a:p>
          <a:p>
            <a:pPr marL="342900" indent="-342900">
              <a:buFont typeface="Arial" panose="020B0604020202020204" pitchFamily="34" charset="0"/>
              <a:buChar char="•"/>
            </a:pPr>
            <a:r>
              <a:rPr lang="en-US" sz="2000">
                <a:solidFill>
                  <a:schemeClr val="bg2">
                    <a:lumMod val="10000"/>
                  </a:schemeClr>
                </a:solidFill>
              </a:rPr>
              <a:t>Have a mobile phone, tablet, laptop or computer </a:t>
            </a:r>
          </a:p>
          <a:p>
            <a:pPr marL="342900" indent="-342900">
              <a:buFont typeface="Arial" panose="020B0604020202020204" pitchFamily="34" charset="0"/>
              <a:buChar char="•"/>
            </a:pPr>
            <a:r>
              <a:rPr lang="en-US" sz="2000">
                <a:solidFill>
                  <a:schemeClr val="bg2">
                    <a:lumMod val="10000"/>
                  </a:schemeClr>
                </a:solidFill>
              </a:rPr>
              <a:t>Stable Internet connection</a:t>
            </a:r>
          </a:p>
          <a:p>
            <a:pPr marL="342900" indent="-342900">
              <a:buFont typeface="Arial" panose="020B0604020202020204" pitchFamily="34" charset="0"/>
              <a:buChar char="•"/>
            </a:pPr>
            <a:r>
              <a:rPr lang="en-US" sz="2000">
                <a:solidFill>
                  <a:schemeClr val="bg2">
                    <a:lumMod val="10000"/>
                  </a:schemeClr>
                </a:solidFill>
              </a:rPr>
              <a:t>Self-identify as having a disability or barrier to employment </a:t>
            </a:r>
          </a:p>
          <a:p>
            <a:pPr marL="342900" indent="-342900">
              <a:buFont typeface="Arial" panose="020B0604020202020204" pitchFamily="34" charset="0"/>
              <a:buChar char="•"/>
            </a:pPr>
            <a:r>
              <a:rPr lang="en-US" sz="2000">
                <a:solidFill>
                  <a:schemeClr val="bg2">
                    <a:lumMod val="10000"/>
                  </a:schemeClr>
                </a:solidFill>
              </a:rPr>
              <a:t>16 years or older **</a:t>
            </a:r>
          </a:p>
          <a:p>
            <a:pPr marL="285750" indent="-285750">
              <a:buFont typeface="Arial" panose="020B0604020202020204" pitchFamily="34" charset="0"/>
              <a:buChar char="•"/>
            </a:pPr>
            <a:endParaRPr lang="en-US" sz="2000">
              <a:solidFill>
                <a:schemeClr val="bg2">
                  <a:lumMod val="10000"/>
                </a:schemeClr>
              </a:solidFill>
            </a:endParaRPr>
          </a:p>
          <a:p>
            <a:pPr marL="285750" indent="-285750">
              <a:buFont typeface="Arial" panose="020B0604020202020204" pitchFamily="34" charset="0"/>
              <a:buChar char="•"/>
            </a:pPr>
            <a:endParaRPr lang="en-US" sz="2000">
              <a:solidFill>
                <a:schemeClr val="bg2">
                  <a:lumMod val="10000"/>
                </a:schemeClr>
              </a:solidFill>
            </a:endParaRPr>
          </a:p>
          <a:p>
            <a:pPr marL="342900" indent="-342900">
              <a:buFont typeface="Arial" panose="020B0604020202020204" pitchFamily="34" charset="0"/>
              <a:buChar char="•"/>
            </a:pPr>
            <a:r>
              <a:rPr lang="en-US" sz="2000">
                <a:solidFill>
                  <a:schemeClr val="bg2">
                    <a:lumMod val="10000"/>
                  </a:schemeClr>
                </a:solidFill>
              </a:rPr>
              <a:t>**please note the accessible technology and digital fundamentals program offerings are open to any age</a:t>
            </a:r>
          </a:p>
        </p:txBody>
      </p:sp>
      <p:sp>
        <p:nvSpPr>
          <p:cNvPr id="5" name="Title 2">
            <a:extLst>
              <a:ext uri="{FF2B5EF4-FFF2-40B4-BE49-F238E27FC236}">
                <a16:creationId xmlns:a16="http://schemas.microsoft.com/office/drawing/2014/main" id="{19742B78-A55B-4643-B064-E6642ECAFE25}"/>
              </a:ext>
            </a:extLst>
          </p:cNvPr>
          <p:cNvSpPr>
            <a:spLocks noGrp="1"/>
          </p:cNvSpPr>
          <p:nvPr>
            <p:ph type="title"/>
          </p:nvPr>
        </p:nvSpPr>
        <p:spPr>
          <a:xfrm>
            <a:off x="117633" y="33562"/>
            <a:ext cx="8229600" cy="857250"/>
          </a:xfrm>
        </p:spPr>
        <p:txBody>
          <a:bodyPr/>
          <a:lstStyle/>
          <a:p>
            <a:pPr algn="l"/>
            <a:r>
              <a:rPr lang="en-US">
                <a:solidFill>
                  <a:srgbClr val="00807A"/>
                </a:solidFill>
              </a:rPr>
              <a:t>Eligibility</a:t>
            </a:r>
          </a:p>
        </p:txBody>
      </p:sp>
    </p:spTree>
    <p:extLst>
      <p:ext uri="{BB962C8B-B14F-4D97-AF65-F5344CB8AC3E}">
        <p14:creationId xmlns:p14="http://schemas.microsoft.com/office/powerpoint/2010/main" val="84753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AFF54B06-C83D-4428-9D82-3E451ADF2740}"/>
              </a:ext>
            </a:extLst>
          </p:cNvPr>
          <p:cNvSpPr txBox="1"/>
          <p:nvPr/>
        </p:nvSpPr>
        <p:spPr>
          <a:xfrm>
            <a:off x="197896" y="1265057"/>
            <a:ext cx="8748207" cy="37240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solidFill>
                  <a:schemeClr val="bg2">
                    <a:lumMod val="10000"/>
                  </a:schemeClr>
                </a:solidFill>
              </a:rPr>
              <a:t>Continuous intake. To access our program individuals will need to submit an online registration through the SkillingUp website (</a:t>
            </a:r>
            <a:r>
              <a:rPr lang="en-US" sz="2000">
                <a:solidFill>
                  <a:schemeClr val="bg2">
                    <a:lumMod val="10000"/>
                  </a:schemeClr>
                </a:solidFill>
                <a:hlinkClick r:id="rId3">
                  <a:extLst>
                    <a:ext uri="{A12FA001-AC4F-418D-AE19-62706E023703}">
                      <ahyp:hlinkClr xmlns:ahyp="http://schemas.microsoft.com/office/drawing/2018/hyperlinkcolor" val="tx"/>
                    </a:ext>
                  </a:extLst>
                </a:hlinkClick>
              </a:rPr>
              <a:t>www.skillingup.ca</a:t>
            </a:r>
            <a:r>
              <a:rPr lang="en-US" sz="2000">
                <a:solidFill>
                  <a:schemeClr val="bg2">
                    <a:lumMod val="10000"/>
                  </a:schemeClr>
                </a:solidFill>
              </a:rPr>
              <a:t>)</a:t>
            </a:r>
          </a:p>
          <a:p>
            <a:pPr marL="285750" indent="-285750">
              <a:buFont typeface="Arial" panose="020B0604020202020204" pitchFamily="34" charset="0"/>
              <a:buChar char="•"/>
            </a:pPr>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Contact from MODC within 3 business days</a:t>
            </a:r>
          </a:p>
          <a:p>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Complete intake and set goals with the program staff</a:t>
            </a:r>
          </a:p>
          <a:p>
            <a:endParaRPr lang="en-US" sz="2000">
              <a:solidFill>
                <a:schemeClr val="bg2">
                  <a:lumMod val="10000"/>
                </a:schemeClr>
              </a:solidFill>
            </a:endParaRPr>
          </a:p>
          <a:p>
            <a:pPr marL="285750" indent="-285750">
              <a:buFont typeface="Arial" panose="020B0604020202020204" pitchFamily="34" charset="0"/>
              <a:buChar char="•"/>
            </a:pPr>
            <a:r>
              <a:rPr lang="en-US" sz="2000">
                <a:solidFill>
                  <a:schemeClr val="bg2">
                    <a:lumMod val="10000"/>
                  </a:schemeClr>
                </a:solidFill>
              </a:rPr>
              <a:t>Customized training plan developed and delivered 1:1 or training pathways provided for self-directed learning</a:t>
            </a:r>
          </a:p>
          <a:p>
            <a:br>
              <a:rPr lang="en-US" sz="2400">
                <a:solidFill>
                  <a:schemeClr val="bg2">
                    <a:lumMod val="25000"/>
                  </a:schemeClr>
                </a:solidFill>
              </a:rPr>
            </a:br>
            <a:endParaRPr lang="en-CA" sz="2400">
              <a:solidFill>
                <a:schemeClr val="bg2">
                  <a:lumMod val="25000"/>
                </a:schemeClr>
              </a:solidFill>
            </a:endParaRPr>
          </a:p>
        </p:txBody>
      </p:sp>
      <p:sp>
        <p:nvSpPr>
          <p:cNvPr id="5" name="Title 2">
            <a:extLst>
              <a:ext uri="{FF2B5EF4-FFF2-40B4-BE49-F238E27FC236}">
                <a16:creationId xmlns:a16="http://schemas.microsoft.com/office/drawing/2014/main" id="{19742B78-A55B-4643-B064-E6642ECAFE25}"/>
              </a:ext>
            </a:extLst>
          </p:cNvPr>
          <p:cNvSpPr>
            <a:spLocks noGrp="1"/>
          </p:cNvSpPr>
          <p:nvPr>
            <p:ph type="title"/>
          </p:nvPr>
        </p:nvSpPr>
        <p:spPr>
          <a:xfrm>
            <a:off x="117633" y="33562"/>
            <a:ext cx="8229600" cy="857250"/>
          </a:xfrm>
        </p:spPr>
        <p:txBody>
          <a:bodyPr/>
          <a:lstStyle/>
          <a:p>
            <a:pPr algn="l"/>
            <a:r>
              <a:rPr lang="en-US">
                <a:solidFill>
                  <a:srgbClr val="00807A"/>
                </a:solidFill>
              </a:rPr>
              <a:t>Program delivery</a:t>
            </a:r>
          </a:p>
        </p:txBody>
      </p:sp>
    </p:spTree>
    <p:extLst>
      <p:ext uri="{BB962C8B-B14F-4D97-AF65-F5344CB8AC3E}">
        <p14:creationId xmlns:p14="http://schemas.microsoft.com/office/powerpoint/2010/main" val="15329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9900-E156-CEC2-480F-7D09CFD78790}"/>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D53E8A73-6C5D-2D25-F3A9-6F44416EDAFF}"/>
              </a:ext>
            </a:extLst>
          </p:cNvPr>
          <p:cNvSpPr txBox="1"/>
          <p:nvPr/>
        </p:nvSpPr>
        <p:spPr>
          <a:xfrm>
            <a:off x="0" y="566383"/>
            <a:ext cx="853435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7655" indent="-143510" algn="ctr"/>
            <a:r>
              <a:rPr lang="en-US" sz="1600" b="1" dirty="0">
                <a:solidFill>
                  <a:srgbClr val="000000"/>
                </a:solidFill>
                <a:cs typeface="Arial" panose="020B0604020202020204" pitchFamily="34" charset="0"/>
              </a:rPr>
              <a:t>Our free online assessment helps users identify their current digital skills and recommends the best SkillingUp program offering. </a:t>
            </a:r>
          </a:p>
          <a:p>
            <a:pPr marL="287655" indent="-143510"/>
            <a:r>
              <a:rPr lang="en-US" sz="1600" b="1" dirty="0">
                <a:solidFill>
                  <a:srgbClr val="000000"/>
                </a:solidFill>
                <a:cs typeface="Arial" panose="020B0604020202020204" pitchFamily="34" charset="0"/>
              </a:rPr>
              <a:t>How it works:</a:t>
            </a:r>
          </a:p>
        </p:txBody>
      </p:sp>
      <p:sp>
        <p:nvSpPr>
          <p:cNvPr id="5" name="Title 2">
            <a:extLst>
              <a:ext uri="{FF2B5EF4-FFF2-40B4-BE49-F238E27FC236}">
                <a16:creationId xmlns:a16="http://schemas.microsoft.com/office/drawing/2014/main" id="{C5ACEE79-3925-2F60-5857-A3386845B1D4}"/>
              </a:ext>
            </a:extLst>
          </p:cNvPr>
          <p:cNvSpPr>
            <a:spLocks noGrp="1"/>
          </p:cNvSpPr>
          <p:nvPr>
            <p:ph type="title"/>
          </p:nvPr>
        </p:nvSpPr>
        <p:spPr>
          <a:xfrm>
            <a:off x="0" y="-106623"/>
            <a:ext cx="8229600" cy="857250"/>
          </a:xfrm>
        </p:spPr>
        <p:txBody>
          <a:bodyPr/>
          <a:lstStyle/>
          <a:p>
            <a:pPr algn="l"/>
            <a:r>
              <a:rPr lang="en-US" sz="3200" dirty="0">
                <a:solidFill>
                  <a:srgbClr val="00807A"/>
                </a:solidFill>
              </a:rPr>
              <a:t>Digital skills assessment</a:t>
            </a:r>
          </a:p>
        </p:txBody>
      </p:sp>
      <p:graphicFrame>
        <p:nvGraphicFramePr>
          <p:cNvPr id="3" name="Diagram 2">
            <a:extLst>
              <a:ext uri="{FF2B5EF4-FFF2-40B4-BE49-F238E27FC236}">
                <a16:creationId xmlns:a16="http://schemas.microsoft.com/office/drawing/2014/main" id="{EE95BCD3-0EF0-A809-5DA6-7F838EB0DA8A}"/>
              </a:ext>
            </a:extLst>
          </p:cNvPr>
          <p:cNvGraphicFramePr/>
          <p:nvPr>
            <p:extLst>
              <p:ext uri="{D42A27DB-BD31-4B8C-83A1-F6EECF244321}">
                <p14:modId xmlns:p14="http://schemas.microsoft.com/office/powerpoint/2010/main" val="4056692543"/>
              </p:ext>
            </p:extLst>
          </p:nvPr>
        </p:nvGraphicFramePr>
        <p:xfrm>
          <a:off x="452578" y="818867"/>
          <a:ext cx="8081775" cy="4392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80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3BF6D-934C-A75D-0061-D82C1EBF6D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AFE215-65B6-B6C6-02AD-240DFDC6E62B}"/>
              </a:ext>
            </a:extLst>
          </p:cNvPr>
          <p:cNvSpPr>
            <a:spLocks noGrp="1"/>
          </p:cNvSpPr>
          <p:nvPr>
            <p:ph type="ctrTitle"/>
          </p:nvPr>
        </p:nvSpPr>
        <p:spPr>
          <a:xfrm>
            <a:off x="820271" y="1480169"/>
            <a:ext cx="7772400" cy="2611064"/>
          </a:xfrm>
        </p:spPr>
        <p:txBody>
          <a:bodyPr>
            <a:normAutofit fontScale="90000"/>
          </a:bodyPr>
          <a:lstStyle/>
          <a:p>
            <a:r>
              <a:rPr lang="en-CA" sz="6000" dirty="0"/>
              <a:t>accessible Technology </a:t>
            </a:r>
            <a:br>
              <a:rPr lang="en-CA" sz="6000" dirty="0"/>
            </a:br>
            <a:r>
              <a:rPr lang="en-CA" sz="3200" dirty="0">
                <a:solidFill>
                  <a:schemeClr val="bg2">
                    <a:lumMod val="50000"/>
                  </a:schemeClr>
                </a:solidFill>
              </a:rPr>
              <a:t>(In partnership with Telus Tech for good)</a:t>
            </a:r>
            <a:endParaRPr lang="en-US" dirty="0">
              <a:solidFill>
                <a:schemeClr val="bg2">
                  <a:lumMod val="50000"/>
                </a:schemeClr>
              </a:solidFill>
            </a:endParaRPr>
          </a:p>
        </p:txBody>
      </p:sp>
    </p:spTree>
    <p:extLst>
      <p:ext uri="{BB962C8B-B14F-4D97-AF65-F5344CB8AC3E}">
        <p14:creationId xmlns:p14="http://schemas.microsoft.com/office/powerpoint/2010/main" val="317571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DC_PPT_Template_2017">
  <a:themeElements>
    <a:clrScheme name="MODC Colour Theme">
      <a:dk1>
        <a:srgbClr val="00807A"/>
      </a:dk1>
      <a:lt1>
        <a:srgbClr val="FFFFFF"/>
      </a:lt1>
      <a:dk2>
        <a:srgbClr val="17365D"/>
      </a:dk2>
      <a:lt2>
        <a:srgbClr val="F2F2F2"/>
      </a:lt2>
      <a:accent1>
        <a:srgbClr val="00807A"/>
      </a:accent1>
      <a:accent2>
        <a:srgbClr val="00ABBD"/>
      </a:accent2>
      <a:accent3>
        <a:srgbClr val="FDB913"/>
      </a:accent3>
      <a:accent4>
        <a:srgbClr val="682C91"/>
      </a:accent4>
      <a:accent5>
        <a:srgbClr val="7AC143"/>
      </a:accent5>
      <a:accent6>
        <a:srgbClr val="F79646"/>
      </a:accent6>
      <a:hlink>
        <a:srgbClr val="17365D"/>
      </a:hlink>
      <a:folHlink>
        <a:srgbClr val="E36C09"/>
      </a:folHlink>
    </a:clrScheme>
    <a:fontScheme name="MODC Fonts">
      <a:majorFont>
        <a:latin typeface="BigNoodleTitling"/>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E08D83AC09BE4C88EA8A6417400158" ma:contentTypeVersion="21" ma:contentTypeDescription="Create a new document." ma:contentTypeScope="" ma:versionID="5c119d8c6da15d494d4609fef26923d7">
  <xsd:schema xmlns:xsd="http://www.w3.org/2001/XMLSchema" xmlns:xs="http://www.w3.org/2001/XMLSchema" xmlns:p="http://schemas.microsoft.com/office/2006/metadata/properties" xmlns:ns2="337eb3ef-beed-45af-a8d3-e0e335ea89c1" xmlns:ns3="9fc9dcf1-c3c0-4db1-8362-e6e92aa28c72" targetNamespace="http://schemas.microsoft.com/office/2006/metadata/properties" ma:root="true" ma:fieldsID="9c5debeed83f4fec423a768115f4774c" ns2:_="" ns3:_="">
    <xsd:import namespace="337eb3ef-beed-45af-a8d3-e0e335ea89c1"/>
    <xsd:import namespace="9fc9dcf1-c3c0-4db1-8362-e6e92aa28c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3:SharedWithUsers" minOccurs="0"/>
                <xsd:element ref="ns3:SharedWithDetails"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eb3ef-beed-45af-a8d3-e0e335ea89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64de2de-a430-47fa-a60b-636eb2516af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c9dcf1-c3c0-4db1-8362-e6e92aa28c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959ed9b-463e-49ad-a476-f94cff281a2b}" ma:internalName="TaxCatchAll" ma:showField="CatchAllData" ma:web="9fc9dcf1-c3c0-4db1-8362-e6e92aa28c7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c9dcf1-c3c0-4db1-8362-e6e92aa28c72" xsi:nil="true"/>
    <lcf76f155ced4ddcb4097134ff3c332f xmlns="337eb3ef-beed-45af-a8d3-e0e335ea89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3E828A-29B7-43EE-B3D1-2FC0A4B018BD}">
  <ds:schemaRefs>
    <ds:schemaRef ds:uri="http://schemas.microsoft.com/sharepoint/v3/contenttype/forms"/>
  </ds:schemaRefs>
</ds:datastoreItem>
</file>

<file path=customXml/itemProps2.xml><?xml version="1.0" encoding="utf-8"?>
<ds:datastoreItem xmlns:ds="http://schemas.openxmlformats.org/officeDocument/2006/customXml" ds:itemID="{BEE29191-1167-42D0-B76D-6EEA5132398D}">
  <ds:schemaRefs>
    <ds:schemaRef ds:uri="337eb3ef-beed-45af-a8d3-e0e335ea89c1"/>
    <ds:schemaRef ds:uri="9fc9dcf1-c3c0-4db1-8362-e6e92aa28c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C04B44-3418-4281-B8FB-6404EE5352B0}">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9fc9dcf1-c3c0-4db1-8362-e6e92aa28c72"/>
    <ds:schemaRef ds:uri="337eb3ef-beed-45af-a8d3-e0e335ea89c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5497</TotalTime>
  <Words>2387</Words>
  <Application>Microsoft Office PowerPoint</Application>
  <PresentationFormat>On-screen Show (16:9)</PresentationFormat>
  <Paragraphs>407</Paragraphs>
  <Slides>35</Slides>
  <Notes>35</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BigNoodleTitling</vt:lpstr>
      <vt:lpstr>Arial</vt:lpstr>
      <vt:lpstr>Times New Roman</vt:lpstr>
      <vt:lpstr>Gill Sans MT</vt:lpstr>
      <vt:lpstr>Calibri</vt:lpstr>
      <vt:lpstr>Wingdings</vt:lpstr>
      <vt:lpstr>Roboto Condensed Light</vt:lpstr>
      <vt:lpstr>PT Sans</vt:lpstr>
      <vt:lpstr>Arial,Sans-Serif</vt:lpstr>
      <vt:lpstr>MODC_PPT_Template_2017</vt:lpstr>
      <vt:lpstr>PowerPoint Presentation</vt:lpstr>
      <vt:lpstr>OUR HISTORY</vt:lpstr>
      <vt:lpstr>ABOUT MARCH OF DIMES CANADA</vt:lpstr>
      <vt:lpstr>                                            learn  digital skills for life and work  </vt:lpstr>
      <vt:lpstr>Program offerings</vt:lpstr>
      <vt:lpstr>Eligibility</vt:lpstr>
      <vt:lpstr>Program delivery</vt:lpstr>
      <vt:lpstr>Digital skills assessment</vt:lpstr>
      <vt:lpstr>accessible Technology  (In partnership with Telus Tech for good)</vt:lpstr>
      <vt:lpstr>accessible technology</vt:lpstr>
      <vt:lpstr>accessible technology</vt:lpstr>
      <vt:lpstr>accessible technology - virtual drop in session</vt:lpstr>
      <vt:lpstr>AT Client Story</vt:lpstr>
      <vt:lpstr>Learn digital fundamentals   Currently on a 2 month wait</vt:lpstr>
      <vt:lpstr>Learn digital fundamentals</vt:lpstr>
      <vt:lpstr>Digital fundamentals topics *available for self-paced learning </vt:lpstr>
      <vt:lpstr>Digital skills and job readiness </vt:lpstr>
      <vt:lpstr>Digital skills and job readiness</vt:lpstr>
      <vt:lpstr>features</vt:lpstr>
      <vt:lpstr>Learning pathways</vt:lpstr>
      <vt:lpstr>Learning pathways</vt:lpstr>
      <vt:lpstr>Learning pathways</vt:lpstr>
      <vt:lpstr>Learning pathways</vt:lpstr>
      <vt:lpstr>Learning pathways</vt:lpstr>
      <vt:lpstr>Dsjr Client story</vt:lpstr>
      <vt:lpstr>Learning pathways</vt:lpstr>
      <vt:lpstr>Digital skills and job readiness – job development support</vt:lpstr>
      <vt:lpstr>Digital skills and job readiness - mentorship</vt:lpstr>
      <vt:lpstr>Mentorship testimonials </vt:lpstr>
      <vt:lpstr>Become a skillingup mentor</vt:lpstr>
      <vt:lpstr>Workshop collaboration</vt:lpstr>
      <vt:lpstr>Workshop content</vt:lpstr>
      <vt:lpstr>The skillingup advantage</vt:lpstr>
      <vt:lpstr>Registration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Persaud</dc:creator>
  <cp:lastModifiedBy>Lisa Persaud</cp:lastModifiedBy>
  <cp:revision>16</cp:revision>
  <dcterms:created xsi:type="dcterms:W3CDTF">2022-09-11T18:00:13Z</dcterms:created>
  <dcterms:modified xsi:type="dcterms:W3CDTF">2026-06-15T15:13:32Z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0x010100D0E08D83AC09BE4C88EA8A6417400158</vt:lpwstr>
  </property>
</Properties>
</file>